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8" r:id="rId4"/>
  </p:sldMasterIdLst>
  <p:notesMasterIdLst>
    <p:notesMasterId r:id="rId122"/>
  </p:notesMasterIdLst>
  <p:handoutMasterIdLst>
    <p:handoutMasterId r:id="rId123"/>
  </p:handoutMasterIdLst>
  <p:sldIdLst>
    <p:sldId id="256" r:id="rId5"/>
    <p:sldId id="273" r:id="rId6"/>
    <p:sldId id="263" r:id="rId7"/>
    <p:sldId id="281" r:id="rId8"/>
    <p:sldId id="616" r:id="rId9"/>
    <p:sldId id="627" r:id="rId10"/>
    <p:sldId id="618" r:id="rId11"/>
    <p:sldId id="617" r:id="rId12"/>
    <p:sldId id="621" r:id="rId13"/>
    <p:sldId id="620" r:id="rId14"/>
    <p:sldId id="622" r:id="rId15"/>
    <p:sldId id="623" r:id="rId16"/>
    <p:sldId id="624" r:id="rId17"/>
    <p:sldId id="619" r:id="rId18"/>
    <p:sldId id="625" r:id="rId19"/>
    <p:sldId id="283" r:id="rId20"/>
    <p:sldId id="626" r:id="rId21"/>
    <p:sldId id="628" r:id="rId22"/>
    <p:sldId id="630" r:id="rId23"/>
    <p:sldId id="629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8" r:id="rId32"/>
    <p:sldId id="639" r:id="rId33"/>
    <p:sldId id="640" r:id="rId34"/>
    <p:sldId id="641" r:id="rId35"/>
    <p:sldId id="642" r:id="rId36"/>
    <p:sldId id="643" r:id="rId37"/>
    <p:sldId id="644" r:id="rId38"/>
    <p:sldId id="645" r:id="rId39"/>
    <p:sldId id="646" r:id="rId40"/>
    <p:sldId id="647" r:id="rId41"/>
    <p:sldId id="16768566" r:id="rId42"/>
    <p:sldId id="16768567" r:id="rId43"/>
    <p:sldId id="16768569" r:id="rId44"/>
    <p:sldId id="528" r:id="rId45"/>
    <p:sldId id="16768568" r:id="rId46"/>
    <p:sldId id="648" r:id="rId47"/>
    <p:sldId id="649" r:id="rId48"/>
    <p:sldId id="651" r:id="rId49"/>
    <p:sldId id="652" r:id="rId50"/>
    <p:sldId id="653" r:id="rId51"/>
    <p:sldId id="16768570" r:id="rId52"/>
    <p:sldId id="654" r:id="rId53"/>
    <p:sldId id="655" r:id="rId54"/>
    <p:sldId id="656" r:id="rId55"/>
    <p:sldId id="657" r:id="rId56"/>
    <p:sldId id="650" r:id="rId57"/>
    <p:sldId id="16768571" r:id="rId58"/>
    <p:sldId id="16768572" r:id="rId59"/>
    <p:sldId id="16768573" r:id="rId60"/>
    <p:sldId id="16768574" r:id="rId61"/>
    <p:sldId id="16768576" r:id="rId62"/>
    <p:sldId id="16768577" r:id="rId63"/>
    <p:sldId id="16768578" r:id="rId64"/>
    <p:sldId id="16768579" r:id="rId65"/>
    <p:sldId id="16768585" r:id="rId66"/>
    <p:sldId id="16768586" r:id="rId67"/>
    <p:sldId id="16768587" r:id="rId68"/>
    <p:sldId id="16768588" r:id="rId69"/>
    <p:sldId id="16768598" r:id="rId70"/>
    <p:sldId id="16768589" r:id="rId71"/>
    <p:sldId id="16768590" r:id="rId72"/>
    <p:sldId id="16768591" r:id="rId73"/>
    <p:sldId id="383" r:id="rId74"/>
    <p:sldId id="384" r:id="rId75"/>
    <p:sldId id="16768601" r:id="rId76"/>
    <p:sldId id="16768593" r:id="rId77"/>
    <p:sldId id="16768594" r:id="rId78"/>
    <p:sldId id="16768595" r:id="rId79"/>
    <p:sldId id="16768596" r:id="rId80"/>
    <p:sldId id="16768597" r:id="rId81"/>
    <p:sldId id="16768580" r:id="rId82"/>
    <p:sldId id="16768581" r:id="rId83"/>
    <p:sldId id="16768582" r:id="rId84"/>
    <p:sldId id="16768614" r:id="rId85"/>
    <p:sldId id="16768583" r:id="rId86"/>
    <p:sldId id="16768584" r:id="rId87"/>
    <p:sldId id="16768615" r:id="rId88"/>
    <p:sldId id="16768602" r:id="rId89"/>
    <p:sldId id="16768603" r:id="rId90"/>
    <p:sldId id="16768604" r:id="rId91"/>
    <p:sldId id="16768605" r:id="rId92"/>
    <p:sldId id="16768632" r:id="rId93"/>
    <p:sldId id="16768633" r:id="rId94"/>
    <p:sldId id="16768616" r:id="rId95"/>
    <p:sldId id="16768607" r:id="rId96"/>
    <p:sldId id="16768608" r:id="rId97"/>
    <p:sldId id="16768609" r:id="rId98"/>
    <p:sldId id="16768610" r:id="rId99"/>
    <p:sldId id="16768611" r:id="rId100"/>
    <p:sldId id="16768617" r:id="rId101"/>
    <p:sldId id="16768618" r:id="rId102"/>
    <p:sldId id="16768619" r:id="rId103"/>
    <p:sldId id="16768620" r:id="rId104"/>
    <p:sldId id="16768621" r:id="rId105"/>
    <p:sldId id="16768622" r:id="rId106"/>
    <p:sldId id="16768624" r:id="rId107"/>
    <p:sldId id="16768629" r:id="rId108"/>
    <p:sldId id="16768623" r:id="rId109"/>
    <p:sldId id="16768612" r:id="rId110"/>
    <p:sldId id="16768613" r:id="rId111"/>
    <p:sldId id="16768631" r:id="rId112"/>
    <p:sldId id="16768630" r:id="rId113"/>
    <p:sldId id="16768625" r:id="rId114"/>
    <p:sldId id="16768626" r:id="rId115"/>
    <p:sldId id="16768627" r:id="rId116"/>
    <p:sldId id="16768628" r:id="rId117"/>
    <p:sldId id="16768606" r:id="rId118"/>
    <p:sldId id="265" r:id="rId119"/>
    <p:sldId id="614" r:id="rId120"/>
    <p:sldId id="615" r:id="rId1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F0F"/>
    <a:srgbClr val="AE7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2659" autoAdjust="0"/>
  </p:normalViewPr>
  <p:slideViewPr>
    <p:cSldViewPr snapToGrid="0">
      <p:cViewPr varScale="1">
        <p:scale>
          <a:sx n="90" d="100"/>
          <a:sy n="90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97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B5FB6F5-51EC-43FD-B8CF-E736365348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7FF874-B3EC-470E-8EA6-5BF0F789B4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A1B1E3-ADB1-4F9A-9E22-4F4580A68D4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2025/8/31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F35E46-8EA0-4D31-B53D-1DC006F22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9EA35-CB71-49D2-A823-EBB877793B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849CF80-918C-4346-8274-A92117EC4DD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724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25-08-25T04:42:35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10619 12241 0,'0'0'32,"0"0"-17,-18 0 1,18 0 15,-18-17-31,18-36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8-28T09:09:53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23072 15734 0,'123'18'16,"-123"-36"15,88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6B4E418-BDBF-4BD0-9396-5D24AC4114E5}" type="datetime1">
              <a:rPr lang="zh-CN" altLang="en-US" smtClean="0"/>
              <a:pPr/>
              <a:t>2025/8/31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0279F17-7BA4-49BC-BB37-7F646CF8D2F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87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8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1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55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18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046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73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462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10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271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66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944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783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250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970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645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12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862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625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101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152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26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364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10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37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5EF3BBB-DAB5-4645-AA5A-BF087E003709}" type="slidenum">
              <a:rPr lang="en-US" altLang="zh-CN"/>
              <a:t>38</a:t>
            </a:fld>
            <a:endParaRPr lang="en-US" altLang="zh-CN"/>
          </a:p>
        </p:txBody>
      </p:sp>
      <p:sp>
        <p:nvSpPr>
          <p:cNvPr id="56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4800" y="650875"/>
            <a:ext cx="5791200" cy="3257550"/>
          </a:xfrm>
        </p:spPr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4908700-F93C-4B8A-A90B-F94C7953F9C3}" type="slidenum">
              <a:rPr lang="en-US" altLang="zh-CN"/>
              <a:t>39</a:t>
            </a:fld>
            <a:endParaRPr lang="en-US" altLang="zh-CN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4800" y="650875"/>
            <a:ext cx="5791200" cy="3257550"/>
          </a:xfrm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9777C25-A5A1-4DD6-A5E7-B27DE1CAF12F}" type="slidenum">
              <a:rPr lang="en-US" altLang="zh-CN"/>
              <a:t>41</a:t>
            </a:fld>
            <a:endParaRPr lang="en-US" altLang="zh-CN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4800" y="650875"/>
            <a:ext cx="5791200" cy="3257550"/>
          </a:xfrm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706FC25-9582-46D1-AC97-86D1E1CDA88C}" type="slidenum">
              <a:rPr lang="en-US" altLang="zh-CN"/>
              <a:t>42</a:t>
            </a:fld>
            <a:endParaRPr lang="en-US" altLang="zh-CN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4800" y="650875"/>
            <a:ext cx="5791200" cy="3257550"/>
          </a:xfrm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312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10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01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870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通信的本质是传递信息</a:t>
            </a:r>
            <a:endParaRPr lang="en-US" altLang="zh-CN" dirty="0"/>
          </a:p>
          <a:p>
            <a:r>
              <a:rPr lang="zh-CN" altLang="en-US" dirty="0"/>
              <a:t>信息的表达需要载体，这就是数据</a:t>
            </a:r>
            <a:endParaRPr lang="en-US" altLang="zh-CN" dirty="0"/>
          </a:p>
          <a:p>
            <a:r>
              <a:rPr lang="zh-CN" altLang="en-US" dirty="0"/>
              <a:t>数据的传输依赖于电磁信号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3733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7378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496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80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386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862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394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4816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889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465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83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7806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242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091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787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431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6BA7B3-3AC0-4751-BD47-8A885B63C77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13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532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5176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575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472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67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304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867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0288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2124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177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1558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75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95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29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7431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758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52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7062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292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9724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5673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295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109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9856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86724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1555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5242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58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2223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9295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720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4657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0279F17-7BA4-49BC-BB37-7F646CF8D2F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354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95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75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EEB2D4D-0EB3-45AD-A72B-720C3A1A1A1A}" type="datetime1">
              <a:rPr lang="zh-CN" altLang="en-US" smtClean="0"/>
              <a:pPr/>
              <a:t>2025/8/31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5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05C7935-1890-43DF-A41E-E0A7EC971367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6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​​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65AF05C-23FF-4C71-BFD9-5C5C5EA2A2B0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79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95400" y="2530739"/>
            <a:ext cx="4718304" cy="476250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95400" y="3116261"/>
            <a:ext cx="4718304" cy="2632605"/>
          </a:xfrm>
        </p:spPr>
        <p:txBody>
          <a:bodyPr rtlCol="0" anchor="t">
            <a:normAutofit/>
          </a:bodyPr>
          <a:lstStyle>
            <a:lvl1pPr>
              <a:buClr>
                <a:schemeClr val="accent3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3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3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3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3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1" y="2530739"/>
            <a:ext cx="4718304" cy="476250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2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80671" y="3116261"/>
            <a:ext cx="4718304" cy="2632605"/>
          </a:xfrm>
        </p:spPr>
        <p:txBody>
          <a:bodyPr rtlCol="0" anchor="t">
            <a:normAutofit/>
          </a:bodyPr>
          <a:lstStyle>
            <a:lvl1pPr>
              <a:buClr>
                <a:schemeClr val="accent2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365E24-E7B6-4873-81B2-1D3EC94FBA05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8" name="直接连接符​​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78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 + 右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​​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3E0D90-BA4B-4697-9640-A12E74F7BA9E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​：圆角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插入照片或拖放照片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809CB875-1032-49F8-A74E-BD0BA58F972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2556934"/>
            <a:ext cx="3580381" cy="3312054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245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 + 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​​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88294" y="895547"/>
            <a:ext cx="5871325" cy="4974901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9A4381D-A1CB-4A58-8FC6-6252D1B31243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379CAAA9-085A-46C2-A892-DE935E67C3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295400" y="2556934"/>
            <a:ext cx="3580381" cy="3312054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711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FA03616-D89F-450D-AE24-0B7A0B3056B6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14" name="直接连接​符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5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04A322A-63E2-43F2-B1A9-00C3648869F1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2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5C28C0-C2A8-4B55-9A80-21624FD08742}" type="datetime1">
              <a:rPr lang="zh-CN" altLang="en-US" smtClean="0"/>
              <a:pPr/>
              <a:t>2025/8/31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17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98A5301E-AB93-4945-A0AA-2215B6872DB2}"/>
              </a:ext>
            </a:extLst>
          </p:cNvPr>
          <p:cNvSpPr>
            <a:spLocks noChangeAspect="1"/>
          </p:cNvSpPr>
          <p:nvPr userDrawn="1"/>
        </p:nvSpPr>
        <p:spPr>
          <a:xfrm>
            <a:off x="1871401" y="2602132"/>
            <a:ext cx="1801368" cy="1801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D2FF1D57-3E5F-584B-94C2-629CD166831B}"/>
              </a:ext>
            </a:extLst>
          </p:cNvPr>
          <p:cNvSpPr>
            <a:spLocks noChangeAspect="1"/>
          </p:cNvSpPr>
          <p:nvPr userDrawn="1"/>
        </p:nvSpPr>
        <p:spPr>
          <a:xfrm>
            <a:off x="5194632" y="2602132"/>
            <a:ext cx="1801368" cy="18013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90A619F7-99B1-EB46-8946-F77C733C4D86}"/>
              </a:ext>
            </a:extLst>
          </p:cNvPr>
          <p:cNvSpPr>
            <a:spLocks noChangeAspect="1"/>
          </p:cNvSpPr>
          <p:nvPr userDrawn="1"/>
        </p:nvSpPr>
        <p:spPr>
          <a:xfrm>
            <a:off x="8519230" y="2602132"/>
            <a:ext cx="1801368" cy="18013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295401" y="4804495"/>
            <a:ext cx="2952000" cy="110913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80E79E8-5B68-4142-B6A5-E9604870C40F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2FC6D4A-DA65-4AB4-A214-ABFCCC77CE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20000" y="4804495"/>
            <a:ext cx="2952000" cy="110913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4EDB116-654D-48D8-BED5-DCA5C06DA37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4598" y="4804495"/>
            <a:ext cx="2952000" cy="110913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E6232E7-9350-493B-BFD0-883015EB07C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191441" y="2922172"/>
            <a:ext cx="1161288" cy="1161288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插入图标或图片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13A6892-C6C0-404F-96AD-993154ED8C7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4672" y="2922172"/>
            <a:ext cx="1161288" cy="1161288"/>
          </a:xfrm>
          <a:prstGeom prst="ellipse">
            <a:avLst/>
          </a:prstGeom>
          <a:solidFill>
            <a:schemeClr val="accent2"/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zh-CN" altLang="en-US" noProof="0"/>
              <a:t>插入图标或图片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0281C28-F044-4622-B651-CE20C022E72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38000" y="2920902"/>
            <a:ext cx="1163828" cy="1163828"/>
          </a:xfrm>
          <a:prstGeom prst="ellipse">
            <a:avLst/>
          </a:prstGeom>
          <a:noFill/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400" b="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zh-CN" altLang="en-US" noProof="0"/>
              <a:t>插入图标或图片</a:t>
            </a:r>
          </a:p>
        </p:txBody>
      </p:sp>
    </p:spTree>
    <p:extLst>
      <p:ext uri="{BB962C8B-B14F-4D97-AF65-F5344CB8AC3E}">
        <p14:creationId xmlns:p14="http://schemas.microsoft.com/office/powerpoint/2010/main" val="146703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列 + 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​​ 7"/>
          <p:cNvCxnSpPr>
            <a:cxnSpLocks/>
          </p:cNvCxnSpPr>
          <p:nvPr/>
        </p:nvCxnSpPr>
        <p:spPr>
          <a:xfrm>
            <a:off x="3498694" y="2421466"/>
            <a:ext cx="740731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694" y="982132"/>
            <a:ext cx="7397903" cy="130386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498694" y="2560320"/>
            <a:ext cx="3580381" cy="331012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316216" y="2560320"/>
            <a:ext cx="3580381" cy="331012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A8665C4-937A-4820-9E23-CD6256A82A46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388783" y="248341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​：圆角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211380" y="144283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422103" y="1691853"/>
            <a:ext cx="2736000" cy="3367314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插入照片或拖放照片</a:t>
            </a:r>
          </a:p>
        </p:txBody>
      </p:sp>
    </p:spTree>
    <p:extLst>
      <p:ext uri="{BB962C8B-B14F-4D97-AF65-F5344CB8AC3E}">
        <p14:creationId xmlns:p14="http://schemas.microsoft.com/office/powerpoint/2010/main" val="376265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拼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4F82F76-1F28-4871-AA44-ADE3B29E465F}"/>
              </a:ext>
            </a:extLst>
          </p:cNvPr>
          <p:cNvSpPr/>
          <p:nvPr userDrawn="1"/>
        </p:nvSpPr>
        <p:spPr>
          <a:xfrm>
            <a:off x="1066800" y="1009665"/>
            <a:ext cx="7056969" cy="4847145"/>
          </a:xfrm>
          <a:prstGeom prst="rect">
            <a:avLst/>
          </a:prstGeom>
          <a:solidFill>
            <a:schemeClr val="bg1"/>
          </a:solidFill>
          <a:ln w="82550" cmpd="thickThin">
            <a:solidFill>
              <a:schemeClr val="bg1">
                <a:lumMod val="6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216900" y="982132"/>
            <a:ext cx="2679698" cy="1412725"/>
          </a:xfrm>
        </p:spPr>
        <p:txBody>
          <a:bodyPr rtlCol="0" anchor="t"/>
          <a:lstStyle>
            <a:lvl1pPr algn="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6F34CD-EF5C-4179-A467-C182C51E2A6A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87D12F9-00B3-48A4-8EFB-78ACCA9F99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2052" y="1318687"/>
            <a:ext cx="2338493" cy="28819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建筑物图片</a:t>
            </a:r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242B44F9-2E79-4910-8D1A-CE37EF0524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4222" y="3128436"/>
            <a:ext cx="3974629" cy="2424639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zh-CN" altLang="en-US" noProof="0"/>
              <a:t> 作业的图片</a:t>
            </a:r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68412D06-1A64-446B-8E3E-026437ADFB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0451" y="1318687"/>
            <a:ext cx="1748400" cy="168017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zh-CN" altLang="en-US" noProof="0"/>
              <a:t>交通图片</a:t>
            </a:r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3152ED43-82C8-44B9-8B8E-2C0C9CEB1F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4222" y="1318687"/>
            <a:ext cx="2093027" cy="168017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服装图片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0BCC3DC8-BDE4-4B07-A8CA-0321A36435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2052" y="4333875"/>
            <a:ext cx="2338493" cy="12192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tabLst/>
              <a:defRPr/>
            </a:pPr>
            <a:r>
              <a:rPr lang="zh-CN" altLang="en-US" noProof="0"/>
              <a:t>捕捉纪元的其他项目的图片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2E769B50-B286-4700-AFD4-EFDA8F2FB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900" y="2507046"/>
            <a:ext cx="2679698" cy="3349763"/>
          </a:xfrm>
        </p:spPr>
        <p:txBody>
          <a:bodyPr rtlCol="0"/>
          <a:lstStyle>
            <a:lvl1pPr marL="0" indent="0" algn="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42600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3CE66FB-7564-43B1-9A0A-6594394A243B}"/>
              </a:ext>
            </a:extLst>
          </p:cNvPr>
          <p:cNvSpPr/>
          <p:nvPr userDrawn="1"/>
        </p:nvSpPr>
        <p:spPr>
          <a:xfrm>
            <a:off x="476250" y="476250"/>
            <a:ext cx="11239500" cy="5924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335E96D-A567-4898-B2BA-3B8C2F40BA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2000" y="567000"/>
            <a:ext cx="11088000" cy="5724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包括该纪元的标志性图片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692939"/>
            <a:ext cx="9601196" cy="75141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pic>
        <p:nvPicPr>
          <p:cNvPr id="7" name="图片 6" descr="HD-PanelContent-GrommetsCombined.png">
            <a:extLst>
              <a:ext uri="{FF2B5EF4-FFF2-40B4-BE49-F238E27FC236}">
                <a16:creationId xmlns:a16="http://schemas.microsoft.com/office/drawing/2014/main" id="{EE5D561D-B993-4D57-A306-77777AD90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HD-PanelContent-GrommetsCombined.png">
            <a:extLst>
              <a:ext uri="{FF2B5EF4-FFF2-40B4-BE49-F238E27FC236}">
                <a16:creationId xmlns:a16="http://schemas.microsoft.com/office/drawing/2014/main" id="{56E46F13-579D-42C5-8CB9-411911275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HD-PanelContent-GrommetsCombined.png">
            <a:extLst>
              <a:ext uri="{FF2B5EF4-FFF2-40B4-BE49-F238E27FC236}">
                <a16:creationId xmlns:a16="http://schemas.microsoft.com/office/drawing/2014/main" id="{E055F617-AE0E-412B-BD58-B6C6F1E57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HD-PanelContent-GrommetsCombined.png">
            <a:extLst>
              <a:ext uri="{FF2B5EF4-FFF2-40B4-BE49-F238E27FC236}">
                <a16:creationId xmlns:a16="http://schemas.microsoft.com/office/drawing/2014/main" id="{E6A3ABD2-1E11-490E-83ED-21CCB1878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28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+ 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​​ 7"/>
          <p:cNvCxnSpPr>
            <a:cxnSpLocks/>
          </p:cNvCxnSpPr>
          <p:nvPr/>
        </p:nvCxnSpPr>
        <p:spPr>
          <a:xfrm>
            <a:off x="1295401" y="2421466"/>
            <a:ext cx="358038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95403" y="982132"/>
            <a:ext cx="3580380" cy="1303867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95401" y="2560320"/>
            <a:ext cx="3580381" cy="3310128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AB3151F-DCE1-4E5A-8655-140632A59FFB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9C4F6082-2952-43DC-9B9C-74C88B262CE9}"/>
              </a:ext>
            </a:extLst>
          </p:cNvPr>
          <p:cNvSpPr/>
          <p:nvPr userDrawn="1"/>
        </p:nvSpPr>
        <p:spPr>
          <a:xfrm rot="5400000">
            <a:off x="6801681" y="1316976"/>
            <a:ext cx="4037344" cy="5975391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​：圆角 10">
            <a:extLst>
              <a:ext uri="{FF2B5EF4-FFF2-40B4-BE49-F238E27FC236}">
                <a16:creationId xmlns:a16="http://schemas.microsoft.com/office/drawing/2014/main" id="{67618976-780E-4131-85CD-66F013F5ACDE}"/>
              </a:ext>
            </a:extLst>
          </p:cNvPr>
          <p:cNvSpPr/>
          <p:nvPr userDrawn="1"/>
        </p:nvSpPr>
        <p:spPr>
          <a:xfrm rot="-120000">
            <a:off x="5372113" y="869568"/>
            <a:ext cx="5703690" cy="490284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7">
            <a:extLst>
              <a:ext uri="{FF2B5EF4-FFF2-40B4-BE49-F238E27FC236}">
                <a16:creationId xmlns:a16="http://schemas.microsoft.com/office/drawing/2014/main" id="{01E4A9BC-C863-435A-8A18-508AE86DCB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-120000" flipH="1">
            <a:off x="5584031" y="1077708"/>
            <a:ext cx="5279854" cy="4486565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插入照片或拖放照片</a:t>
            </a:r>
          </a:p>
        </p:txBody>
      </p:sp>
    </p:spTree>
    <p:extLst>
      <p:ext uri="{BB962C8B-B14F-4D97-AF65-F5344CB8AC3E}">
        <p14:creationId xmlns:p14="http://schemas.microsoft.com/office/powerpoint/2010/main" val="16838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 + 内容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HD-PanelContent-GrommetsCombined.png">
            <a:extLst>
              <a:ext uri="{FF2B5EF4-FFF2-40B4-BE49-F238E27FC236}">
                <a16:creationId xmlns:a16="http://schemas.microsoft.com/office/drawing/2014/main" id="{7BD0150C-9F76-4D95-80BF-675693B48F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7" name="直接连接符 6"/>
          <p:cNvCxnSpPr>
            <a:cxnSpLocks/>
          </p:cNvCxnSpPr>
          <p:nvPr/>
        </p:nvCxnSpPr>
        <p:spPr>
          <a:xfrm>
            <a:off x="1295401" y="2421466"/>
            <a:ext cx="46696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95402" y="982132"/>
            <a:ext cx="4669664" cy="130386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295401" y="2556932"/>
            <a:ext cx="4669666" cy="3318936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B9F297-C5BC-461F-9D83-8BB59A5C20BB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8FEA8B0-7C15-481C-885B-E54C78BC32E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26935" y="982132"/>
            <a:ext cx="4669666" cy="412658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DCEB7F9-6056-41AE-93D6-C5D4C94C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043309">
            <a:off x="8122162" y="5338536"/>
            <a:ext cx="2746356" cy="425315"/>
          </a:xfrm>
        </p:spPr>
        <p:txBody>
          <a:bodyPr rtlCol="0"/>
          <a:lstStyle>
            <a:lvl1pPr marL="0" indent="0" algn="r">
              <a:buNone/>
              <a:defRPr i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US" altLang="zh-CN" noProof="0"/>
              <a:t>XYZ </a:t>
            </a:r>
            <a:r>
              <a:rPr lang="zh-CN" altLang="en-US" noProof="0"/>
              <a:t>一代</a:t>
            </a:r>
          </a:p>
        </p:txBody>
      </p:sp>
    </p:spTree>
    <p:extLst>
      <p:ext uri="{BB962C8B-B14F-4D97-AF65-F5344CB8AC3E}">
        <p14:creationId xmlns:p14="http://schemas.microsoft.com/office/powerpoint/2010/main" val="145577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979709"/>
            <a:ext cx="9601197" cy="1822514"/>
          </a:xfrm>
        </p:spPr>
        <p:txBody>
          <a:bodyPr rtlCol="0" anchor="b">
            <a:normAutofit/>
          </a:bodyPr>
          <a:lstStyle>
            <a:lvl1pPr algn="ctr">
              <a:defRPr sz="4400" b="0" cap="none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95400" y="3073155"/>
            <a:ext cx="9601197" cy="52039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7225636-B2B6-4E2D-8BCE-8A65C81A559E}" type="datetime1">
              <a:rPr lang="zh-CN" altLang="en-US" smtClean="0"/>
              <a:pPr/>
              <a:t>2025/8/31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1296884" y="2937688"/>
            <a:ext cx="960120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202A890-9091-4399-80AF-8AF212A1ED4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95401" y="3864479"/>
            <a:ext cx="2952000" cy="1109133"/>
          </a:xfrm>
          <a:ln w="44450" cap="sq" cmpd="thinThick">
            <a:solidFill>
              <a:schemeClr val="accent1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1661F6C-2BB1-41AF-BF4C-144E940F7B2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0000" y="3864479"/>
            <a:ext cx="2952000" cy="1109133"/>
          </a:xfrm>
          <a:ln w="44450" cap="sq" cmpd="thinThick">
            <a:solidFill>
              <a:schemeClr val="accent3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AFB258B-8362-4F6C-94EF-7C1F32CEBF2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944598" y="3864479"/>
            <a:ext cx="2952000" cy="1109133"/>
          </a:xfrm>
          <a:ln w="44450" cap="sq" cmpd="thinThick">
            <a:solidFill>
              <a:schemeClr val="accent2"/>
            </a:solidFill>
            <a:miter lim="800000"/>
          </a:ln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</a:lstStyle>
          <a:p>
            <a:pPr lvl="0" rtl="0"/>
            <a:r>
              <a:rPr lang="zh-CN" altLang="en-US" noProof="0"/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3672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HD-PanelContent-GrommetsCombined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5348E0-76B9-4991-9318-50B8B3A18B42}" type="datetime1">
              <a:rPr lang="zh-CN" altLang="en-US" smtClean="0"/>
              <a:pPr/>
              <a:t>2025/8/31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0EA680-D336-4FF7-8B7A-9848BB0A1C32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71" r:id="rId10"/>
    <p:sldLayoutId id="2147484172" r:id="rId11"/>
    <p:sldLayoutId id="2147484173" r:id="rId12"/>
    <p:sldLayoutId id="2147484193" r:id="rId13"/>
    <p:sldLayoutId id="2147484194" r:id="rId14"/>
    <p:sldLayoutId id="2147484174" r:id="rId15"/>
    <p:sldLayoutId id="2147484175" r:id="rId1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计算机通信与网络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第二章  网络中的数据通信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EE486-9883-486E-90CD-EF45FD0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双绞线</a:t>
            </a:r>
            <a:r>
              <a:rPr lang="en-US" altLang="zh-CN" dirty="0"/>
              <a:t>(Twisted Pair)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693B51-160B-4BFA-A1CA-9A9A1A803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2" y="2733293"/>
            <a:ext cx="11240583" cy="33253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68FE60-1E54-4AB6-87A1-A6F26A5A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74" y="2114352"/>
            <a:ext cx="9095107" cy="42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1BB6EDEB-202E-4AD4-917E-9BAF267E02A9}"/>
              </a:ext>
            </a:extLst>
          </p:cNvPr>
          <p:cNvGrpSpPr/>
          <p:nvPr/>
        </p:nvGrpSpPr>
        <p:grpSpPr>
          <a:xfrm>
            <a:off x="3594654" y="753497"/>
            <a:ext cx="6009420" cy="5092216"/>
            <a:chOff x="486689" y="1443055"/>
            <a:chExt cx="6009420" cy="5092216"/>
          </a:xfrm>
        </p:grpSpPr>
        <p:sp>
          <p:nvSpPr>
            <p:cNvPr id="111" name="Text Box 5">
              <a:extLst>
                <a:ext uri="{FF2B5EF4-FFF2-40B4-BE49-F238E27FC236}">
                  <a16:creationId xmlns:a16="http://schemas.microsoft.com/office/drawing/2014/main" id="{FD0F0B68-3F34-449E-AABB-52FD81DF0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249" y="1443055"/>
              <a:ext cx="8002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</a:t>
              </a:r>
              <a:endParaRPr lang="en-US" altLang="zh-CN" sz="16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6">
              <a:extLst>
                <a:ext uri="{FF2B5EF4-FFF2-40B4-BE49-F238E27FC236}">
                  <a16:creationId xmlns:a16="http://schemas.microsoft.com/office/drawing/2014/main" id="{53533F41-2BD7-4A68-A716-F77FEE97D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890" y="1443055"/>
              <a:ext cx="8002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00B05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接收方</a:t>
              </a:r>
              <a:endParaRPr lang="en-US" altLang="zh-CN" sz="1600">
                <a:solidFill>
                  <a:srgbClr val="00B05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Line 14">
              <a:extLst>
                <a:ext uri="{FF2B5EF4-FFF2-40B4-BE49-F238E27FC236}">
                  <a16:creationId xmlns:a16="http://schemas.microsoft.com/office/drawing/2014/main" id="{0E8EF97A-184D-4F7E-8E25-C346D6460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0987" y="1710677"/>
              <a:ext cx="23727" cy="48245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59">
              <a:extLst>
                <a:ext uri="{FF2B5EF4-FFF2-40B4-BE49-F238E27FC236}">
                  <a16:creationId xmlns:a16="http://schemas.microsoft.com/office/drawing/2014/main" id="{0AACAB57-D6A5-4484-A1DF-8A36315F3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689" y="1443055"/>
              <a:ext cx="15199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发送窗口</a:t>
              </a:r>
              <a:r>
                <a:rPr lang="en-US" altLang="zh-CN" sz="16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(N=4)</a:t>
              </a:r>
            </a:p>
          </p:txBody>
        </p:sp>
        <p:sp>
          <p:nvSpPr>
            <p:cNvPr id="115" name="Line 14">
              <a:extLst>
                <a:ext uri="{FF2B5EF4-FFF2-40B4-BE49-F238E27FC236}">
                  <a16:creationId xmlns:a16="http://schemas.microsoft.com/office/drawing/2014/main" id="{AB620DB0-B8AA-4C52-B3AC-CCAC82F0B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1754" y="1700213"/>
              <a:ext cx="56217" cy="48350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917A259-B478-424A-9361-67FA9D78DDD8}"/>
              </a:ext>
            </a:extLst>
          </p:cNvPr>
          <p:cNvGrpSpPr/>
          <p:nvPr/>
        </p:nvGrpSpPr>
        <p:grpSpPr>
          <a:xfrm>
            <a:off x="3718083" y="1021119"/>
            <a:ext cx="5042856" cy="594570"/>
            <a:chOff x="610118" y="1710677"/>
            <a:chExt cx="5042856" cy="594570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1052746-13C4-4F02-877A-5D6DC1FE5A3E}"/>
                </a:ext>
              </a:extLst>
            </p:cNvPr>
            <p:cNvGrpSpPr/>
            <p:nvPr/>
          </p:nvGrpSpPr>
          <p:grpSpPr>
            <a:xfrm>
              <a:off x="610118" y="1710677"/>
              <a:ext cx="3077853" cy="338554"/>
              <a:chOff x="641658" y="1710677"/>
              <a:chExt cx="3077853" cy="338554"/>
            </a:xfrm>
          </p:grpSpPr>
          <p:sp>
            <p:nvSpPr>
              <p:cNvPr id="119" name="Text Box 4">
                <a:extLst>
                  <a:ext uri="{FF2B5EF4-FFF2-40B4-BE49-F238E27FC236}">
                    <a16:creationId xmlns:a16="http://schemas.microsoft.com/office/drawing/2014/main" id="{820CB434-FBBD-4B72-BE2C-3DABCB1B63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0062" y="1710677"/>
                <a:ext cx="10294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pkt0</a:t>
                </a:r>
              </a:p>
            </p:txBody>
          </p:sp>
          <p:grpSp>
            <p:nvGrpSpPr>
              <p:cNvPr id="120" name="Group 65">
                <a:extLst>
                  <a:ext uri="{FF2B5EF4-FFF2-40B4-BE49-F238E27FC236}">
                    <a16:creationId xmlns:a16="http://schemas.microsoft.com/office/drawing/2014/main" id="{F2560035-D797-4203-B8A3-F4367ADAB1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1658" y="1744964"/>
                <a:ext cx="1254318" cy="277150"/>
                <a:chOff x="152" y="914"/>
                <a:chExt cx="878" cy="194"/>
              </a:xfrm>
              <a:solidFill>
                <a:srgbClr val="009FF6"/>
              </a:solidFill>
            </p:grpSpPr>
            <p:sp>
              <p:nvSpPr>
                <p:cNvPr id="121" name="Rectangle 60">
                  <a:extLst>
                    <a:ext uri="{FF2B5EF4-FFF2-40B4-BE49-F238E27FC236}">
                      <a16:creationId xmlns:a16="http://schemas.microsoft.com/office/drawing/2014/main" id="{F89735D0-8C97-40C9-ACD2-3E206B97BC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" y="936"/>
                  <a:ext cx="396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Text Box 46">
                  <a:extLst>
                    <a:ext uri="{FF2B5EF4-FFF2-40B4-BE49-F238E27FC236}">
                      <a16:creationId xmlns:a16="http://schemas.microsoft.com/office/drawing/2014/main" id="{CAD18D53-2B15-4D93-AFC9-3D24771E41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sp>
          <p:nvSpPr>
            <p:cNvPr id="118" name="Line 7">
              <a:extLst>
                <a:ext uri="{FF2B5EF4-FFF2-40B4-BE49-F238E27FC236}">
                  <a16:creationId xmlns:a16="http://schemas.microsoft.com/office/drawing/2014/main" id="{569C6919-0C3B-4AC7-8854-7BD5AFD21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498" y="1883808"/>
              <a:ext cx="1891476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49A8D0F-0701-4789-8C07-A772D9EA752E}"/>
              </a:ext>
            </a:extLst>
          </p:cNvPr>
          <p:cNvGrpSpPr/>
          <p:nvPr/>
        </p:nvGrpSpPr>
        <p:grpSpPr>
          <a:xfrm>
            <a:off x="6846121" y="1495890"/>
            <a:ext cx="4039684" cy="1237425"/>
            <a:chOff x="3734446" y="2135970"/>
            <a:chExt cx="4039684" cy="1237425"/>
          </a:xfrm>
        </p:grpSpPr>
        <p:sp>
          <p:nvSpPr>
            <p:cNvPr id="124" name="Text Box 15">
              <a:extLst>
                <a:ext uri="{FF2B5EF4-FFF2-40B4-BE49-F238E27FC236}">
                  <a16:creationId xmlns:a16="http://schemas.microsoft.com/office/drawing/2014/main" id="{4BE4D6C5-2D54-4CF6-93A2-375A594690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9449" y="2135970"/>
              <a:ext cx="21146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pkt0, send ack0</a:t>
              </a:r>
            </a:p>
          </p:txBody>
        </p:sp>
        <p:sp>
          <p:nvSpPr>
            <p:cNvPr id="125" name="Line 17">
              <a:extLst>
                <a:ext uri="{FF2B5EF4-FFF2-40B4-BE49-F238E27FC236}">
                  <a16:creationId xmlns:a16="http://schemas.microsoft.com/office/drawing/2014/main" id="{BA9602B1-8D27-4028-8B00-EBE3DC2B2F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4446" y="2348873"/>
              <a:ext cx="1918527" cy="102452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3FC25C0-6AA6-4D22-8FD6-878332D21888}"/>
              </a:ext>
            </a:extLst>
          </p:cNvPr>
          <p:cNvGrpSpPr/>
          <p:nvPr/>
        </p:nvGrpSpPr>
        <p:grpSpPr>
          <a:xfrm>
            <a:off x="3706471" y="1295911"/>
            <a:ext cx="5053039" cy="611092"/>
            <a:chOff x="598506" y="1985469"/>
            <a:chExt cx="5053039" cy="611092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D92AA200-7D4E-432D-B5A7-C936CED0A522}"/>
                </a:ext>
              </a:extLst>
            </p:cNvPr>
            <p:cNvGrpSpPr/>
            <p:nvPr/>
          </p:nvGrpSpPr>
          <p:grpSpPr>
            <a:xfrm>
              <a:off x="598506" y="1985469"/>
              <a:ext cx="3079281" cy="338554"/>
              <a:chOff x="598506" y="1985469"/>
              <a:chExt cx="3079281" cy="338554"/>
            </a:xfrm>
          </p:grpSpPr>
          <p:sp>
            <p:nvSpPr>
              <p:cNvPr id="129" name="Text Box 4">
                <a:extLst>
                  <a:ext uri="{FF2B5EF4-FFF2-40B4-BE49-F238E27FC236}">
                    <a16:creationId xmlns:a16="http://schemas.microsoft.com/office/drawing/2014/main" id="{1A20364F-62D3-4A4D-834D-2F9B9A77B1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338" y="1985469"/>
                <a:ext cx="10294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pkt1</a:t>
                </a:r>
              </a:p>
            </p:txBody>
          </p:sp>
          <p:grpSp>
            <p:nvGrpSpPr>
              <p:cNvPr id="130" name="Group 67">
                <a:extLst>
                  <a:ext uri="{FF2B5EF4-FFF2-40B4-BE49-F238E27FC236}">
                    <a16:creationId xmlns:a16="http://schemas.microsoft.com/office/drawing/2014/main" id="{2F5976B5-3ACA-4BF4-A087-FE8CB0AF3C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8506" y="2046873"/>
                <a:ext cx="1252889" cy="277150"/>
                <a:chOff x="153" y="914"/>
                <a:chExt cx="877" cy="194"/>
              </a:xfrm>
              <a:solidFill>
                <a:srgbClr val="009FF6"/>
              </a:solidFill>
            </p:grpSpPr>
            <p:sp>
              <p:nvSpPr>
                <p:cNvPr id="131" name="Rectangle 68">
                  <a:extLst>
                    <a:ext uri="{FF2B5EF4-FFF2-40B4-BE49-F238E27FC236}">
                      <a16:creationId xmlns:a16="http://schemas.microsoft.com/office/drawing/2014/main" id="{873A206F-6B66-48C7-BBC1-2BFB463CD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" y="936"/>
                  <a:ext cx="393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Text Box 69">
                  <a:extLst>
                    <a:ext uri="{FF2B5EF4-FFF2-40B4-BE49-F238E27FC236}">
                      <a16:creationId xmlns:a16="http://schemas.microsoft.com/office/drawing/2014/main" id="{D60AEB27-651C-4497-A365-B22322997A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sp>
          <p:nvSpPr>
            <p:cNvPr id="128" name="Line 11">
              <a:extLst>
                <a:ext uri="{FF2B5EF4-FFF2-40B4-BE49-F238E27FC236}">
                  <a16:creationId xmlns:a16="http://schemas.microsoft.com/office/drawing/2014/main" id="{185283F1-8CDD-4188-889E-A49A801E2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498" y="2175121"/>
              <a:ext cx="1890047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AE0E3F5-042F-4FD7-A538-701AE7F5D9F7}"/>
              </a:ext>
            </a:extLst>
          </p:cNvPr>
          <p:cNvGrpSpPr/>
          <p:nvPr/>
        </p:nvGrpSpPr>
        <p:grpSpPr>
          <a:xfrm>
            <a:off x="6881076" y="1758750"/>
            <a:ext cx="4013615" cy="1259402"/>
            <a:chOff x="3726432" y="2385841"/>
            <a:chExt cx="4013615" cy="1259402"/>
          </a:xfrm>
        </p:grpSpPr>
        <p:sp>
          <p:nvSpPr>
            <p:cNvPr id="134" name="Text Box 15">
              <a:extLst>
                <a:ext uri="{FF2B5EF4-FFF2-40B4-BE49-F238E27FC236}">
                  <a16:creationId xmlns:a16="http://schemas.microsoft.com/office/drawing/2014/main" id="{BE2CE0D4-350F-40DB-9520-B9E6DDC4E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5366" y="2385841"/>
              <a:ext cx="211468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pkt1, send ack1</a:t>
              </a:r>
            </a:p>
            <a:p>
              <a:endPara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Line 21">
              <a:extLst>
                <a:ext uri="{FF2B5EF4-FFF2-40B4-BE49-F238E27FC236}">
                  <a16:creationId xmlns:a16="http://schemas.microsoft.com/office/drawing/2014/main" id="{B6998592-FAC5-4865-8D39-2B15E8408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6432" y="2640187"/>
              <a:ext cx="1886540" cy="1005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2A31961-40FC-4694-8639-E3F36481EB97}"/>
              </a:ext>
            </a:extLst>
          </p:cNvPr>
          <p:cNvGrpSpPr/>
          <p:nvPr/>
        </p:nvGrpSpPr>
        <p:grpSpPr>
          <a:xfrm>
            <a:off x="3706471" y="1566994"/>
            <a:ext cx="4492301" cy="543849"/>
            <a:chOff x="1562351" y="1737547"/>
            <a:chExt cx="4492301" cy="543849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CA452D99-6DAA-4F31-B905-21DECE4BBA1C}"/>
                </a:ext>
              </a:extLst>
            </p:cNvPr>
            <p:cNvGrpSpPr/>
            <p:nvPr/>
          </p:nvGrpSpPr>
          <p:grpSpPr>
            <a:xfrm>
              <a:off x="1562351" y="1737547"/>
              <a:ext cx="3073567" cy="338554"/>
              <a:chOff x="131219" y="5289974"/>
              <a:chExt cx="3073567" cy="338554"/>
            </a:xfrm>
          </p:grpSpPr>
          <p:sp>
            <p:nvSpPr>
              <p:cNvPr id="142" name="Text Box 4">
                <a:extLst>
                  <a:ext uri="{FF2B5EF4-FFF2-40B4-BE49-F238E27FC236}">
                    <a16:creationId xmlns:a16="http://schemas.microsoft.com/office/drawing/2014/main" id="{E0A6DEA0-C73B-4721-8B92-73DFFD5D5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5337" y="5289974"/>
                <a:ext cx="10294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pkt2</a:t>
                </a:r>
              </a:p>
            </p:txBody>
          </p:sp>
          <p:grpSp>
            <p:nvGrpSpPr>
              <p:cNvPr id="143" name="Group 70">
                <a:extLst>
                  <a:ext uri="{FF2B5EF4-FFF2-40B4-BE49-F238E27FC236}">
                    <a16:creationId xmlns:a16="http://schemas.microsoft.com/office/drawing/2014/main" id="{6126537B-7ABB-41FF-A005-4F6687295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19" y="5351378"/>
                <a:ext cx="1254317" cy="277150"/>
                <a:chOff x="152" y="914"/>
                <a:chExt cx="878" cy="194"/>
              </a:xfrm>
              <a:solidFill>
                <a:srgbClr val="009FF6"/>
              </a:solidFill>
            </p:grpSpPr>
            <p:sp>
              <p:nvSpPr>
                <p:cNvPr id="144" name="Rectangle 71">
                  <a:extLst>
                    <a:ext uri="{FF2B5EF4-FFF2-40B4-BE49-F238E27FC236}">
                      <a16:creationId xmlns:a16="http://schemas.microsoft.com/office/drawing/2014/main" id="{B92FC099-8D8A-41AB-82AD-59A0FEA18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" y="936"/>
                  <a:ext cx="396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Text Box 72">
                  <a:extLst>
                    <a:ext uri="{FF2B5EF4-FFF2-40B4-BE49-F238E27FC236}">
                      <a16:creationId xmlns:a16="http://schemas.microsoft.com/office/drawing/2014/main" id="{6B9E92D4-D97A-4F22-9B9B-2A0F0FF10B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961FF23-7DBE-4948-A60D-A3EE724BB63B}"/>
                </a:ext>
              </a:extLst>
            </p:cNvPr>
            <p:cNvGrpSpPr/>
            <p:nvPr/>
          </p:nvGrpSpPr>
          <p:grpSpPr>
            <a:xfrm>
              <a:off x="4716936" y="1916687"/>
              <a:ext cx="1337716" cy="364709"/>
              <a:chOff x="4716936" y="1916687"/>
              <a:chExt cx="1337716" cy="364709"/>
            </a:xfrm>
          </p:grpSpPr>
          <p:sp>
            <p:nvSpPr>
              <p:cNvPr id="139" name="Line 12">
                <a:extLst>
                  <a:ext uri="{FF2B5EF4-FFF2-40B4-BE49-F238E27FC236}">
                    <a16:creationId xmlns:a16="http://schemas.microsoft.com/office/drawing/2014/main" id="{C9CFCB50-C0F8-46C4-B05A-9AD481FF3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6936" y="1916687"/>
                <a:ext cx="788591" cy="18000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Text Box 19">
                <a:extLst>
                  <a:ext uri="{FF2B5EF4-FFF2-40B4-BE49-F238E27FC236}">
                    <a16:creationId xmlns:a16="http://schemas.microsoft.com/office/drawing/2014/main" id="{EE863094-F3D3-4FD9-979D-780D8C488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9768" y="1942842"/>
                <a:ext cx="33214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41" name="Text Box 20">
                <a:extLst>
                  <a:ext uri="{FF2B5EF4-FFF2-40B4-BE49-F238E27FC236}">
                    <a16:creationId xmlns:a16="http://schemas.microsoft.com/office/drawing/2014/main" id="{8F1B2CFA-97A4-4C3D-A7D2-AECDDAF2E7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9461" y="1958231"/>
                <a:ext cx="46519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loss</a:t>
                </a: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126AA07A-383C-4751-B96A-1C60E9F2067E}"/>
              </a:ext>
            </a:extLst>
          </p:cNvPr>
          <p:cNvGrpSpPr/>
          <p:nvPr/>
        </p:nvGrpSpPr>
        <p:grpSpPr>
          <a:xfrm>
            <a:off x="3706471" y="1852382"/>
            <a:ext cx="5064653" cy="655361"/>
            <a:chOff x="1575341" y="2023036"/>
            <a:chExt cx="5064653" cy="655361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384EEC8F-9291-480A-804B-9A4ADF55F93A}"/>
                </a:ext>
              </a:extLst>
            </p:cNvPr>
            <p:cNvGrpSpPr/>
            <p:nvPr/>
          </p:nvGrpSpPr>
          <p:grpSpPr>
            <a:xfrm>
              <a:off x="1575341" y="2023036"/>
              <a:ext cx="3076424" cy="584775"/>
              <a:chOff x="7739848" y="4965772"/>
              <a:chExt cx="3076424" cy="584775"/>
            </a:xfrm>
          </p:grpSpPr>
          <p:sp>
            <p:nvSpPr>
              <p:cNvPr id="149" name="Text Box 4">
                <a:extLst>
                  <a:ext uri="{FF2B5EF4-FFF2-40B4-BE49-F238E27FC236}">
                    <a16:creationId xmlns:a16="http://schemas.microsoft.com/office/drawing/2014/main" id="{D09FC8B7-706C-401C-B6D2-634C6E9FB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86823" y="4965772"/>
                <a:ext cx="102944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pkt3</a:t>
                </a:r>
              </a:p>
              <a:p>
                <a:pPr algn="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(wait)</a:t>
                </a:r>
              </a:p>
            </p:txBody>
          </p:sp>
          <p:grpSp>
            <p:nvGrpSpPr>
              <p:cNvPr id="150" name="Group 73">
                <a:extLst>
                  <a:ext uri="{FF2B5EF4-FFF2-40B4-BE49-F238E27FC236}">
                    <a16:creationId xmlns:a16="http://schemas.microsoft.com/office/drawing/2014/main" id="{35B6DD47-84AE-4FC0-BD85-3D2C7D2271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39848" y="5021011"/>
                <a:ext cx="1254317" cy="277150"/>
                <a:chOff x="152" y="914"/>
                <a:chExt cx="878" cy="194"/>
              </a:xfrm>
              <a:solidFill>
                <a:srgbClr val="009FF6"/>
              </a:solidFill>
            </p:grpSpPr>
            <p:sp>
              <p:nvSpPr>
                <p:cNvPr id="151" name="Rectangle 74">
                  <a:extLst>
                    <a:ext uri="{FF2B5EF4-FFF2-40B4-BE49-F238E27FC236}">
                      <a16:creationId xmlns:a16="http://schemas.microsoft.com/office/drawing/2014/main" id="{88FE5AC2-7902-4FAC-A81E-8A96D330E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" y="936"/>
                  <a:ext cx="396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2" name="Text Box 75">
                  <a:extLst>
                    <a:ext uri="{FF2B5EF4-FFF2-40B4-BE49-F238E27FC236}">
                      <a16:creationId xmlns:a16="http://schemas.microsoft.com/office/drawing/2014/main" id="{BB3CD99C-B7AB-4BC1-9E55-FD603CED26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sp>
          <p:nvSpPr>
            <p:cNvPr id="148" name="Line 13">
              <a:extLst>
                <a:ext uri="{FF2B5EF4-FFF2-40B4-BE49-F238E27FC236}">
                  <a16:creationId xmlns:a16="http://schemas.microsoft.com/office/drawing/2014/main" id="{7AA7E6E2-1016-466F-951F-7D6C113F7E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9947" y="2256957"/>
              <a:ext cx="1890047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4867FDE-E00A-423F-90A2-5B74F3563701}"/>
              </a:ext>
            </a:extLst>
          </p:cNvPr>
          <p:cNvGrpSpPr/>
          <p:nvPr/>
        </p:nvGrpSpPr>
        <p:grpSpPr>
          <a:xfrm>
            <a:off x="5684325" y="2272246"/>
            <a:ext cx="5075231" cy="1439179"/>
            <a:chOff x="3441068" y="2418401"/>
            <a:chExt cx="5075231" cy="1439179"/>
          </a:xfrm>
        </p:grpSpPr>
        <p:sp>
          <p:nvSpPr>
            <p:cNvPr id="154" name="Text Box 15">
              <a:extLst>
                <a:ext uri="{FF2B5EF4-FFF2-40B4-BE49-F238E27FC236}">
                  <a16:creationId xmlns:a16="http://schemas.microsoft.com/office/drawing/2014/main" id="{8E474C1E-1F2F-4726-80F9-482BDFEFC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240" y="2418401"/>
              <a:ext cx="19960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pkt3, discard,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(re)send ack1</a:t>
              </a:r>
            </a:p>
          </p:txBody>
        </p: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E97E7C05-E01D-46DC-A7FC-0BED32B3EB5E}"/>
                </a:ext>
              </a:extLst>
            </p:cNvPr>
            <p:cNvGrpSpPr/>
            <p:nvPr/>
          </p:nvGrpSpPr>
          <p:grpSpPr>
            <a:xfrm>
              <a:off x="3441068" y="2710788"/>
              <a:ext cx="3071426" cy="1146792"/>
              <a:chOff x="2532418" y="3090711"/>
              <a:chExt cx="3071426" cy="1146792"/>
            </a:xfrm>
          </p:grpSpPr>
          <p:sp>
            <p:nvSpPr>
              <p:cNvPr id="156" name="Line 26">
                <a:extLst>
                  <a:ext uri="{FF2B5EF4-FFF2-40B4-BE49-F238E27FC236}">
                    <a16:creationId xmlns:a16="http://schemas.microsoft.com/office/drawing/2014/main" id="{CAF53C43-FC7F-4D3B-9AB1-8F83A5814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9169" y="3090711"/>
                <a:ext cx="1874675" cy="100829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Text Box 44">
                <a:extLst>
                  <a:ext uri="{FF2B5EF4-FFF2-40B4-BE49-F238E27FC236}">
                    <a16:creationId xmlns:a16="http://schemas.microsoft.com/office/drawing/2014/main" id="{7D214300-D2BB-4901-919E-31DB9EBC92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2418" y="3960504"/>
                <a:ext cx="11240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忽略重复</a:t>
                </a:r>
                <a:r>
                  <a:rPr lang="en-US" altLang="zh-CN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</a:t>
                </a:r>
              </a:p>
            </p:txBody>
          </p:sp>
        </p:grpSp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ECF21611-4641-4079-BFD7-1252CEC401B9}"/>
              </a:ext>
            </a:extLst>
          </p:cNvPr>
          <p:cNvGrpSpPr/>
          <p:nvPr/>
        </p:nvGrpSpPr>
        <p:grpSpPr>
          <a:xfrm>
            <a:off x="3551876" y="2457445"/>
            <a:ext cx="5203875" cy="743959"/>
            <a:chOff x="1320394" y="2514637"/>
            <a:chExt cx="5203875" cy="743959"/>
          </a:xfrm>
        </p:grpSpPr>
        <p:sp>
          <p:nvSpPr>
            <p:cNvPr id="159" name="Rectangle 79">
              <a:extLst>
                <a:ext uri="{FF2B5EF4-FFF2-40B4-BE49-F238E27FC236}">
                  <a16:creationId xmlns:a16="http://schemas.microsoft.com/office/drawing/2014/main" id="{A679B16F-DB8D-4403-AB85-EA8A09ECF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782" y="2627815"/>
              <a:ext cx="504652" cy="205719"/>
            </a:xfrm>
            <a:prstGeom prst="rect">
              <a:avLst/>
            </a:prstGeom>
            <a:solidFill>
              <a:srgbClr val="009FF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0" name="Text Box 80">
              <a:extLst>
                <a:ext uri="{FF2B5EF4-FFF2-40B4-BE49-F238E27FC236}">
                  <a16:creationId xmlns:a16="http://schemas.microsoft.com/office/drawing/2014/main" id="{80192EDA-9BA1-4E7A-ABF3-5DDC898EA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0394" y="2586955"/>
              <a:ext cx="12522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2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 </a:t>
              </a:r>
              <a:r>
                <a:rPr lang="en-US" altLang="zh-CN" sz="1200">
                  <a:solidFill>
                    <a:schemeClr val="bg1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1 2 3 4</a:t>
              </a:r>
              <a:r>
                <a:rPr lang="en-US" altLang="zh-CN" sz="12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5 6 7 8 </a:t>
              </a:r>
            </a:p>
          </p:txBody>
        </p:sp>
        <p:sp>
          <p:nvSpPr>
            <p:cNvPr id="161" name="Text Box 22">
              <a:extLst>
                <a:ext uri="{FF2B5EF4-FFF2-40B4-BE49-F238E27FC236}">
                  <a16:creationId xmlns:a16="http://schemas.microsoft.com/office/drawing/2014/main" id="{C936EB11-E7EB-47A0-8559-207C4B0663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971" y="2514637"/>
              <a:ext cx="178292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ack0, send pkt4</a:t>
              </a:r>
            </a:p>
            <a:p>
              <a:pPr algn="r"/>
              <a:endPara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Line 24">
              <a:extLst>
                <a:ext uri="{FF2B5EF4-FFF2-40B4-BE49-F238E27FC236}">
                  <a16:creationId xmlns:a16="http://schemas.microsoft.com/office/drawing/2014/main" id="{158B1F96-6458-4D9F-91AA-5A78ED65A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4221" y="2837156"/>
              <a:ext cx="1890048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21E0CCCC-6B97-460A-9BB3-9F4FF5C17789}"/>
              </a:ext>
            </a:extLst>
          </p:cNvPr>
          <p:cNvGrpSpPr/>
          <p:nvPr/>
        </p:nvGrpSpPr>
        <p:grpSpPr>
          <a:xfrm>
            <a:off x="7796826" y="2939176"/>
            <a:ext cx="2984976" cy="848843"/>
            <a:chOff x="5506780" y="2950017"/>
            <a:chExt cx="2984976" cy="848843"/>
          </a:xfrm>
        </p:grpSpPr>
        <p:sp>
          <p:nvSpPr>
            <p:cNvPr id="164" name="Text Box 41">
              <a:extLst>
                <a:ext uri="{FF2B5EF4-FFF2-40B4-BE49-F238E27FC236}">
                  <a16:creationId xmlns:a16="http://schemas.microsoft.com/office/drawing/2014/main" id="{DDFFF415-6862-4C14-B5F6-BE2BF568B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697" y="2950017"/>
              <a:ext cx="19960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pkt4, discard,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(re)send ack1</a:t>
              </a:r>
            </a:p>
          </p:txBody>
        </p:sp>
        <p:sp>
          <p:nvSpPr>
            <p:cNvPr id="165" name="Line 98">
              <a:extLst>
                <a:ext uri="{FF2B5EF4-FFF2-40B4-BE49-F238E27FC236}">
                  <a16:creationId xmlns:a16="http://schemas.microsoft.com/office/drawing/2014/main" id="{D82DB996-588D-45B6-8B75-2B4156734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6780" y="3291704"/>
              <a:ext cx="930023" cy="5071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2592EDA-0AC5-413F-9817-DC5C8CEBBD9F}"/>
              </a:ext>
            </a:extLst>
          </p:cNvPr>
          <p:cNvGrpSpPr/>
          <p:nvPr/>
        </p:nvGrpSpPr>
        <p:grpSpPr>
          <a:xfrm>
            <a:off x="3540715" y="2910888"/>
            <a:ext cx="5198525" cy="623553"/>
            <a:chOff x="1439420" y="2944485"/>
            <a:chExt cx="5198525" cy="623553"/>
          </a:xfrm>
        </p:grpSpPr>
        <p:grpSp>
          <p:nvGrpSpPr>
            <p:cNvPr id="167" name="Group 84">
              <a:extLst>
                <a:ext uri="{FF2B5EF4-FFF2-40B4-BE49-F238E27FC236}">
                  <a16:creationId xmlns:a16="http://schemas.microsoft.com/office/drawing/2014/main" id="{AA5B0816-F53E-45E0-BDB0-2F576BCDB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9420" y="3008381"/>
              <a:ext cx="1252889" cy="277150"/>
              <a:chOff x="152" y="2105"/>
              <a:chExt cx="877" cy="194"/>
            </a:xfrm>
            <a:solidFill>
              <a:srgbClr val="009FF6"/>
            </a:solidFill>
          </p:grpSpPr>
          <p:sp>
            <p:nvSpPr>
              <p:cNvPr id="170" name="Rectangle 82">
                <a:extLst>
                  <a:ext uri="{FF2B5EF4-FFF2-40B4-BE49-F238E27FC236}">
                    <a16:creationId xmlns:a16="http://schemas.microsoft.com/office/drawing/2014/main" id="{383596B8-5A17-4651-985C-13EF2F583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" y="2127"/>
                <a:ext cx="320" cy="1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83">
                <a:extLst>
                  <a:ext uri="{FF2B5EF4-FFF2-40B4-BE49-F238E27FC236}">
                    <a16:creationId xmlns:a16="http://schemas.microsoft.com/office/drawing/2014/main" id="{91382552-139C-46CE-81CE-BF3F648C93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" y="2105"/>
                <a:ext cx="8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  <p:sp>
          <p:nvSpPr>
            <p:cNvPr id="168" name="Text Box 22">
              <a:extLst>
                <a:ext uri="{FF2B5EF4-FFF2-40B4-BE49-F238E27FC236}">
                  <a16:creationId xmlns:a16="http://schemas.microsoft.com/office/drawing/2014/main" id="{BC39EAC7-61B6-4E8A-AF76-2B82E64AB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0018" y="2944485"/>
              <a:ext cx="178292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ack1, send pkt5</a:t>
              </a:r>
            </a:p>
            <a:p>
              <a:pPr algn="r"/>
              <a:endPara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Line 25">
              <a:extLst>
                <a:ext uri="{FF2B5EF4-FFF2-40B4-BE49-F238E27FC236}">
                  <a16:creationId xmlns:a16="http://schemas.microsoft.com/office/drawing/2014/main" id="{116B1EC1-A842-427E-877C-F2289DD1B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6469" y="3146599"/>
              <a:ext cx="1891476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72" name="Picture 34" descr="alarm_clock_ringing">
            <a:extLst>
              <a:ext uri="{FF2B5EF4-FFF2-40B4-BE49-F238E27FC236}">
                <a16:creationId xmlns:a16="http://schemas.microsoft.com/office/drawing/2014/main" id="{BA15BC87-D3DA-40FB-8CF3-31DBA04B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731" y="3658454"/>
            <a:ext cx="392867" cy="432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Text Box 35">
            <a:extLst>
              <a:ext uri="{FF2B5EF4-FFF2-40B4-BE49-F238E27FC236}">
                <a16:creationId xmlns:a16="http://schemas.microsoft.com/office/drawing/2014/main" id="{A5552FC4-3236-42F5-9E72-C357D3683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799" y="3821316"/>
            <a:ext cx="1063113" cy="28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75000"/>
              </a:lnSpc>
            </a:pP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pkt 2 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超时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57872841-91CF-4028-90C7-466E3E6A6CFF}"/>
              </a:ext>
            </a:extLst>
          </p:cNvPr>
          <p:cNvGrpSpPr/>
          <p:nvPr/>
        </p:nvGrpSpPr>
        <p:grpSpPr>
          <a:xfrm>
            <a:off x="7793502" y="3379097"/>
            <a:ext cx="2947637" cy="759546"/>
            <a:chOff x="5484986" y="3509869"/>
            <a:chExt cx="2947637" cy="759546"/>
          </a:xfrm>
        </p:grpSpPr>
        <p:sp>
          <p:nvSpPr>
            <p:cNvPr id="175" name="Text Box 42">
              <a:extLst>
                <a:ext uri="{FF2B5EF4-FFF2-40B4-BE49-F238E27FC236}">
                  <a16:creationId xmlns:a16="http://schemas.microsoft.com/office/drawing/2014/main" id="{8D8D767C-D0C0-4284-8AAC-55EAFA42F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564" y="3509869"/>
              <a:ext cx="19960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pkt5, discard,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(re)send ack1</a:t>
              </a:r>
            </a:p>
          </p:txBody>
        </p:sp>
        <p:sp>
          <p:nvSpPr>
            <p:cNvPr id="176" name="Line 99">
              <a:extLst>
                <a:ext uri="{FF2B5EF4-FFF2-40B4-BE49-F238E27FC236}">
                  <a16:creationId xmlns:a16="http://schemas.microsoft.com/office/drawing/2014/main" id="{3974AD60-BCAD-4D84-9E31-A71D65A5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4986" y="3762260"/>
              <a:ext cx="930023" cy="50715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6524FDF-AC4D-4DF9-8524-75FDA60DBDC0}"/>
              </a:ext>
            </a:extLst>
          </p:cNvPr>
          <p:cNvGrpSpPr/>
          <p:nvPr/>
        </p:nvGrpSpPr>
        <p:grpSpPr>
          <a:xfrm>
            <a:off x="3499143" y="4118949"/>
            <a:ext cx="5213725" cy="594169"/>
            <a:chOff x="1338607" y="4985588"/>
            <a:chExt cx="5213725" cy="594169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90EC6CE9-3B9F-4968-9AA0-B1FC697B5F65}"/>
                </a:ext>
              </a:extLst>
            </p:cNvPr>
            <p:cNvGrpSpPr/>
            <p:nvPr/>
          </p:nvGrpSpPr>
          <p:grpSpPr>
            <a:xfrm>
              <a:off x="1338607" y="4985588"/>
              <a:ext cx="3094997" cy="314294"/>
              <a:chOff x="628800" y="4573606"/>
              <a:chExt cx="3094997" cy="314294"/>
            </a:xfrm>
          </p:grpSpPr>
          <p:sp>
            <p:nvSpPr>
              <p:cNvPr id="180" name="Text Box 36">
                <a:extLst>
                  <a:ext uri="{FF2B5EF4-FFF2-40B4-BE49-F238E27FC236}">
                    <a16:creationId xmlns:a16="http://schemas.microsoft.com/office/drawing/2014/main" id="{EA2E0070-1288-4B75-AAB3-BFCC62A273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4348" y="4573606"/>
                <a:ext cx="1029449" cy="313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pkt2</a:t>
                </a:r>
              </a:p>
            </p:txBody>
          </p: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F22FD68B-7667-4BC7-85D4-B03D1606EA18}"/>
                  </a:ext>
                </a:extLst>
              </p:cNvPr>
              <p:cNvGrpSpPr/>
              <p:nvPr/>
            </p:nvGrpSpPr>
            <p:grpSpPr>
              <a:xfrm>
                <a:off x="628800" y="4610750"/>
                <a:ext cx="1252890" cy="277150"/>
                <a:chOff x="628800" y="4610750"/>
                <a:chExt cx="1252890" cy="277150"/>
              </a:xfrm>
            </p:grpSpPr>
            <p:sp>
              <p:nvSpPr>
                <p:cNvPr id="182" name="Rectangle 86">
                  <a:extLst>
                    <a:ext uri="{FF2B5EF4-FFF2-40B4-BE49-F238E27FC236}">
                      <a16:creationId xmlns:a16="http://schemas.microsoft.com/office/drawing/2014/main" id="{D8491265-E3D0-4F1C-980A-9292EB3CB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665" y="4642179"/>
                  <a:ext cx="462869" cy="205720"/>
                </a:xfrm>
                <a:prstGeom prst="rect">
                  <a:avLst/>
                </a:prstGeom>
                <a:solidFill>
                  <a:srgbClr val="009FF6"/>
                </a:solidFill>
                <a:ln>
                  <a:noFill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Text Box 87">
                  <a:extLst>
                    <a:ext uri="{FF2B5EF4-FFF2-40B4-BE49-F238E27FC236}">
                      <a16:creationId xmlns:a16="http://schemas.microsoft.com/office/drawing/2014/main" id="{88637E94-C933-4B80-B712-B504FE8B36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8800" y="4610750"/>
                  <a:ext cx="1252890" cy="2771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2 3 4 5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6 7 8 </a:t>
                  </a:r>
                </a:p>
              </p:txBody>
            </p:sp>
          </p:grpSp>
        </p:grpSp>
        <p:sp>
          <p:nvSpPr>
            <p:cNvPr id="179" name="Line 37">
              <a:extLst>
                <a:ext uri="{FF2B5EF4-FFF2-40B4-BE49-F238E27FC236}">
                  <a16:creationId xmlns:a16="http://schemas.microsoft.com/office/drawing/2014/main" id="{FC8A63A6-90DF-4729-8017-9E33DA20A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2285" y="5158318"/>
              <a:ext cx="1890047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83DE452-37DC-4C40-A5D5-1F836870AA66}"/>
              </a:ext>
            </a:extLst>
          </p:cNvPr>
          <p:cNvGrpSpPr/>
          <p:nvPr/>
        </p:nvGrpSpPr>
        <p:grpSpPr>
          <a:xfrm>
            <a:off x="7793502" y="4504648"/>
            <a:ext cx="3476125" cy="753553"/>
            <a:chOff x="5477282" y="5414649"/>
            <a:chExt cx="3476125" cy="753553"/>
          </a:xfrm>
        </p:grpSpPr>
        <p:sp>
          <p:nvSpPr>
            <p:cNvPr id="185" name="Text Box 43">
              <a:extLst>
                <a:ext uri="{FF2B5EF4-FFF2-40B4-BE49-F238E27FC236}">
                  <a16:creationId xmlns:a16="http://schemas.microsoft.com/office/drawing/2014/main" id="{6F695A16-A71D-4508-8E6E-F506DBC83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3890" y="5414649"/>
              <a:ext cx="2449517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pkt2, deliver, send ack2</a:t>
              </a:r>
            </a:p>
          </p:txBody>
        </p:sp>
        <p:sp>
          <p:nvSpPr>
            <p:cNvPr id="186" name="Line 100">
              <a:extLst>
                <a:ext uri="{FF2B5EF4-FFF2-40B4-BE49-F238E27FC236}">
                  <a16:creationId xmlns:a16="http://schemas.microsoft.com/office/drawing/2014/main" id="{5A9FA6AA-6D04-4F18-B8B3-D42B11B09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7282" y="5661047"/>
              <a:ext cx="930024" cy="50715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0DC446F-667D-4B8F-A301-59E79779B1AB}"/>
              </a:ext>
            </a:extLst>
          </p:cNvPr>
          <p:cNvGrpSpPr/>
          <p:nvPr/>
        </p:nvGrpSpPr>
        <p:grpSpPr>
          <a:xfrm>
            <a:off x="3492984" y="4375450"/>
            <a:ext cx="5204283" cy="586873"/>
            <a:chOff x="1338607" y="5522470"/>
            <a:chExt cx="5204283" cy="586873"/>
          </a:xfrm>
        </p:grpSpPr>
        <p:sp>
          <p:nvSpPr>
            <p:cNvPr id="188" name="Text Box 36">
              <a:extLst>
                <a:ext uri="{FF2B5EF4-FFF2-40B4-BE49-F238E27FC236}">
                  <a16:creationId xmlns:a16="http://schemas.microsoft.com/office/drawing/2014/main" id="{E4A1B753-10AE-40D8-ADED-FE7069799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154" y="5522470"/>
              <a:ext cx="1029449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send  pkt3</a:t>
              </a: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E709C957-926C-45FE-9CD6-7DB3F9ED1FFF}"/>
                </a:ext>
              </a:extLst>
            </p:cNvPr>
            <p:cNvGrpSpPr/>
            <p:nvPr/>
          </p:nvGrpSpPr>
          <p:grpSpPr>
            <a:xfrm>
              <a:off x="1338607" y="5535917"/>
              <a:ext cx="1252889" cy="277150"/>
              <a:chOff x="635943" y="4827898"/>
              <a:chExt cx="1252889" cy="277150"/>
            </a:xfrm>
          </p:grpSpPr>
          <p:sp>
            <p:nvSpPr>
              <p:cNvPr id="191" name="Rectangle 89">
                <a:extLst>
                  <a:ext uri="{FF2B5EF4-FFF2-40B4-BE49-F238E27FC236}">
                    <a16:creationId xmlns:a16="http://schemas.microsoft.com/office/drawing/2014/main" id="{8FC7A941-F4C7-4B09-BA75-7F6F1787E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664" y="4859327"/>
                <a:ext cx="462869" cy="205720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Text Box 90">
                <a:extLst>
                  <a:ext uri="{FF2B5EF4-FFF2-40B4-BE49-F238E27FC236}">
                    <a16:creationId xmlns:a16="http://schemas.microsoft.com/office/drawing/2014/main" id="{E6E2598B-2F50-4771-9B80-DD55FB3CA7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943" y="4827898"/>
                <a:ext cx="1252889" cy="277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schemeClr val="bg1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  <p:sp>
          <p:nvSpPr>
            <p:cNvPr id="190" name="Line 38">
              <a:extLst>
                <a:ext uri="{FF2B5EF4-FFF2-40B4-BE49-F238E27FC236}">
                  <a16:creationId xmlns:a16="http://schemas.microsoft.com/office/drawing/2014/main" id="{610F40F6-FB66-403C-821C-9B70C9152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414" y="5687904"/>
              <a:ext cx="1891476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2C798F28-A340-4E9A-9712-7C6C7369F711}"/>
              </a:ext>
            </a:extLst>
          </p:cNvPr>
          <p:cNvGrpSpPr/>
          <p:nvPr/>
        </p:nvGrpSpPr>
        <p:grpSpPr>
          <a:xfrm>
            <a:off x="7805384" y="4795926"/>
            <a:ext cx="3483012" cy="700458"/>
            <a:chOff x="5506540" y="5954125"/>
            <a:chExt cx="3483012" cy="700458"/>
          </a:xfrm>
        </p:grpSpPr>
        <p:sp>
          <p:nvSpPr>
            <p:cNvPr id="194" name="Text Box 43">
              <a:extLst>
                <a:ext uri="{FF2B5EF4-FFF2-40B4-BE49-F238E27FC236}">
                  <a16:creationId xmlns:a16="http://schemas.microsoft.com/office/drawing/2014/main" id="{83BE4410-6B36-4F4A-9B5C-2963B794E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035" y="5954125"/>
              <a:ext cx="2449517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pkt3, deliver, send ack3</a:t>
              </a:r>
            </a:p>
          </p:txBody>
        </p:sp>
        <p:sp>
          <p:nvSpPr>
            <p:cNvPr id="195" name="Line 101">
              <a:extLst>
                <a:ext uri="{FF2B5EF4-FFF2-40B4-BE49-F238E27FC236}">
                  <a16:creationId xmlns:a16="http://schemas.microsoft.com/office/drawing/2014/main" id="{65283607-CA4D-4BC0-9B6E-CE673C6FC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6540" y="6147428"/>
              <a:ext cx="930024" cy="50715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B3A94747-5136-41E5-A3BA-16D70FCDE810}"/>
              </a:ext>
            </a:extLst>
          </p:cNvPr>
          <p:cNvGrpSpPr/>
          <p:nvPr/>
        </p:nvGrpSpPr>
        <p:grpSpPr>
          <a:xfrm>
            <a:off x="3489699" y="4593403"/>
            <a:ext cx="5193316" cy="632093"/>
            <a:chOff x="1342892" y="5992724"/>
            <a:chExt cx="5193316" cy="632093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AEEE4221-093A-4690-AC9E-537B44A9A13B}"/>
                </a:ext>
              </a:extLst>
            </p:cNvPr>
            <p:cNvGrpSpPr/>
            <p:nvPr/>
          </p:nvGrpSpPr>
          <p:grpSpPr>
            <a:xfrm>
              <a:off x="1342892" y="5992724"/>
              <a:ext cx="3090711" cy="313932"/>
              <a:chOff x="1342892" y="5992724"/>
              <a:chExt cx="3090711" cy="313932"/>
            </a:xfrm>
          </p:grpSpPr>
          <p:sp>
            <p:nvSpPr>
              <p:cNvPr id="199" name="Text Box 36">
                <a:extLst>
                  <a:ext uri="{FF2B5EF4-FFF2-40B4-BE49-F238E27FC236}">
                    <a16:creationId xmlns:a16="http://schemas.microsoft.com/office/drawing/2014/main" id="{EACFA77E-7766-4FFB-A5BE-E75F9D228D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4154" y="5992724"/>
                <a:ext cx="1029449" cy="313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pkt4</a:t>
                </a:r>
              </a:p>
            </p:txBody>
          </p: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F62AC9D2-3686-4587-B514-D06547CA2E7A}"/>
                  </a:ext>
                </a:extLst>
              </p:cNvPr>
              <p:cNvGrpSpPr/>
              <p:nvPr/>
            </p:nvGrpSpPr>
            <p:grpSpPr>
              <a:xfrm>
                <a:off x="1342892" y="6029506"/>
                <a:ext cx="1252889" cy="277150"/>
                <a:chOff x="633086" y="5065047"/>
                <a:chExt cx="1252889" cy="277150"/>
              </a:xfrm>
            </p:grpSpPr>
            <p:sp>
              <p:nvSpPr>
                <p:cNvPr id="201" name="Rectangle 92">
                  <a:extLst>
                    <a:ext uri="{FF2B5EF4-FFF2-40B4-BE49-F238E27FC236}">
                      <a16:creationId xmlns:a16="http://schemas.microsoft.com/office/drawing/2014/main" id="{217541F0-BCC8-4258-846D-A2B2024EB0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1663" y="5096476"/>
                  <a:ext cx="462869" cy="205720"/>
                </a:xfrm>
                <a:prstGeom prst="rect">
                  <a:avLst/>
                </a:prstGeom>
                <a:solidFill>
                  <a:srgbClr val="009FF6"/>
                </a:solidFill>
                <a:ln>
                  <a:noFill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Text Box 93">
                  <a:extLst>
                    <a:ext uri="{FF2B5EF4-FFF2-40B4-BE49-F238E27FC236}">
                      <a16:creationId xmlns:a16="http://schemas.microsoft.com/office/drawing/2014/main" id="{1EDC2FED-2823-4CEC-A730-9CCBAB1BB9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3086" y="5065047"/>
                  <a:ext cx="1252889" cy="2771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2 3 4 5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6 7 8 </a:t>
                  </a:r>
                </a:p>
              </p:txBody>
            </p:sp>
          </p:grpSp>
        </p:grpSp>
        <p:sp>
          <p:nvSpPr>
            <p:cNvPr id="198" name="Line 39">
              <a:extLst>
                <a:ext uri="{FF2B5EF4-FFF2-40B4-BE49-F238E27FC236}">
                  <a16:creationId xmlns:a16="http://schemas.microsoft.com/office/drawing/2014/main" id="{038004EC-33B3-4FD2-BFDB-C8D982BC6B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4732" y="6203377"/>
              <a:ext cx="1891476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9C32A7E-5314-48E7-9756-A3CB5E43FA7E}"/>
              </a:ext>
            </a:extLst>
          </p:cNvPr>
          <p:cNvGrpSpPr/>
          <p:nvPr/>
        </p:nvGrpSpPr>
        <p:grpSpPr>
          <a:xfrm>
            <a:off x="7791959" y="5041077"/>
            <a:ext cx="3496437" cy="709710"/>
            <a:chOff x="5490720" y="6484155"/>
            <a:chExt cx="3496437" cy="709710"/>
          </a:xfrm>
        </p:grpSpPr>
        <p:sp>
          <p:nvSpPr>
            <p:cNvPr id="204" name="Text Box 43">
              <a:extLst>
                <a:ext uri="{FF2B5EF4-FFF2-40B4-BE49-F238E27FC236}">
                  <a16:creationId xmlns:a16="http://schemas.microsoft.com/office/drawing/2014/main" id="{3FB23451-72D1-4EAC-96AA-49834E40E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7640" y="6484155"/>
              <a:ext cx="2449517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pkt4, deliver, send ack4</a:t>
              </a:r>
            </a:p>
          </p:txBody>
        </p:sp>
        <p:sp>
          <p:nvSpPr>
            <p:cNvPr id="205" name="Line 102">
              <a:extLst>
                <a:ext uri="{FF2B5EF4-FFF2-40B4-BE49-F238E27FC236}">
                  <a16:creationId xmlns:a16="http://schemas.microsoft.com/office/drawing/2014/main" id="{9CCDA2D9-367D-4C42-8BEF-78573B476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90720" y="6686709"/>
              <a:ext cx="930024" cy="5071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9F274F1C-3C18-4B81-8A8A-FFB947B56F30}"/>
              </a:ext>
            </a:extLst>
          </p:cNvPr>
          <p:cNvGrpSpPr/>
          <p:nvPr/>
        </p:nvGrpSpPr>
        <p:grpSpPr>
          <a:xfrm>
            <a:off x="3489699" y="4875297"/>
            <a:ext cx="5225432" cy="593623"/>
            <a:chOff x="1282160" y="6775110"/>
            <a:chExt cx="5225432" cy="593623"/>
          </a:xfrm>
        </p:grpSpPr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B7103724-7664-48A6-B95E-04473C18DED6}"/>
                </a:ext>
              </a:extLst>
            </p:cNvPr>
            <p:cNvGrpSpPr/>
            <p:nvPr/>
          </p:nvGrpSpPr>
          <p:grpSpPr>
            <a:xfrm>
              <a:off x="1282160" y="6775110"/>
              <a:ext cx="3094996" cy="313932"/>
              <a:chOff x="-4568304" y="6060935"/>
              <a:chExt cx="3094996" cy="313932"/>
            </a:xfrm>
          </p:grpSpPr>
          <p:sp>
            <p:nvSpPr>
              <p:cNvPr id="209" name="Text Box 36">
                <a:extLst>
                  <a:ext uri="{FF2B5EF4-FFF2-40B4-BE49-F238E27FC236}">
                    <a16:creationId xmlns:a16="http://schemas.microsoft.com/office/drawing/2014/main" id="{8EA1C55C-4300-4E5C-9700-FFCA51CB17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502757" y="6060935"/>
                <a:ext cx="1029449" cy="313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pkt5</a:t>
                </a:r>
              </a:p>
            </p:txBody>
          </p:sp>
          <p:grpSp>
            <p:nvGrpSpPr>
              <p:cNvPr id="210" name="组合 209">
                <a:extLst>
                  <a:ext uri="{FF2B5EF4-FFF2-40B4-BE49-F238E27FC236}">
                    <a16:creationId xmlns:a16="http://schemas.microsoft.com/office/drawing/2014/main" id="{1ED7AA71-F836-42F7-B72D-8E17E46629FB}"/>
                  </a:ext>
                </a:extLst>
              </p:cNvPr>
              <p:cNvGrpSpPr/>
              <p:nvPr/>
            </p:nvGrpSpPr>
            <p:grpSpPr>
              <a:xfrm>
                <a:off x="-4568304" y="6069073"/>
                <a:ext cx="1252889" cy="277150"/>
                <a:chOff x="630229" y="5282195"/>
                <a:chExt cx="1252889" cy="277150"/>
              </a:xfrm>
            </p:grpSpPr>
            <p:sp>
              <p:nvSpPr>
                <p:cNvPr id="211" name="Rectangle 95">
                  <a:extLst>
                    <a:ext uri="{FF2B5EF4-FFF2-40B4-BE49-F238E27FC236}">
                      <a16:creationId xmlns:a16="http://schemas.microsoft.com/office/drawing/2014/main" id="{7B1B0C70-0A6F-45E4-8709-4F9FFDD25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3094" y="5313624"/>
                  <a:ext cx="462869" cy="205720"/>
                </a:xfrm>
                <a:prstGeom prst="rect">
                  <a:avLst/>
                </a:prstGeom>
                <a:solidFill>
                  <a:srgbClr val="009FF6"/>
                </a:solidFill>
                <a:ln>
                  <a:noFill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Text Box 96">
                  <a:extLst>
                    <a:ext uri="{FF2B5EF4-FFF2-40B4-BE49-F238E27FC236}">
                      <a16:creationId xmlns:a16="http://schemas.microsoft.com/office/drawing/2014/main" id="{1BF02524-E483-4979-A7D5-525022E140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0229" y="5282195"/>
                  <a:ext cx="1252889" cy="2771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</a:t>
                  </a:r>
                  <a:r>
                    <a:rPr lang="en-US" altLang="zh-CN" sz="120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2 3 4 5</a:t>
                  </a:r>
                  <a:r>
                    <a:rPr lang="en-US" altLang="zh-CN" sz="12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6 7 8 </a:t>
                  </a:r>
                </a:p>
              </p:txBody>
            </p:sp>
          </p:grpSp>
        </p:grpSp>
        <p:sp>
          <p:nvSpPr>
            <p:cNvPr id="208" name="Line 40">
              <a:extLst>
                <a:ext uri="{FF2B5EF4-FFF2-40B4-BE49-F238E27FC236}">
                  <a16:creationId xmlns:a16="http://schemas.microsoft.com/office/drawing/2014/main" id="{BE209F70-571B-45BA-BE24-96114B4A0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544" y="6947294"/>
              <a:ext cx="1890048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6D50B1D5-15D4-47D1-B9DD-68DA5BEE14E5}"/>
              </a:ext>
            </a:extLst>
          </p:cNvPr>
          <p:cNvGrpSpPr/>
          <p:nvPr/>
        </p:nvGrpSpPr>
        <p:grpSpPr>
          <a:xfrm>
            <a:off x="7805384" y="5306008"/>
            <a:ext cx="3481260" cy="674428"/>
            <a:chOff x="5477282" y="7174674"/>
            <a:chExt cx="3481260" cy="674428"/>
          </a:xfrm>
        </p:grpSpPr>
        <p:sp>
          <p:nvSpPr>
            <p:cNvPr id="214" name="Text Box 43">
              <a:extLst>
                <a:ext uri="{FF2B5EF4-FFF2-40B4-BE49-F238E27FC236}">
                  <a16:creationId xmlns:a16="http://schemas.microsoft.com/office/drawing/2014/main" id="{C0FB0442-12AF-4BB5-B289-5F8BB05D9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9025" y="7174674"/>
              <a:ext cx="2449517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pkt5, deliver, send ack5</a:t>
              </a:r>
            </a:p>
          </p:txBody>
        </p:sp>
        <p:sp>
          <p:nvSpPr>
            <p:cNvPr id="215" name="Line 103">
              <a:extLst>
                <a:ext uri="{FF2B5EF4-FFF2-40B4-BE49-F238E27FC236}">
                  <a16:creationId xmlns:a16="http://schemas.microsoft.com/office/drawing/2014/main" id="{D50EF56E-046F-4F7F-A159-C425CFE9E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77282" y="7341947"/>
              <a:ext cx="930024" cy="50715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7" name="文本框 216">
            <a:extLst>
              <a:ext uri="{FF2B5EF4-FFF2-40B4-BE49-F238E27FC236}">
                <a16:creationId xmlns:a16="http://schemas.microsoft.com/office/drawing/2014/main" id="{BFE2CFF7-A986-4151-9387-BC5935920904}"/>
              </a:ext>
            </a:extLst>
          </p:cNvPr>
          <p:cNvSpPr txBox="1"/>
          <p:nvPr/>
        </p:nvSpPr>
        <p:spPr>
          <a:xfrm>
            <a:off x="1777350" y="1423711"/>
            <a:ext cx="59503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B0F0"/>
                </a:solidFill>
              </a:rPr>
              <a:t>G</a:t>
            </a:r>
          </a:p>
          <a:p>
            <a:pPr algn="ctr"/>
            <a:r>
              <a:rPr lang="en-US" altLang="zh-CN" sz="3200" b="1" dirty="0">
                <a:solidFill>
                  <a:srgbClr val="00B0F0"/>
                </a:solidFill>
              </a:rPr>
              <a:t>B</a:t>
            </a:r>
          </a:p>
          <a:p>
            <a:pPr algn="ctr"/>
            <a:r>
              <a:rPr lang="en-US" altLang="zh-CN" sz="3200" b="1" dirty="0">
                <a:solidFill>
                  <a:srgbClr val="00B0F0"/>
                </a:solidFill>
              </a:rPr>
              <a:t>N</a:t>
            </a: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协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议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示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6609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协议总结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发送端  ≤  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k</a:t>
            </a:r>
            <a:r>
              <a:rPr lang="en-US" altLang="zh-CN" sz="2000" dirty="0"/>
              <a:t>-1</a:t>
            </a:r>
          </a:p>
          <a:p>
            <a:r>
              <a:rPr lang="en-US" altLang="zh-CN" sz="2000" dirty="0"/>
              <a:t>ACK(n): </a:t>
            </a:r>
            <a:r>
              <a:rPr lang="zh-CN" altLang="en-US" sz="2000" dirty="0"/>
              <a:t>接收方对序号</a:t>
            </a:r>
            <a:r>
              <a:rPr lang="en-US" altLang="zh-CN" sz="2000" dirty="0"/>
              <a:t>n</a:t>
            </a:r>
            <a:r>
              <a:rPr lang="zh-CN" altLang="en-US" sz="2000" dirty="0"/>
              <a:t>之前包括</a:t>
            </a:r>
            <a:r>
              <a:rPr lang="en-US" altLang="zh-CN" sz="2000" dirty="0"/>
              <a:t>n</a:t>
            </a:r>
            <a:r>
              <a:rPr lang="zh-CN" altLang="en-US" sz="2000" dirty="0"/>
              <a:t>在内的所有分组进行确认  </a:t>
            </a:r>
            <a:r>
              <a:rPr lang="en-US" altLang="zh-CN" sz="2000" dirty="0"/>
              <a:t>—— “</a:t>
            </a:r>
            <a:r>
              <a:rPr lang="zh-CN" altLang="en-US" sz="2000" dirty="0"/>
              <a:t>累积 </a:t>
            </a:r>
            <a:r>
              <a:rPr lang="en-US" altLang="zh-CN" sz="2000" dirty="0"/>
              <a:t>ACK”</a:t>
            </a:r>
          </a:p>
          <a:p>
            <a:r>
              <a:rPr lang="zh-CN" altLang="en-US" sz="2000" dirty="0"/>
              <a:t>对所有已发送但未确认的分组统一设置一个定时器</a:t>
            </a:r>
          </a:p>
          <a:p>
            <a:r>
              <a:rPr lang="zh-CN" altLang="en-US" sz="2000" dirty="0"/>
              <a:t>超时</a:t>
            </a:r>
            <a:r>
              <a:rPr lang="en-US" altLang="zh-CN" sz="2000" dirty="0"/>
              <a:t>(n): </a:t>
            </a:r>
            <a:r>
              <a:rPr lang="zh-CN" altLang="en-US" sz="2000" dirty="0"/>
              <a:t>重传分组</a:t>
            </a:r>
            <a:r>
              <a:rPr lang="en-US" altLang="zh-CN" sz="2000" dirty="0"/>
              <a:t>n</a:t>
            </a:r>
            <a:r>
              <a:rPr lang="zh-CN" altLang="en-US" sz="2000" dirty="0"/>
              <a:t>和窗口中所有序号大于</a:t>
            </a:r>
            <a:r>
              <a:rPr lang="en-US" altLang="zh-CN" sz="2000" dirty="0"/>
              <a:t>n</a:t>
            </a:r>
            <a:r>
              <a:rPr lang="zh-CN" altLang="en-US" sz="2000" dirty="0"/>
              <a:t>的分组</a:t>
            </a:r>
          </a:p>
          <a:p>
            <a:r>
              <a:rPr lang="zh-CN" altLang="en-US" sz="2000" dirty="0"/>
              <a:t>失序分组</a:t>
            </a:r>
            <a:r>
              <a:rPr lang="en-US" altLang="zh-CN" sz="2000" dirty="0"/>
              <a:t>: </a:t>
            </a:r>
          </a:p>
          <a:p>
            <a:pPr lvl="1"/>
            <a:r>
              <a:rPr lang="zh-CN" altLang="en-US" sz="1800" dirty="0"/>
              <a:t>丢弃 </a:t>
            </a:r>
            <a:r>
              <a:rPr lang="en-US" altLang="zh-CN" sz="1800" dirty="0"/>
              <a:t>(</a:t>
            </a:r>
            <a:r>
              <a:rPr lang="zh-CN" altLang="en-US" sz="1800" dirty="0"/>
              <a:t>不缓存</a:t>
            </a:r>
            <a:r>
              <a:rPr lang="en-US" altLang="zh-CN" sz="1800" dirty="0"/>
              <a:t>) </a:t>
            </a:r>
            <a:r>
              <a:rPr lang="en-US" altLang="zh-CN" sz="1800" dirty="0">
                <a:sym typeface="Wingdings" panose="05000000000000000000" pitchFamily="2" charset="2"/>
              </a:rPr>
              <a:t></a:t>
            </a:r>
            <a:r>
              <a:rPr lang="en-US" altLang="zh-CN" sz="1800" dirty="0"/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接收方无额外缓存</a:t>
            </a:r>
            <a:r>
              <a:rPr lang="en-US" altLang="zh-CN" sz="1800" dirty="0"/>
              <a:t>!</a:t>
            </a:r>
          </a:p>
          <a:p>
            <a:pPr lvl="1"/>
            <a:r>
              <a:rPr lang="zh-CN" altLang="en-US" sz="1800" dirty="0"/>
              <a:t>重发按序到达的最高序号分组的</a:t>
            </a:r>
            <a:r>
              <a:rPr lang="en-US" altLang="zh-CN" sz="1800" dirty="0"/>
              <a:t>ACK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93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选择重传（</a:t>
            </a:r>
            <a:r>
              <a:rPr lang="en-US" altLang="zh-CN" dirty="0"/>
              <a:t>SR</a:t>
            </a:r>
            <a:r>
              <a:rPr lang="zh-CN" altLang="en-US" dirty="0"/>
              <a:t>）协议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0B30C0-8AD9-4A9D-BC4E-141AD306E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83" y="2509610"/>
            <a:ext cx="7270633" cy="3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496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选择重传（</a:t>
            </a:r>
            <a:r>
              <a:rPr lang="en-US" altLang="zh-CN" dirty="0"/>
              <a:t>SR</a:t>
            </a:r>
            <a:r>
              <a:rPr lang="zh-CN" altLang="en-US" dirty="0"/>
              <a:t>）协议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1D0094-AFD2-4CF8-B156-116F20CB7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49" y="2266897"/>
            <a:ext cx="10964974" cy="409416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EE4518-949A-4B97-9E59-476F4783F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612" y="2449459"/>
            <a:ext cx="10401449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从上层收到数据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如果下一个可用于该分组的序号在窗口内，则将数据打包并发送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超时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(n)</a:t>
            </a:r>
            <a:endParaRPr lang="zh-CN" altLang="en-US" sz="2400" dirty="0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重传分组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重置定时器</a:t>
            </a:r>
            <a:endParaRPr lang="en-US" altLang="zh-CN" sz="2400" dirty="0">
              <a:solidFill>
                <a:srgbClr val="FF00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收到确认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(n) 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在 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[sendbase,sendbase+N-1]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范围内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标记分组 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为已接收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如果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是发送窗口基序号</a:t>
            </a:r>
            <a:r>
              <a:rPr lang="en-US" altLang="zh-CN" sz="2400" dirty="0" err="1">
                <a:ea typeface="楷体" panose="02010609060101010101" pitchFamily="49" charset="-122"/>
                <a:cs typeface="Arial" panose="020B0604020202020204" pitchFamily="34" charset="0"/>
              </a:rPr>
              <a:t>sendbase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，则将窗口基序号前推到下一个未确认序号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294B3A5-22BA-4D0C-86D5-BF3C475BD54A}"/>
              </a:ext>
            </a:extLst>
          </p:cNvPr>
          <p:cNvGrpSpPr>
            <a:grpSpLocks/>
          </p:cNvGrpSpPr>
          <p:nvPr/>
        </p:nvGrpSpPr>
        <p:grpSpPr bwMode="auto">
          <a:xfrm>
            <a:off x="916614" y="2038297"/>
            <a:ext cx="1304925" cy="461963"/>
            <a:chOff x="3360" y="175"/>
            <a:chExt cx="822" cy="291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280EF69-4E06-4C68-AFCE-D92CE9E1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"/>
              <a:ext cx="82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C36DD82B-4774-41E2-8F0F-90F4EFD8D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8" y="175"/>
              <a:ext cx="70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rgbClr val="0000FF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发送方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6802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选择重传（</a:t>
            </a:r>
            <a:r>
              <a:rPr lang="en-US" altLang="zh-CN" dirty="0"/>
              <a:t>SR</a:t>
            </a:r>
            <a:r>
              <a:rPr lang="zh-CN" altLang="en-US" dirty="0"/>
              <a:t>）协议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1D0094-AFD2-4CF8-B156-116F20CB7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49" y="2266897"/>
            <a:ext cx="10964974" cy="409416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EE4518-949A-4B97-9E59-476F4783F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612" y="2449459"/>
            <a:ext cx="10401449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分组序号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rcvbase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, rcvbase+N-1]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范围内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发送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的确认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ACK(n)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如果分组序号不连续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失序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：将其缓存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按序分组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将该分组以及以前缓存的序号连续的分组一起交付给上层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将窗口前推到下一个未收到的分组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分组序号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n 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在 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rcvbase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-N, rcvbase-1]</a:t>
            </a: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范围内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虽然曾经确认过，仍再次发送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的确认</a:t>
            </a:r>
            <a:r>
              <a:rPr lang="en-US" altLang="zh-CN" sz="2400" dirty="0">
                <a:ea typeface="楷体" panose="02010609060101010101" pitchFamily="49" charset="-122"/>
                <a:cs typeface="Arial" panose="020B0604020202020204" pitchFamily="34" charset="0"/>
              </a:rPr>
              <a:t>ACK(n)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其他情况</a:t>
            </a:r>
            <a:r>
              <a:rPr lang="en-US" altLang="zh-CN" sz="24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楷体" panose="02010609060101010101" pitchFamily="49" charset="-122"/>
                <a:cs typeface="Arial" panose="020B0604020202020204" pitchFamily="34" charset="0"/>
              </a:rPr>
              <a:t>忽略该分组</a:t>
            </a:r>
            <a:endParaRPr lang="zh-CN" altLang="en-US" sz="28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zh-CN" altLang="en-US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294B3A5-22BA-4D0C-86D5-BF3C475BD54A}"/>
              </a:ext>
            </a:extLst>
          </p:cNvPr>
          <p:cNvGrpSpPr>
            <a:grpSpLocks/>
          </p:cNvGrpSpPr>
          <p:nvPr/>
        </p:nvGrpSpPr>
        <p:grpSpPr bwMode="auto">
          <a:xfrm>
            <a:off x="916614" y="2038297"/>
            <a:ext cx="1304925" cy="461963"/>
            <a:chOff x="3360" y="175"/>
            <a:chExt cx="822" cy="291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280EF69-4E06-4C68-AFCE-D92CE9E10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"/>
              <a:ext cx="822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C36DD82B-4774-41E2-8F0F-90F4EFD8D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8" y="175"/>
              <a:ext cx="70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  <a:ea typeface="楷体" panose="02010609060101010101" pitchFamily="49" charset="-122"/>
                  <a:cs typeface="Arial" panose="020B0604020202020204" pitchFamily="34" charset="0"/>
                </a:rPr>
                <a:t>接收方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178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>
            <a:extLst>
              <a:ext uri="{FF2B5EF4-FFF2-40B4-BE49-F238E27FC236}">
                <a16:creationId xmlns:a16="http://schemas.microsoft.com/office/drawing/2014/main" id="{5D9FCC14-7636-4CF3-AA90-7AE63C03FB31}"/>
              </a:ext>
            </a:extLst>
          </p:cNvPr>
          <p:cNvGrpSpPr/>
          <p:nvPr/>
        </p:nvGrpSpPr>
        <p:grpSpPr>
          <a:xfrm>
            <a:off x="3440541" y="919809"/>
            <a:ext cx="5865006" cy="4797244"/>
            <a:chOff x="486689" y="1443055"/>
            <a:chExt cx="6009420" cy="5092216"/>
          </a:xfrm>
        </p:grpSpPr>
        <p:sp>
          <p:nvSpPr>
            <p:cNvPr id="98" name="Text Box 5">
              <a:extLst>
                <a:ext uri="{FF2B5EF4-FFF2-40B4-BE49-F238E27FC236}">
                  <a16:creationId xmlns:a16="http://schemas.microsoft.com/office/drawing/2014/main" id="{BFE4CFE8-76AF-4059-9EB4-5B7867678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7249" y="1443055"/>
              <a:ext cx="8002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9FF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9FF6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6">
              <a:extLst>
                <a:ext uri="{FF2B5EF4-FFF2-40B4-BE49-F238E27FC236}">
                  <a16:creationId xmlns:a16="http://schemas.microsoft.com/office/drawing/2014/main" id="{4DDF45DD-1493-49B8-88B9-C6A8D2A9C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5890" y="1443055"/>
              <a:ext cx="8002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接收方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Line 14">
              <a:extLst>
                <a:ext uri="{FF2B5EF4-FFF2-40B4-BE49-F238E27FC236}">
                  <a16:creationId xmlns:a16="http://schemas.microsoft.com/office/drawing/2014/main" id="{BD9B64C0-DEBA-408C-873A-4ABCD0433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0987" y="1710677"/>
              <a:ext cx="23727" cy="4824594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59">
              <a:extLst>
                <a:ext uri="{FF2B5EF4-FFF2-40B4-BE49-F238E27FC236}">
                  <a16:creationId xmlns:a16="http://schemas.microsoft.com/office/drawing/2014/main" id="{0C1973C3-EA95-46BA-B15B-71BA45191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689" y="1443055"/>
              <a:ext cx="15199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9FF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发送窗口</a:t>
              </a: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9FF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(N=4)</a:t>
              </a:r>
            </a:p>
          </p:txBody>
        </p:sp>
        <p:sp>
          <p:nvSpPr>
            <p:cNvPr id="102" name="Line 14">
              <a:extLst>
                <a:ext uri="{FF2B5EF4-FFF2-40B4-BE49-F238E27FC236}">
                  <a16:creationId xmlns:a16="http://schemas.microsoft.com/office/drawing/2014/main" id="{A733503E-BE66-4418-907B-B2142E5046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1754" y="1700213"/>
              <a:ext cx="56217" cy="4835058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DEBF02F-164F-4D68-9EA2-49331AB6137E}"/>
              </a:ext>
            </a:extLst>
          </p:cNvPr>
          <p:cNvGrpSpPr/>
          <p:nvPr/>
        </p:nvGrpSpPr>
        <p:grpSpPr>
          <a:xfrm>
            <a:off x="3605509" y="1258363"/>
            <a:ext cx="4888949" cy="561221"/>
            <a:chOff x="641658" y="1710677"/>
            <a:chExt cx="5009330" cy="595729"/>
          </a:xfrm>
        </p:grpSpPr>
        <p:sp>
          <p:nvSpPr>
            <p:cNvPr id="104" name="Text Box 4">
              <a:extLst>
                <a:ext uri="{FF2B5EF4-FFF2-40B4-BE49-F238E27FC236}">
                  <a16:creationId xmlns:a16="http://schemas.microsoft.com/office/drawing/2014/main" id="{5105465C-16CA-48F7-B345-A07467230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062" y="1710677"/>
              <a:ext cx="10294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send  pkt0</a:t>
              </a:r>
            </a:p>
          </p:txBody>
        </p:sp>
        <p:sp>
          <p:nvSpPr>
            <p:cNvPr id="105" name="Line 7">
              <a:extLst>
                <a:ext uri="{FF2B5EF4-FFF2-40B4-BE49-F238E27FC236}">
                  <a16:creationId xmlns:a16="http://schemas.microsoft.com/office/drawing/2014/main" id="{F4E48C1F-2C6E-42D6-A881-E9C010D3F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9512" y="1884967"/>
              <a:ext cx="1891476" cy="421439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6" name="Group 65">
              <a:extLst>
                <a:ext uri="{FF2B5EF4-FFF2-40B4-BE49-F238E27FC236}">
                  <a16:creationId xmlns:a16="http://schemas.microsoft.com/office/drawing/2014/main" id="{2B2CAA34-1ECE-48C8-BBDD-3C908F76D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658" y="1744964"/>
              <a:ext cx="1254318" cy="277150"/>
              <a:chOff x="152" y="914"/>
              <a:chExt cx="878" cy="194"/>
            </a:xfrm>
            <a:solidFill>
              <a:srgbClr val="009FF6"/>
            </a:solidFill>
          </p:grpSpPr>
          <p:sp>
            <p:nvSpPr>
              <p:cNvPr id="107" name="Rectangle 60">
                <a:extLst>
                  <a:ext uri="{FF2B5EF4-FFF2-40B4-BE49-F238E27FC236}">
                    <a16:creationId xmlns:a16="http://schemas.microsoft.com/office/drawing/2014/main" id="{8CFB014F-830C-430A-A763-55B77CE01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Text Box 46">
                <a:extLst>
                  <a:ext uri="{FF2B5EF4-FFF2-40B4-BE49-F238E27FC236}">
                    <a16:creationId xmlns:a16="http://schemas.microsoft.com/office/drawing/2014/main" id="{EB896FB5-F633-411D-98E1-D9D7ABE49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" y="914"/>
                <a:ext cx="8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0 1 2 3 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4 5 6 7 8 </a:t>
                </a: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3F162D4-82A8-4651-81B1-E5DCF569B445}"/>
              </a:ext>
            </a:extLst>
          </p:cNvPr>
          <p:cNvGrpSpPr/>
          <p:nvPr/>
        </p:nvGrpSpPr>
        <p:grpSpPr>
          <a:xfrm>
            <a:off x="6661321" y="1643372"/>
            <a:ext cx="3982014" cy="1255212"/>
            <a:chOff x="3899466" y="1578974"/>
            <a:chExt cx="3978734" cy="1235517"/>
          </a:xfrm>
        </p:grpSpPr>
        <p:sp>
          <p:nvSpPr>
            <p:cNvPr id="110" name="Text Box 15">
              <a:extLst>
                <a:ext uri="{FF2B5EF4-FFF2-40B4-BE49-F238E27FC236}">
                  <a16:creationId xmlns:a16="http://schemas.microsoft.com/office/drawing/2014/main" id="{36FE6DC2-E61E-411E-8F33-17916097E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519" y="1578974"/>
              <a:ext cx="21146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pkt0, send ack0</a:t>
              </a:r>
            </a:p>
          </p:txBody>
        </p:sp>
        <p:sp>
          <p:nvSpPr>
            <p:cNvPr id="111" name="Line 17">
              <a:extLst>
                <a:ext uri="{FF2B5EF4-FFF2-40B4-BE49-F238E27FC236}">
                  <a16:creationId xmlns:a16="http://schemas.microsoft.com/office/drawing/2014/main" id="{829724BE-5CA5-47B8-A4E4-8BE718F1FE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9466" y="1854467"/>
              <a:ext cx="1812903" cy="960024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F2E8123-99E4-467F-9A05-CD22A9C07A5A}"/>
              </a:ext>
            </a:extLst>
          </p:cNvPr>
          <p:cNvGrpSpPr/>
          <p:nvPr/>
        </p:nvGrpSpPr>
        <p:grpSpPr>
          <a:xfrm>
            <a:off x="3606938" y="1569800"/>
            <a:ext cx="4886053" cy="586767"/>
            <a:chOff x="743755" y="1505402"/>
            <a:chExt cx="5006362" cy="622846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71E28D96-0410-4B46-B2D5-F0E1C23CC319}"/>
                </a:ext>
              </a:extLst>
            </p:cNvPr>
            <p:cNvGrpSpPr/>
            <p:nvPr/>
          </p:nvGrpSpPr>
          <p:grpSpPr>
            <a:xfrm>
              <a:off x="743755" y="1505402"/>
              <a:ext cx="3067059" cy="342866"/>
              <a:chOff x="743755" y="1505402"/>
              <a:chExt cx="3067059" cy="342866"/>
            </a:xfrm>
          </p:grpSpPr>
          <p:sp>
            <p:nvSpPr>
              <p:cNvPr id="115" name="Text Box 4">
                <a:extLst>
                  <a:ext uri="{FF2B5EF4-FFF2-40B4-BE49-F238E27FC236}">
                    <a16:creationId xmlns:a16="http://schemas.microsoft.com/office/drawing/2014/main" id="{2206B6D5-3018-4774-A7A9-E8F4BCCE6D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365" y="1505402"/>
                <a:ext cx="10294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pkt1</a:t>
                </a:r>
              </a:p>
            </p:txBody>
          </p:sp>
          <p:grpSp>
            <p:nvGrpSpPr>
              <p:cNvPr id="116" name="Group 67">
                <a:extLst>
                  <a:ext uri="{FF2B5EF4-FFF2-40B4-BE49-F238E27FC236}">
                    <a16:creationId xmlns:a16="http://schemas.microsoft.com/office/drawing/2014/main" id="{A98B807A-17CA-44E5-B47F-D63E361F8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3755" y="1571118"/>
                <a:ext cx="1252889" cy="277150"/>
                <a:chOff x="153" y="914"/>
                <a:chExt cx="877" cy="194"/>
              </a:xfrm>
              <a:solidFill>
                <a:srgbClr val="009FF6"/>
              </a:solidFill>
            </p:grpSpPr>
            <p:sp>
              <p:nvSpPr>
                <p:cNvPr id="117" name="Rectangle 68">
                  <a:extLst>
                    <a:ext uri="{FF2B5EF4-FFF2-40B4-BE49-F238E27FC236}">
                      <a16:creationId xmlns:a16="http://schemas.microsoft.com/office/drawing/2014/main" id="{195753CF-A763-4C36-985D-676DE1C1BC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" y="936"/>
                  <a:ext cx="393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endParaRPr lang="zh-CN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Text Box 69">
                  <a:extLst>
                    <a:ext uri="{FF2B5EF4-FFF2-40B4-BE49-F238E27FC236}">
                      <a16:creationId xmlns:a16="http://schemas.microsoft.com/office/drawing/2014/main" id="{B9B53CDB-97FB-46A4-88CC-1659D71EB9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r>
                    <a:rPr lang="en-US" altLang="zh-CN" sz="1200">
                      <a:solidFill>
                        <a:prstClr val="white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sp>
          <p:nvSpPr>
            <p:cNvPr id="114" name="Line 11">
              <a:extLst>
                <a:ext uri="{FF2B5EF4-FFF2-40B4-BE49-F238E27FC236}">
                  <a16:creationId xmlns:a16="http://schemas.microsoft.com/office/drawing/2014/main" id="{092DDCFF-53B0-46E5-9ADF-E9D7ACBB8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070" y="1706808"/>
              <a:ext cx="1890047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A30F10E-977E-4168-9DFC-359ED1565F67}"/>
              </a:ext>
            </a:extLst>
          </p:cNvPr>
          <p:cNvGrpSpPr/>
          <p:nvPr/>
        </p:nvGrpSpPr>
        <p:grpSpPr>
          <a:xfrm>
            <a:off x="6666078" y="2033045"/>
            <a:ext cx="3944056" cy="1169045"/>
            <a:chOff x="3848894" y="1922686"/>
            <a:chExt cx="4041170" cy="1240927"/>
          </a:xfrm>
        </p:grpSpPr>
        <p:sp>
          <p:nvSpPr>
            <p:cNvPr id="120" name="Text Box 15">
              <a:extLst>
                <a:ext uri="{FF2B5EF4-FFF2-40B4-BE49-F238E27FC236}">
                  <a16:creationId xmlns:a16="http://schemas.microsoft.com/office/drawing/2014/main" id="{9DA50DBF-BB2F-4490-8DD0-457E864AF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5383" y="1922686"/>
              <a:ext cx="21146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pkt1, send ack1</a:t>
              </a:r>
            </a:p>
          </p:txBody>
        </p:sp>
        <p:sp>
          <p:nvSpPr>
            <p:cNvPr id="121" name="Line 21">
              <a:extLst>
                <a:ext uri="{FF2B5EF4-FFF2-40B4-BE49-F238E27FC236}">
                  <a16:creationId xmlns:a16="http://schemas.microsoft.com/office/drawing/2014/main" id="{795DCD16-4A07-4D64-974A-00BEDA5DE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8894" y="2128246"/>
              <a:ext cx="1864244" cy="103536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4DAFE7D0-E7AF-4B29-B192-8E594305E47C}"/>
              </a:ext>
            </a:extLst>
          </p:cNvPr>
          <p:cNvGrpSpPr/>
          <p:nvPr/>
        </p:nvGrpSpPr>
        <p:grpSpPr>
          <a:xfrm>
            <a:off x="3605509" y="1884156"/>
            <a:ext cx="4247896" cy="382948"/>
            <a:chOff x="742326" y="1819757"/>
            <a:chExt cx="4352492" cy="406495"/>
          </a:xfrm>
        </p:grpSpPr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FA4FD2AA-5B77-4B16-85FF-B9A26A66F837}"/>
                </a:ext>
              </a:extLst>
            </p:cNvPr>
            <p:cNvGrpSpPr/>
            <p:nvPr/>
          </p:nvGrpSpPr>
          <p:grpSpPr>
            <a:xfrm>
              <a:off x="742326" y="1819757"/>
              <a:ext cx="3068488" cy="380079"/>
              <a:chOff x="742326" y="1819757"/>
              <a:chExt cx="3068488" cy="380079"/>
            </a:xfrm>
          </p:grpSpPr>
          <p:sp>
            <p:nvSpPr>
              <p:cNvPr id="128" name="Text Box 4">
                <a:extLst>
                  <a:ext uri="{FF2B5EF4-FFF2-40B4-BE49-F238E27FC236}">
                    <a16:creationId xmlns:a16="http://schemas.microsoft.com/office/drawing/2014/main" id="{8678ECD8-D7C7-4F4E-BD87-30FD431CB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1365" y="1819757"/>
                <a:ext cx="102944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en-US" altLang="zh-CN" sz="16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send  pkt2</a:t>
                </a:r>
              </a:p>
            </p:txBody>
          </p:sp>
          <p:grpSp>
            <p:nvGrpSpPr>
              <p:cNvPr id="129" name="Group 70">
                <a:extLst>
                  <a:ext uri="{FF2B5EF4-FFF2-40B4-BE49-F238E27FC236}">
                    <a16:creationId xmlns:a16="http://schemas.microsoft.com/office/drawing/2014/main" id="{F6DBB74E-B0B4-4C84-95F5-CE7191518A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326" y="1922686"/>
                <a:ext cx="1254317" cy="277150"/>
                <a:chOff x="152" y="914"/>
                <a:chExt cx="878" cy="194"/>
              </a:xfrm>
              <a:solidFill>
                <a:srgbClr val="009FF6"/>
              </a:solidFill>
            </p:grpSpPr>
            <p:sp>
              <p:nvSpPr>
                <p:cNvPr id="130" name="Rectangle 71">
                  <a:extLst>
                    <a:ext uri="{FF2B5EF4-FFF2-40B4-BE49-F238E27FC236}">
                      <a16:creationId xmlns:a16="http://schemas.microsoft.com/office/drawing/2014/main" id="{C00695AB-1FB9-4F3D-9EA5-CB5B4E2E2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" y="936"/>
                  <a:ext cx="396" cy="1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endParaRPr lang="zh-CN" altLang="zh-CN" sz="14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Text Box 72">
                  <a:extLst>
                    <a:ext uri="{FF2B5EF4-FFF2-40B4-BE49-F238E27FC236}">
                      <a16:creationId xmlns:a16="http://schemas.microsoft.com/office/drawing/2014/main" id="{3C01704B-3381-46CA-A423-D1F0402450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" y="914"/>
                  <a:ext cx="87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r>
                    <a:rPr lang="en-US" altLang="zh-CN" sz="1200">
                      <a:solidFill>
                        <a:prstClr val="white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0 1 2 3 </a:t>
                  </a:r>
                  <a:r>
                    <a:rPr lang="en-US" altLang="zh-CN" sz="1200">
                      <a:solidFill>
                        <a:prstClr val="black"/>
                      </a:solidFill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4 5 6 7 8 </a:t>
                  </a:r>
                </a:p>
              </p:txBody>
            </p:sp>
          </p:grp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5403BFAA-63EA-4E07-93DD-238A8C1F7F29}"/>
                </a:ext>
              </a:extLst>
            </p:cNvPr>
            <p:cNvGrpSpPr/>
            <p:nvPr/>
          </p:nvGrpSpPr>
          <p:grpSpPr>
            <a:xfrm>
              <a:off x="3857158" y="1887698"/>
              <a:ext cx="1237660" cy="338554"/>
              <a:chOff x="3772370" y="2242119"/>
              <a:chExt cx="1237660" cy="338554"/>
            </a:xfrm>
          </p:grpSpPr>
          <p:sp>
            <p:nvSpPr>
              <p:cNvPr id="125" name="Line 12">
                <a:extLst>
                  <a:ext uri="{FF2B5EF4-FFF2-40B4-BE49-F238E27FC236}">
                    <a16:creationId xmlns:a16="http://schemas.microsoft.com/office/drawing/2014/main" id="{56ED561C-39C2-4CA5-9F19-C8AB3CD95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2370" y="2369265"/>
                <a:ext cx="788591" cy="180005"/>
              </a:xfrm>
              <a:prstGeom prst="line">
                <a:avLst/>
              </a:prstGeom>
              <a:noFill/>
              <a:ln w="28575">
                <a:solidFill>
                  <a:srgbClr val="000099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/>
                <a:endPara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Text Box 19">
                <a:extLst>
                  <a:ext uri="{FF2B5EF4-FFF2-40B4-BE49-F238E27FC236}">
                    <a16:creationId xmlns:a16="http://schemas.microsoft.com/office/drawing/2014/main" id="{9FCC0AE9-7F45-410B-B0A7-D08FFB768E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6752" y="2242119"/>
                <a:ext cx="33214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6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27" name="Text Box 20">
                <a:extLst>
                  <a:ext uri="{FF2B5EF4-FFF2-40B4-BE49-F238E27FC236}">
                    <a16:creationId xmlns:a16="http://schemas.microsoft.com/office/drawing/2014/main" id="{D248DBFB-EC6C-42B8-BF54-D9C53C1E8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4839" y="2271949"/>
                <a:ext cx="46519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400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loss</a:t>
                </a:r>
              </a:p>
            </p:txBody>
          </p:sp>
        </p:grp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CA5AE46-4D74-438E-B989-F78EB4032CEF}"/>
              </a:ext>
            </a:extLst>
          </p:cNvPr>
          <p:cNvGrpSpPr/>
          <p:nvPr/>
        </p:nvGrpSpPr>
        <p:grpSpPr>
          <a:xfrm>
            <a:off x="3586392" y="2254138"/>
            <a:ext cx="4904287" cy="562119"/>
            <a:chOff x="524241" y="3978357"/>
            <a:chExt cx="5025045" cy="596682"/>
          </a:xfrm>
        </p:grpSpPr>
        <p:sp>
          <p:nvSpPr>
            <p:cNvPr id="133" name="Text Box 4">
              <a:extLst>
                <a:ext uri="{FF2B5EF4-FFF2-40B4-BE49-F238E27FC236}">
                  <a16:creationId xmlns:a16="http://schemas.microsoft.com/office/drawing/2014/main" id="{46C2E16C-6F34-417E-903B-1A2394D4D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216" y="3978357"/>
              <a:ext cx="102944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send  pkt3</a:t>
              </a:r>
            </a:p>
            <a:p>
              <a:pPr algn="r"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(wait)</a:t>
              </a:r>
            </a:p>
          </p:txBody>
        </p:sp>
        <p:sp>
          <p:nvSpPr>
            <p:cNvPr id="134" name="Line 13">
              <a:extLst>
                <a:ext uri="{FF2B5EF4-FFF2-40B4-BE49-F238E27FC236}">
                  <a16:creationId xmlns:a16="http://schemas.microsoft.com/office/drawing/2014/main" id="{A05B0EDA-6D80-4D21-B245-13A7D33A3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9239" y="4153599"/>
              <a:ext cx="1890047" cy="42144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73">
              <a:extLst>
                <a:ext uri="{FF2B5EF4-FFF2-40B4-BE49-F238E27FC236}">
                  <a16:creationId xmlns:a16="http://schemas.microsoft.com/office/drawing/2014/main" id="{C0354EE4-DCD5-44DE-8977-DBD587413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241" y="4033596"/>
              <a:ext cx="1254317" cy="277150"/>
              <a:chOff x="152" y="914"/>
              <a:chExt cx="878" cy="194"/>
            </a:xfrm>
            <a:solidFill>
              <a:srgbClr val="009FF6"/>
            </a:solidFill>
          </p:grpSpPr>
          <p:sp>
            <p:nvSpPr>
              <p:cNvPr id="136" name="Rectangle 74">
                <a:extLst>
                  <a:ext uri="{FF2B5EF4-FFF2-40B4-BE49-F238E27FC236}">
                    <a16:creationId xmlns:a16="http://schemas.microsoft.com/office/drawing/2014/main" id="{620127B5-ACED-482F-8615-DEBFEB98E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" y="936"/>
                <a:ext cx="396" cy="1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Text Box 75">
                <a:extLst>
                  <a:ext uri="{FF2B5EF4-FFF2-40B4-BE49-F238E27FC236}">
                    <a16:creationId xmlns:a16="http://schemas.microsoft.com/office/drawing/2014/main" id="{0690603E-0ADA-490F-9198-B2BE60404C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" y="914"/>
                <a:ext cx="8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0 1 2 3 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4 5 6 7 8 </a:t>
                </a:r>
              </a:p>
            </p:txBody>
          </p: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F77E0FF-7368-4316-ACE7-2F6288384BD4}"/>
              </a:ext>
            </a:extLst>
          </p:cNvPr>
          <p:cNvGrpSpPr/>
          <p:nvPr/>
        </p:nvGrpSpPr>
        <p:grpSpPr>
          <a:xfrm>
            <a:off x="6583921" y="2561391"/>
            <a:ext cx="3872387" cy="1377047"/>
            <a:chOff x="3688545" y="3192531"/>
            <a:chExt cx="3967736" cy="1461719"/>
          </a:xfrm>
        </p:grpSpPr>
        <p:sp>
          <p:nvSpPr>
            <p:cNvPr id="139" name="Text Box 15">
              <a:extLst>
                <a:ext uri="{FF2B5EF4-FFF2-40B4-BE49-F238E27FC236}">
                  <a16:creationId xmlns:a16="http://schemas.microsoft.com/office/drawing/2014/main" id="{031DC3FD-7704-4B99-8B1E-20F0C393D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3519" y="3192531"/>
              <a:ext cx="18927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pkt3, buffer, </a:t>
              </a:r>
            </a:p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send ack3</a:t>
              </a:r>
            </a:p>
          </p:txBody>
        </p:sp>
        <p:sp>
          <p:nvSpPr>
            <p:cNvPr id="140" name="Line 26">
              <a:extLst>
                <a:ext uri="{FF2B5EF4-FFF2-40B4-BE49-F238E27FC236}">
                  <a16:creationId xmlns:a16="http://schemas.microsoft.com/office/drawing/2014/main" id="{7D21D8CF-E63B-413A-B38B-40893031E6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8545" y="3484150"/>
              <a:ext cx="1959277" cy="11701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1E60B93-6996-4337-BDAE-A3FB7E57A5EC}"/>
              </a:ext>
            </a:extLst>
          </p:cNvPr>
          <p:cNvGrpSpPr/>
          <p:nvPr/>
        </p:nvGrpSpPr>
        <p:grpSpPr>
          <a:xfrm>
            <a:off x="3514292" y="2749019"/>
            <a:ext cx="4979559" cy="647972"/>
            <a:chOff x="641969" y="3153570"/>
            <a:chExt cx="5102171" cy="687814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C4C6648A-4A77-4001-B43B-B531D40B827F}"/>
                </a:ext>
              </a:extLst>
            </p:cNvPr>
            <p:cNvGrpSpPr/>
            <p:nvPr/>
          </p:nvGrpSpPr>
          <p:grpSpPr>
            <a:xfrm>
              <a:off x="641969" y="3199286"/>
              <a:ext cx="1252266" cy="276999"/>
              <a:chOff x="641969" y="3199286"/>
              <a:chExt cx="1252266" cy="276999"/>
            </a:xfrm>
          </p:grpSpPr>
          <p:sp>
            <p:nvSpPr>
              <p:cNvPr id="145" name="Rectangle 79">
                <a:extLst>
                  <a:ext uri="{FF2B5EF4-FFF2-40B4-BE49-F238E27FC236}">
                    <a16:creationId xmlns:a16="http://schemas.microsoft.com/office/drawing/2014/main" id="{FA941EC0-7080-4A3A-BCAA-765BD23AD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1" y="3230715"/>
                <a:ext cx="504652" cy="205719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Text Box 80">
                <a:extLst>
                  <a:ext uri="{FF2B5EF4-FFF2-40B4-BE49-F238E27FC236}">
                    <a16:creationId xmlns:a16="http://schemas.microsoft.com/office/drawing/2014/main" id="{C1B35A55-33DC-4A73-9B12-986159685A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1969" y="3199286"/>
                <a:ext cx="12522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1 2 3 4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5 6 7 8 </a:t>
                </a:r>
              </a:p>
            </p:txBody>
          </p:sp>
        </p:grpSp>
        <p:sp>
          <p:nvSpPr>
            <p:cNvPr id="143" name="Text Box 22">
              <a:extLst>
                <a:ext uri="{FF2B5EF4-FFF2-40B4-BE49-F238E27FC236}">
                  <a16:creationId xmlns:a16="http://schemas.microsoft.com/office/drawing/2014/main" id="{C9588398-77A2-4CA2-9E9A-BDFB55097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796" y="3153570"/>
              <a:ext cx="17828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en-US" altLang="zh-CN" sz="1600" err="1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ack0, send pkt4</a:t>
              </a:r>
            </a:p>
          </p:txBody>
        </p:sp>
        <p:sp>
          <p:nvSpPr>
            <p:cNvPr id="144" name="Line 24">
              <a:extLst>
                <a:ext uri="{FF2B5EF4-FFF2-40B4-BE49-F238E27FC236}">
                  <a16:creationId xmlns:a16="http://schemas.microsoft.com/office/drawing/2014/main" id="{E01E9090-8C94-4430-A3E4-11A4DCDF1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2024" y="3366530"/>
              <a:ext cx="1932116" cy="474854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09608400-A7F6-4D18-961B-C02DA66BF149}"/>
              </a:ext>
            </a:extLst>
          </p:cNvPr>
          <p:cNvGrpSpPr/>
          <p:nvPr/>
        </p:nvGrpSpPr>
        <p:grpSpPr>
          <a:xfrm>
            <a:off x="6609291" y="3168582"/>
            <a:ext cx="3782568" cy="1346899"/>
            <a:chOff x="3643759" y="3479293"/>
            <a:chExt cx="3875706" cy="1429717"/>
          </a:xfrm>
        </p:grpSpPr>
        <p:sp>
          <p:nvSpPr>
            <p:cNvPr id="148" name="Text Box 41">
              <a:extLst>
                <a:ext uri="{FF2B5EF4-FFF2-40B4-BE49-F238E27FC236}">
                  <a16:creationId xmlns:a16="http://schemas.microsoft.com/office/drawing/2014/main" id="{C7C711EC-3109-4BF9-AE05-6AE0FC866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6703" y="3479293"/>
              <a:ext cx="18927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pkt4, buffer, </a:t>
              </a:r>
            </a:p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send ack4</a:t>
              </a:r>
            </a:p>
          </p:txBody>
        </p:sp>
        <p:sp>
          <p:nvSpPr>
            <p:cNvPr id="149" name="Line 98">
              <a:extLst>
                <a:ext uri="{FF2B5EF4-FFF2-40B4-BE49-F238E27FC236}">
                  <a16:creationId xmlns:a16="http://schemas.microsoft.com/office/drawing/2014/main" id="{A0ABA744-0418-46B8-ABB7-4B6C6FB1C1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3759" y="3808427"/>
              <a:ext cx="1912625" cy="110058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6A1745FB-74F2-43E0-B539-958410397C82}"/>
              </a:ext>
            </a:extLst>
          </p:cNvPr>
          <p:cNvGrpSpPr/>
          <p:nvPr/>
        </p:nvGrpSpPr>
        <p:grpSpPr>
          <a:xfrm>
            <a:off x="3535571" y="3076140"/>
            <a:ext cx="4982115" cy="662646"/>
            <a:chOff x="771662" y="3153758"/>
            <a:chExt cx="5104789" cy="703390"/>
          </a:xfrm>
        </p:grpSpPr>
        <p:sp>
          <p:nvSpPr>
            <p:cNvPr id="151" name="Text Box 22">
              <a:extLst>
                <a:ext uri="{FF2B5EF4-FFF2-40B4-BE49-F238E27FC236}">
                  <a16:creationId xmlns:a16="http://schemas.microsoft.com/office/drawing/2014/main" id="{55528EE7-06B0-4005-9517-03F754CC4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865" y="3153758"/>
              <a:ext cx="1826826" cy="620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en-US" altLang="zh-CN" sz="1600" err="1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</a:t>
              </a: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ack1, send pkt5</a:t>
              </a:r>
            </a:p>
            <a:p>
              <a:pPr algn="r" defTabSz="914400"/>
              <a:endParaRPr lang="en-US" altLang="zh-CN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Line 25">
              <a:extLst>
                <a:ext uri="{FF2B5EF4-FFF2-40B4-BE49-F238E27FC236}">
                  <a16:creationId xmlns:a16="http://schemas.microsoft.com/office/drawing/2014/main" id="{C41E6287-59B3-45F1-A774-2F12AEF41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1959" y="3367617"/>
              <a:ext cx="1974492" cy="489531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3" name="Group 84">
              <a:extLst>
                <a:ext uri="{FF2B5EF4-FFF2-40B4-BE49-F238E27FC236}">
                  <a16:creationId xmlns:a16="http://schemas.microsoft.com/office/drawing/2014/main" id="{4E2E70AE-6F41-4E2D-8776-FF6777845C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662" y="3184999"/>
              <a:ext cx="1252889" cy="277150"/>
              <a:chOff x="243" y="1922"/>
              <a:chExt cx="877" cy="194"/>
            </a:xfrm>
            <a:solidFill>
              <a:srgbClr val="009FF6"/>
            </a:solidFill>
          </p:grpSpPr>
          <p:sp>
            <p:nvSpPr>
              <p:cNvPr id="154" name="Rectangle 82">
                <a:extLst>
                  <a:ext uri="{FF2B5EF4-FFF2-40B4-BE49-F238E27FC236}">
                    <a16:creationId xmlns:a16="http://schemas.microsoft.com/office/drawing/2014/main" id="{A22E2039-A988-4284-A674-18FE0BDF4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963"/>
                <a:ext cx="320" cy="1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 Box 83">
                <a:extLst>
                  <a:ext uri="{FF2B5EF4-FFF2-40B4-BE49-F238E27FC236}">
                    <a16:creationId xmlns:a16="http://schemas.microsoft.com/office/drawing/2014/main" id="{CE6D5BAE-CB7C-42C1-AE81-CEB68E18AF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1922"/>
                <a:ext cx="8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AC3EB69B-1156-43DD-8C89-3A5E76CB946D}"/>
              </a:ext>
            </a:extLst>
          </p:cNvPr>
          <p:cNvGrpSpPr/>
          <p:nvPr/>
        </p:nvGrpSpPr>
        <p:grpSpPr>
          <a:xfrm>
            <a:off x="6609291" y="3702963"/>
            <a:ext cx="3802711" cy="1151840"/>
            <a:chOff x="3640263" y="3947876"/>
            <a:chExt cx="3896345" cy="1222664"/>
          </a:xfrm>
        </p:grpSpPr>
        <p:sp>
          <p:nvSpPr>
            <p:cNvPr id="157" name="Text Box 42">
              <a:extLst>
                <a:ext uri="{FF2B5EF4-FFF2-40B4-BE49-F238E27FC236}">
                  <a16:creationId xmlns:a16="http://schemas.microsoft.com/office/drawing/2014/main" id="{D0B79697-397F-4C3E-B244-464507CE1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3846" y="3947876"/>
              <a:ext cx="189276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receive pkt5, buffer, </a:t>
              </a:r>
            </a:p>
            <a:p>
              <a:pPr defTabSz="914400"/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          send ack5</a:t>
              </a:r>
            </a:p>
          </p:txBody>
        </p:sp>
        <p:sp>
          <p:nvSpPr>
            <p:cNvPr id="158" name="Line 99">
              <a:extLst>
                <a:ext uri="{FF2B5EF4-FFF2-40B4-BE49-F238E27FC236}">
                  <a16:creationId xmlns:a16="http://schemas.microsoft.com/office/drawing/2014/main" id="{C2B15DA4-B1E3-4779-9462-23E2FA022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0263" y="4108482"/>
              <a:ext cx="1951443" cy="106205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336B76B-F3D5-45FE-BFC0-A72FED6886C9}"/>
              </a:ext>
            </a:extLst>
          </p:cNvPr>
          <p:cNvGrpSpPr/>
          <p:nvPr/>
        </p:nvGrpSpPr>
        <p:grpSpPr>
          <a:xfrm>
            <a:off x="3480676" y="4414655"/>
            <a:ext cx="5051438" cy="555496"/>
            <a:chOff x="628800" y="4584492"/>
            <a:chExt cx="5175819" cy="589653"/>
          </a:xfrm>
        </p:grpSpPr>
        <p:sp>
          <p:nvSpPr>
            <p:cNvPr id="160" name="Text Box 36">
              <a:extLst>
                <a:ext uri="{FF2B5EF4-FFF2-40B4-BE49-F238E27FC236}">
                  <a16:creationId xmlns:a16="http://schemas.microsoft.com/office/drawing/2014/main" id="{84EAE611-B41D-4B89-9E09-282AF6075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4349" y="4584492"/>
              <a:ext cx="1029449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90000"/>
                </a:lnSpc>
              </a:pP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send  pkt2</a:t>
              </a:r>
            </a:p>
          </p:txBody>
        </p:sp>
        <p:sp>
          <p:nvSpPr>
            <p:cNvPr id="161" name="Line 37">
              <a:extLst>
                <a:ext uri="{FF2B5EF4-FFF2-40B4-BE49-F238E27FC236}">
                  <a16:creationId xmlns:a16="http://schemas.microsoft.com/office/drawing/2014/main" id="{702F69D4-A452-4EEC-93F8-B48C9F7B3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4935" y="4741459"/>
              <a:ext cx="1989684" cy="432686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4571283-49DF-4ED9-AA1D-9E7C7D0454F6}"/>
                </a:ext>
              </a:extLst>
            </p:cNvPr>
            <p:cNvGrpSpPr/>
            <p:nvPr/>
          </p:nvGrpSpPr>
          <p:grpSpPr>
            <a:xfrm>
              <a:off x="628800" y="4610750"/>
              <a:ext cx="1252890" cy="277150"/>
              <a:chOff x="628800" y="4610750"/>
              <a:chExt cx="1252890" cy="277150"/>
            </a:xfrm>
          </p:grpSpPr>
          <p:sp>
            <p:nvSpPr>
              <p:cNvPr id="163" name="Rectangle 86">
                <a:extLst>
                  <a:ext uri="{FF2B5EF4-FFF2-40B4-BE49-F238E27FC236}">
                    <a16:creationId xmlns:a16="http://schemas.microsoft.com/office/drawing/2014/main" id="{E7D80167-E0EA-46EA-933B-D5320613D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665" y="4642179"/>
                <a:ext cx="462869" cy="205720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Text Box 87">
                <a:extLst>
                  <a:ext uri="{FF2B5EF4-FFF2-40B4-BE49-F238E27FC236}">
                    <a16:creationId xmlns:a16="http://schemas.microsoft.com/office/drawing/2014/main" id="{2BBF399A-A5D8-47F6-8804-41E0311F6C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800" y="4610750"/>
                <a:ext cx="1252890" cy="277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76134EE-F02F-4B70-B226-03E067C96D9A}"/>
              </a:ext>
            </a:extLst>
          </p:cNvPr>
          <p:cNvGrpSpPr/>
          <p:nvPr/>
        </p:nvGrpSpPr>
        <p:grpSpPr>
          <a:xfrm>
            <a:off x="3499126" y="4868722"/>
            <a:ext cx="3020619" cy="295747"/>
            <a:chOff x="635943" y="4799759"/>
            <a:chExt cx="3094996" cy="313932"/>
          </a:xfrm>
        </p:grpSpPr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A8309DC6-F651-472D-BBB5-9915AB123E1E}"/>
                </a:ext>
              </a:extLst>
            </p:cNvPr>
            <p:cNvGrpSpPr/>
            <p:nvPr/>
          </p:nvGrpSpPr>
          <p:grpSpPr>
            <a:xfrm>
              <a:off x="635943" y="4827898"/>
              <a:ext cx="1252889" cy="277150"/>
              <a:chOff x="635943" y="4827898"/>
              <a:chExt cx="1252889" cy="277150"/>
            </a:xfrm>
          </p:grpSpPr>
          <p:sp>
            <p:nvSpPr>
              <p:cNvPr id="168" name="Rectangle 89">
                <a:extLst>
                  <a:ext uri="{FF2B5EF4-FFF2-40B4-BE49-F238E27FC236}">
                    <a16:creationId xmlns:a16="http://schemas.microsoft.com/office/drawing/2014/main" id="{962E7A43-68BE-4674-A53F-B0958BA3C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664" y="4859327"/>
                <a:ext cx="462869" cy="205720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Text Box 90">
                <a:extLst>
                  <a:ext uri="{FF2B5EF4-FFF2-40B4-BE49-F238E27FC236}">
                    <a16:creationId xmlns:a16="http://schemas.microsoft.com/office/drawing/2014/main" id="{A402CEC3-11CB-4ACB-B4F7-8C63C81869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943" y="4827898"/>
                <a:ext cx="1252889" cy="277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  <p:sp>
          <p:nvSpPr>
            <p:cNvPr id="167" name="Text Box 36">
              <a:extLst>
                <a:ext uri="{FF2B5EF4-FFF2-40B4-BE49-F238E27FC236}">
                  <a16:creationId xmlns:a16="http://schemas.microsoft.com/office/drawing/2014/main" id="{60D45E74-AEEF-448D-8953-7EADA286E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7608" y="4799759"/>
              <a:ext cx="1393331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90000"/>
                </a:lnSpc>
              </a:pP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记录</a:t>
              </a: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ack4</a:t>
              </a: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到达</a:t>
              </a: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99F5683-630E-42D9-98CC-D2119AA31A13}"/>
              </a:ext>
            </a:extLst>
          </p:cNvPr>
          <p:cNvGrpSpPr/>
          <p:nvPr/>
        </p:nvGrpSpPr>
        <p:grpSpPr>
          <a:xfrm>
            <a:off x="3496269" y="5088492"/>
            <a:ext cx="3017831" cy="295747"/>
            <a:chOff x="633086" y="5033822"/>
            <a:chExt cx="3092139" cy="313932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B6A0D6C-8A8E-47A4-9E48-D4A5F4B91467}"/>
                </a:ext>
              </a:extLst>
            </p:cNvPr>
            <p:cNvGrpSpPr/>
            <p:nvPr/>
          </p:nvGrpSpPr>
          <p:grpSpPr>
            <a:xfrm>
              <a:off x="633086" y="5065047"/>
              <a:ext cx="1252889" cy="277150"/>
              <a:chOff x="633086" y="5065047"/>
              <a:chExt cx="1252889" cy="277150"/>
            </a:xfrm>
          </p:grpSpPr>
          <p:sp>
            <p:nvSpPr>
              <p:cNvPr id="173" name="Rectangle 92">
                <a:extLst>
                  <a:ext uri="{FF2B5EF4-FFF2-40B4-BE49-F238E27FC236}">
                    <a16:creationId xmlns:a16="http://schemas.microsoft.com/office/drawing/2014/main" id="{885E3F43-6E9A-433E-8EC4-476B39B7B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663" y="5096476"/>
                <a:ext cx="462869" cy="205720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Text Box 93">
                <a:extLst>
                  <a:ext uri="{FF2B5EF4-FFF2-40B4-BE49-F238E27FC236}">
                    <a16:creationId xmlns:a16="http://schemas.microsoft.com/office/drawing/2014/main" id="{A401B23C-40F2-4C51-A16B-6AA7BB8C6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3086" y="5065047"/>
                <a:ext cx="1252889" cy="277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  <p:sp>
          <p:nvSpPr>
            <p:cNvPr id="172" name="Text Box 36">
              <a:extLst>
                <a:ext uri="{FF2B5EF4-FFF2-40B4-BE49-F238E27FC236}">
                  <a16:creationId xmlns:a16="http://schemas.microsoft.com/office/drawing/2014/main" id="{F7949C4B-2ADE-44C3-9929-AD673AB68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894" y="5033822"/>
              <a:ext cx="1393331" cy="31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90000"/>
                </a:lnSpc>
              </a:pP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记录</a:t>
              </a: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ack5</a:t>
              </a: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到达</a:t>
              </a:r>
            </a:p>
          </p:txBody>
        </p:sp>
      </p:grpSp>
      <p:pic>
        <p:nvPicPr>
          <p:cNvPr id="175" name="Picture 34" descr="alarm_clock_ringing">
            <a:extLst>
              <a:ext uri="{FF2B5EF4-FFF2-40B4-BE49-F238E27FC236}">
                <a16:creationId xmlns:a16="http://schemas.microsoft.com/office/drawing/2014/main" id="{2F437DAE-FA59-4926-8848-24285405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35" y="4103684"/>
            <a:ext cx="383426" cy="42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 Box 35">
            <a:extLst>
              <a:ext uri="{FF2B5EF4-FFF2-40B4-BE49-F238E27FC236}">
                <a16:creationId xmlns:a16="http://schemas.microsoft.com/office/drawing/2014/main" id="{9CB90568-1BC9-4258-8C2E-DC2C04712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324" y="4155569"/>
            <a:ext cx="12825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ct val="75000"/>
              </a:lnSpc>
            </a:pPr>
            <a:r>
              <a:rPr lang="en-US" altLang="zh-CN" sz="160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pkt 2 </a:t>
            </a:r>
            <a:r>
              <a:rPr lang="zh-CN" altLang="en-US" sz="160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超时</a:t>
            </a:r>
            <a:endParaRPr lang="en-US" altLang="zh-CN" sz="1600">
              <a:solidFill>
                <a:srgbClr val="FF0000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7" name="Group 25">
            <a:extLst>
              <a:ext uri="{FF2B5EF4-FFF2-40B4-BE49-F238E27FC236}">
                <a16:creationId xmlns:a16="http://schemas.microsoft.com/office/drawing/2014/main" id="{4313B0E7-53D9-446C-A59E-15B497F0C417}"/>
              </a:ext>
            </a:extLst>
          </p:cNvPr>
          <p:cNvGrpSpPr>
            <a:grpSpLocks/>
          </p:cNvGrpSpPr>
          <p:nvPr/>
        </p:nvGrpSpPr>
        <p:grpSpPr bwMode="auto">
          <a:xfrm>
            <a:off x="6505106" y="2039354"/>
            <a:ext cx="173961" cy="2202576"/>
            <a:chOff x="3651" y="1878"/>
            <a:chExt cx="78" cy="963"/>
          </a:xfrm>
        </p:grpSpPr>
        <p:sp>
          <p:nvSpPr>
            <p:cNvPr id="178" name="Line 26">
              <a:extLst>
                <a:ext uri="{FF2B5EF4-FFF2-40B4-BE49-F238E27FC236}">
                  <a16:creationId xmlns:a16="http://schemas.microsoft.com/office/drawing/2014/main" id="{6E79C311-E318-4ECC-8F62-28499FA82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9" y="1879"/>
              <a:ext cx="0" cy="9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" name="Line 27">
              <a:extLst>
                <a:ext uri="{FF2B5EF4-FFF2-40B4-BE49-F238E27FC236}">
                  <a16:creationId xmlns:a16="http://schemas.microsoft.com/office/drawing/2014/main" id="{88F09633-2B23-49FA-95C7-BB11DE392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1878"/>
              <a:ext cx="7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" name="Line 28">
              <a:extLst>
                <a:ext uri="{FF2B5EF4-FFF2-40B4-BE49-F238E27FC236}">
                  <a16:creationId xmlns:a16="http://schemas.microsoft.com/office/drawing/2014/main" id="{4B10D6F4-578D-4D22-A093-2EE74529F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1" y="2841"/>
              <a:ext cx="7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2BF2E728-1E74-4215-9DF7-B62D19AF404C}"/>
              </a:ext>
            </a:extLst>
          </p:cNvPr>
          <p:cNvGrpSpPr/>
          <p:nvPr/>
        </p:nvGrpSpPr>
        <p:grpSpPr>
          <a:xfrm>
            <a:off x="7592531" y="4835543"/>
            <a:ext cx="3334054" cy="657912"/>
            <a:chOff x="4729717" y="4978847"/>
            <a:chExt cx="3416149" cy="698365"/>
          </a:xfrm>
        </p:grpSpPr>
        <p:sp>
          <p:nvSpPr>
            <p:cNvPr id="182" name="Text Box 43">
              <a:extLst>
                <a:ext uri="{FF2B5EF4-FFF2-40B4-BE49-F238E27FC236}">
                  <a16:creationId xmlns:a16="http://schemas.microsoft.com/office/drawing/2014/main" id="{486DF449-5B5F-45A2-9745-F0A780AB1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628" y="4978847"/>
              <a:ext cx="2411238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90000"/>
                </a:lnSpc>
              </a:pPr>
              <a:r>
                <a:rPr lang="nn-NO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 pkt2; deliver pkt2,</a:t>
              </a:r>
            </a:p>
            <a:p>
              <a:pPr defTabSz="914400">
                <a:lnSpc>
                  <a:spcPct val="90000"/>
                </a:lnSpc>
              </a:pPr>
              <a:r>
                <a:rPr lang="nn-NO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pkt3, pkt4, pkt5; send ack2</a:t>
              </a:r>
            </a:p>
          </p:txBody>
        </p:sp>
        <p:sp>
          <p:nvSpPr>
            <p:cNvPr id="183" name="Line 100">
              <a:extLst>
                <a:ext uri="{FF2B5EF4-FFF2-40B4-BE49-F238E27FC236}">
                  <a16:creationId xmlns:a16="http://schemas.microsoft.com/office/drawing/2014/main" id="{8ED43FB6-F724-4EF9-B651-D2CD2FD7AA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9717" y="5170057"/>
              <a:ext cx="930024" cy="50715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/>
              <a:endParaRPr lang="zh-CN" altLang="en-US" sz="16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4" name="Rectangle 11">
            <a:extLst>
              <a:ext uri="{FF2B5EF4-FFF2-40B4-BE49-F238E27FC236}">
                <a16:creationId xmlns:a16="http://schemas.microsoft.com/office/drawing/2014/main" id="{57879C19-C154-40A9-A829-AEBF4782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059" y="5777695"/>
            <a:ext cx="5042902" cy="42609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Q: ack2</a:t>
            </a:r>
            <a:r>
              <a: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到达后发送方怎么处理？</a:t>
            </a:r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947E77CE-AC64-478D-AA6B-37F223B1086E}"/>
              </a:ext>
            </a:extLst>
          </p:cNvPr>
          <p:cNvGrpSpPr/>
          <p:nvPr/>
        </p:nvGrpSpPr>
        <p:grpSpPr>
          <a:xfrm>
            <a:off x="3506224" y="3860085"/>
            <a:ext cx="3020619" cy="313932"/>
            <a:chOff x="635943" y="4799759"/>
            <a:chExt cx="3094996" cy="333235"/>
          </a:xfrm>
        </p:grpSpPr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241D1860-50D4-4F8E-A019-F53040864961}"/>
                </a:ext>
              </a:extLst>
            </p:cNvPr>
            <p:cNvGrpSpPr/>
            <p:nvPr/>
          </p:nvGrpSpPr>
          <p:grpSpPr>
            <a:xfrm>
              <a:off x="635943" y="4827898"/>
              <a:ext cx="1252889" cy="277150"/>
              <a:chOff x="635943" y="4827898"/>
              <a:chExt cx="1252889" cy="277150"/>
            </a:xfrm>
          </p:grpSpPr>
          <p:sp>
            <p:nvSpPr>
              <p:cNvPr id="188" name="Rectangle 89">
                <a:extLst>
                  <a:ext uri="{FF2B5EF4-FFF2-40B4-BE49-F238E27FC236}">
                    <a16:creationId xmlns:a16="http://schemas.microsoft.com/office/drawing/2014/main" id="{205AFD03-3D7E-414D-8452-28265292F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664" y="4859327"/>
                <a:ext cx="462869" cy="205720"/>
              </a:xfrm>
              <a:prstGeom prst="rect">
                <a:avLst/>
              </a:prstGeom>
              <a:solidFill>
                <a:srgbClr val="009FF6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endParaRPr lang="zh-CN" altLang="zh-CN" sz="14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Text Box 90">
                <a:extLst>
                  <a:ext uri="{FF2B5EF4-FFF2-40B4-BE49-F238E27FC236}">
                    <a16:creationId xmlns:a16="http://schemas.microsoft.com/office/drawing/2014/main" id="{13D3A00A-C0D4-4E38-A07F-89D35F5178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943" y="4827898"/>
                <a:ext cx="1252889" cy="277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0 1</a:t>
                </a:r>
                <a:r>
                  <a:rPr lang="en-US" altLang="zh-CN" sz="1200">
                    <a:solidFill>
                      <a:prstClr val="white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2 3 4 5</a:t>
                </a:r>
                <a:r>
                  <a:rPr lang="en-US" altLang="zh-CN" sz="1200">
                    <a:solidFill>
                      <a:prstClr val="black"/>
                    </a:solidFill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6 7 8 </a:t>
                </a:r>
              </a:p>
            </p:txBody>
          </p:sp>
        </p:grpSp>
        <p:sp>
          <p:nvSpPr>
            <p:cNvPr id="187" name="Text Box 36">
              <a:extLst>
                <a:ext uri="{FF2B5EF4-FFF2-40B4-BE49-F238E27FC236}">
                  <a16:creationId xmlns:a16="http://schemas.microsoft.com/office/drawing/2014/main" id="{DC8FAE27-E8EA-4D50-86BD-E02694DA11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3300" y="4799759"/>
              <a:ext cx="1427639" cy="333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90000"/>
                </a:lnSpc>
              </a:pP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记录</a:t>
              </a:r>
              <a:r>
                <a:rPr lang="en-US" altLang="zh-CN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ack3</a:t>
              </a:r>
              <a:r>
                <a:rPr lang="zh-CN" altLang="en-US" sz="1600">
                  <a:solidFill>
                    <a:prstClr val="black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到达</a:t>
              </a:r>
            </a:p>
          </p:txBody>
        </p:sp>
      </p:grpSp>
      <p:sp>
        <p:nvSpPr>
          <p:cNvPr id="190" name="文本框 189">
            <a:extLst>
              <a:ext uri="{FF2B5EF4-FFF2-40B4-BE49-F238E27FC236}">
                <a16:creationId xmlns:a16="http://schemas.microsoft.com/office/drawing/2014/main" id="{BAA511CC-D7A0-4DBE-B4E9-4FCFB142D64F}"/>
              </a:ext>
            </a:extLst>
          </p:cNvPr>
          <p:cNvSpPr txBox="1"/>
          <p:nvPr/>
        </p:nvSpPr>
        <p:spPr>
          <a:xfrm>
            <a:off x="1703288" y="1989390"/>
            <a:ext cx="5950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B0F0"/>
                </a:solidFill>
              </a:rPr>
              <a:t>S</a:t>
            </a:r>
          </a:p>
          <a:p>
            <a:pPr algn="ctr"/>
            <a:r>
              <a:rPr lang="en-US" altLang="zh-CN" sz="3200" b="1" dirty="0">
                <a:solidFill>
                  <a:srgbClr val="00B0F0"/>
                </a:solidFill>
              </a:rPr>
              <a:t>R</a:t>
            </a: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协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议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示</a:t>
            </a:r>
            <a:endParaRPr lang="en-US" altLang="zh-CN" sz="3200" b="1" dirty="0">
              <a:solidFill>
                <a:srgbClr val="00B0F0"/>
              </a:solidFill>
            </a:endParaRPr>
          </a:p>
          <a:p>
            <a:pPr algn="ctr"/>
            <a:r>
              <a:rPr lang="zh-CN" altLang="en-US" sz="3200" b="1" dirty="0">
                <a:solidFill>
                  <a:srgbClr val="00B0F0"/>
                </a:solidFill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25464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8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/>
              <a:t>的窗口</a:t>
            </a:r>
          </a:p>
        </p:txBody>
      </p:sp>
      <p:grpSp>
        <p:nvGrpSpPr>
          <p:cNvPr id="4" name="Group 62">
            <a:extLst>
              <a:ext uri="{FF2B5EF4-FFF2-40B4-BE49-F238E27FC236}">
                <a16:creationId xmlns:a16="http://schemas.microsoft.com/office/drawing/2014/main" id="{139598C6-3EE0-4DEC-A070-C1EABEBADFCB}"/>
              </a:ext>
            </a:extLst>
          </p:cNvPr>
          <p:cNvGrpSpPr>
            <a:grpSpLocks/>
          </p:cNvGrpSpPr>
          <p:nvPr/>
        </p:nvGrpSpPr>
        <p:grpSpPr bwMode="auto">
          <a:xfrm>
            <a:off x="1344021" y="2512210"/>
            <a:ext cx="4108450" cy="3048000"/>
            <a:chOff x="2770" y="0"/>
            <a:chExt cx="2588" cy="1920"/>
          </a:xfrm>
        </p:grpSpPr>
        <p:sp>
          <p:nvSpPr>
            <p:cNvPr id="5" name="AutoShape 63">
              <a:extLst>
                <a:ext uri="{FF2B5EF4-FFF2-40B4-BE49-F238E27FC236}">
                  <a16:creationId xmlns:a16="http://schemas.microsoft.com/office/drawing/2014/main" id="{3E6D9847-5324-4E3E-958E-DACA427DB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36"/>
              <a:ext cx="96" cy="144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Text Box 64">
              <a:extLst>
                <a:ext uri="{FF2B5EF4-FFF2-40B4-BE49-F238E27FC236}">
                  <a16:creationId xmlns:a16="http://schemas.microsoft.com/office/drawing/2014/main" id="{82EEC3B1-DF0E-4421-BFF6-39C4BE770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" y="281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7" name="Rectangle 65">
              <a:extLst>
                <a:ext uri="{FF2B5EF4-FFF2-40B4-BE49-F238E27FC236}">
                  <a16:creationId xmlns:a16="http://schemas.microsoft.com/office/drawing/2014/main" id="{CFF7C157-3986-4D9E-BDBA-CB8004475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272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Text Box 66">
              <a:extLst>
                <a:ext uri="{FF2B5EF4-FFF2-40B4-BE49-F238E27FC236}">
                  <a16:creationId xmlns:a16="http://schemas.microsoft.com/office/drawing/2014/main" id="{785D2D6F-FDFB-43E8-A591-BE60731D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512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9" name="Rectangle 67">
              <a:extLst>
                <a:ext uri="{FF2B5EF4-FFF2-40B4-BE49-F238E27FC236}">
                  <a16:creationId xmlns:a16="http://schemas.microsoft.com/office/drawing/2014/main" id="{6F76C390-CCAD-42A2-ACF9-9038E924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503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" name="Text Box 68">
              <a:extLst>
                <a:ext uri="{FF2B5EF4-FFF2-40B4-BE49-F238E27FC236}">
                  <a16:creationId xmlns:a16="http://schemas.microsoft.com/office/drawing/2014/main" id="{F399AEBC-490B-429B-BA8D-680036C2E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752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11" name="Rectangle 69">
              <a:extLst>
                <a:ext uri="{FF2B5EF4-FFF2-40B4-BE49-F238E27FC236}">
                  <a16:creationId xmlns:a16="http://schemas.microsoft.com/office/drawing/2014/main" id="{818CDA6C-7502-414A-BC5D-3805B511B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743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" name="Text Box 70">
              <a:extLst>
                <a:ext uri="{FF2B5EF4-FFF2-40B4-BE49-F238E27FC236}">
                  <a16:creationId xmlns:a16="http://schemas.microsoft.com/office/drawing/2014/main" id="{C01B0F8B-3E0E-468E-85EC-93B94DF1E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416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13" name="Rectangle 71">
              <a:extLst>
                <a:ext uri="{FF2B5EF4-FFF2-40B4-BE49-F238E27FC236}">
                  <a16:creationId xmlns:a16="http://schemas.microsoft.com/office/drawing/2014/main" id="{615FDFFE-07CB-4690-A89F-A4DF77FE4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" y="407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 Box 72">
              <a:extLst>
                <a:ext uri="{FF2B5EF4-FFF2-40B4-BE49-F238E27FC236}">
                  <a16:creationId xmlns:a16="http://schemas.microsoft.com/office/drawing/2014/main" id="{99C60A05-3C8F-4D5C-90C8-DF6C3079F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656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15" name="Rectangle 73">
              <a:extLst>
                <a:ext uri="{FF2B5EF4-FFF2-40B4-BE49-F238E27FC236}">
                  <a16:creationId xmlns:a16="http://schemas.microsoft.com/office/drawing/2014/main" id="{5F9D2CF2-ADF0-4E99-915A-A4B562C5F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" y="647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Text Box 74">
              <a:extLst>
                <a:ext uri="{FF2B5EF4-FFF2-40B4-BE49-F238E27FC236}">
                  <a16:creationId xmlns:a16="http://schemas.microsoft.com/office/drawing/2014/main" id="{D42DAB56-3B5B-4791-AD39-3D85410BB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7" y="896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17" name="Rectangle 75">
              <a:extLst>
                <a:ext uri="{FF2B5EF4-FFF2-40B4-BE49-F238E27FC236}">
                  <a16:creationId xmlns:a16="http://schemas.microsoft.com/office/drawing/2014/main" id="{8C8C2DAC-8077-4C05-A0C2-DE6D91F3C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887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Line 76">
              <a:extLst>
                <a:ext uri="{FF2B5EF4-FFF2-40B4-BE49-F238E27FC236}">
                  <a16:creationId xmlns:a16="http://schemas.microsoft.com/office/drawing/2014/main" id="{8C8D919E-2DD4-4BF2-8EAE-CBAFF61C9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368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Text Box 77">
              <a:extLst>
                <a:ext uri="{FF2B5EF4-FFF2-40B4-BE49-F238E27FC236}">
                  <a16:creationId xmlns:a16="http://schemas.microsoft.com/office/drawing/2014/main" id="{C1B4E01E-0DB9-4389-98CD-7C0F3E7A6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192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20" name="Line 78">
              <a:extLst>
                <a:ext uri="{FF2B5EF4-FFF2-40B4-BE49-F238E27FC236}">
                  <a16:creationId xmlns:a16="http://schemas.microsoft.com/office/drawing/2014/main" id="{70248D4C-D2E0-4394-9085-FCD33E898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3" y="608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0E157B39-7980-43F8-9EA3-BE4E43FC5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6" y="432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22" name="Line 80">
              <a:extLst>
                <a:ext uri="{FF2B5EF4-FFF2-40B4-BE49-F238E27FC236}">
                  <a16:creationId xmlns:a16="http://schemas.microsoft.com/office/drawing/2014/main" id="{F217F531-C021-483F-A33C-283FF719E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3" y="848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Text Box 81">
              <a:extLst>
                <a:ext uri="{FF2B5EF4-FFF2-40B4-BE49-F238E27FC236}">
                  <a16:creationId xmlns:a16="http://schemas.microsoft.com/office/drawing/2014/main" id="{0C865D70-B068-4075-840A-91EDDFC9D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6" y="672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24" name="Line 82">
              <a:extLst>
                <a:ext uri="{FF2B5EF4-FFF2-40B4-BE49-F238E27FC236}">
                  <a16:creationId xmlns:a16="http://schemas.microsoft.com/office/drawing/2014/main" id="{BED0BA68-4500-4AC9-87AD-5852DE3EC3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512"/>
              <a:ext cx="602" cy="448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Text Box 83">
              <a:extLst>
                <a:ext uri="{FF2B5EF4-FFF2-40B4-BE49-F238E27FC236}">
                  <a16:creationId xmlns:a16="http://schemas.microsoft.com/office/drawing/2014/main" id="{DF72DAB0-73FE-4555-B8BF-8903BB051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864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×</a:t>
              </a:r>
            </a:p>
          </p:txBody>
        </p:sp>
        <p:sp>
          <p:nvSpPr>
            <p:cNvPr id="26" name="Line 84">
              <a:extLst>
                <a:ext uri="{FF2B5EF4-FFF2-40B4-BE49-F238E27FC236}">
                  <a16:creationId xmlns:a16="http://schemas.microsoft.com/office/drawing/2014/main" id="{7A01596D-9EA0-4B42-B146-FD828AC97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752"/>
              <a:ext cx="494" cy="352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85">
              <a:extLst>
                <a:ext uri="{FF2B5EF4-FFF2-40B4-BE49-F238E27FC236}">
                  <a16:creationId xmlns:a16="http://schemas.microsoft.com/office/drawing/2014/main" id="{F67F7A89-9E9B-41FA-9442-2593AECBB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008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×</a:t>
              </a:r>
            </a:p>
          </p:txBody>
        </p:sp>
        <p:sp>
          <p:nvSpPr>
            <p:cNvPr id="28" name="Line 86">
              <a:extLst>
                <a:ext uri="{FF2B5EF4-FFF2-40B4-BE49-F238E27FC236}">
                  <a16:creationId xmlns:a16="http://schemas.microsoft.com/office/drawing/2014/main" id="{8ED22BA7-D84D-40B1-972D-2CE4C1A24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992"/>
              <a:ext cx="398" cy="256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Text Box 87">
              <a:extLst>
                <a:ext uri="{FF2B5EF4-FFF2-40B4-BE49-F238E27FC236}">
                  <a16:creationId xmlns:a16="http://schemas.microsoft.com/office/drawing/2014/main" id="{465CC376-F6D4-4844-AC74-C13390EFB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15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×</a:t>
              </a:r>
            </a:p>
          </p:txBody>
        </p:sp>
        <p:sp>
          <p:nvSpPr>
            <p:cNvPr id="30" name="Text Box 88">
              <a:extLst>
                <a:ext uri="{FF2B5EF4-FFF2-40B4-BE49-F238E27FC236}">
                  <a16:creationId xmlns:a16="http://schemas.microsoft.com/office/drawing/2014/main" id="{0BEFFE58-1305-48BC-91A2-3D9E5DAA7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1353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31" name="Rectangle 89">
              <a:extLst>
                <a:ext uri="{FF2B5EF4-FFF2-40B4-BE49-F238E27FC236}">
                  <a16:creationId xmlns:a16="http://schemas.microsoft.com/office/drawing/2014/main" id="{D61B1FB5-CC78-48BA-BFFF-5E7077719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1344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Text Box 90">
              <a:extLst>
                <a:ext uri="{FF2B5EF4-FFF2-40B4-BE49-F238E27FC236}">
                  <a16:creationId xmlns:a16="http://schemas.microsoft.com/office/drawing/2014/main" id="{A1137757-6397-437C-B1D7-CDE650E4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0" y="1104"/>
              <a:ext cx="8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超时重传分组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33" name="Line 91">
              <a:extLst>
                <a:ext uri="{FF2B5EF4-FFF2-40B4-BE49-F238E27FC236}">
                  <a16:creationId xmlns:a16="http://schemas.microsoft.com/office/drawing/2014/main" id="{DEDC1657-27E0-4A61-9C8C-54EA99C03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440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Text Box 92">
              <a:extLst>
                <a:ext uri="{FF2B5EF4-FFF2-40B4-BE49-F238E27FC236}">
                  <a16:creationId xmlns:a16="http://schemas.microsoft.com/office/drawing/2014/main" id="{6797DAC1-B559-4385-8372-391335BEA0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2" y="1344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35" name="Text Box 93">
              <a:extLst>
                <a:ext uri="{FF2B5EF4-FFF2-40B4-BE49-F238E27FC236}">
                  <a16:creationId xmlns:a16="http://schemas.microsoft.com/office/drawing/2014/main" id="{6820FE99-36CE-4545-94F6-15DA0852A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1392"/>
              <a:ext cx="73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接收具有</a:t>
              </a:r>
            </a:p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序号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的分组</a:t>
              </a:r>
            </a:p>
          </p:txBody>
        </p:sp>
        <p:sp>
          <p:nvSpPr>
            <p:cNvPr id="36" name="Text Box 94">
              <a:extLst>
                <a:ext uri="{FF2B5EF4-FFF2-40B4-BE49-F238E27FC236}">
                  <a16:creationId xmlns:a16="http://schemas.microsoft.com/office/drawing/2014/main" id="{E898BD74-7229-42A6-9103-C330C3D7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3" y="560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ACK0</a:t>
              </a:r>
            </a:p>
          </p:txBody>
        </p:sp>
        <p:sp>
          <p:nvSpPr>
            <p:cNvPr id="37" name="Text Box 95">
              <a:extLst>
                <a:ext uri="{FF2B5EF4-FFF2-40B4-BE49-F238E27FC236}">
                  <a16:creationId xmlns:a16="http://schemas.microsoft.com/office/drawing/2014/main" id="{DB38F96F-FE39-4D35-9ED3-0C7B645ED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" y="800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ACK1</a:t>
              </a:r>
            </a:p>
          </p:txBody>
        </p:sp>
        <p:sp>
          <p:nvSpPr>
            <p:cNvPr id="38" name="Text Box 96">
              <a:extLst>
                <a:ext uri="{FF2B5EF4-FFF2-40B4-BE49-F238E27FC236}">
                  <a16:creationId xmlns:a16="http://schemas.microsoft.com/office/drawing/2014/main" id="{9C2DB547-E287-4465-A544-FDACAD2F7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" y="1040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ACK2</a:t>
              </a:r>
            </a:p>
          </p:txBody>
        </p:sp>
        <p:sp>
          <p:nvSpPr>
            <p:cNvPr id="39" name="Text Box 97">
              <a:extLst>
                <a:ext uri="{FF2B5EF4-FFF2-40B4-BE49-F238E27FC236}">
                  <a16:creationId xmlns:a16="http://schemas.microsoft.com/office/drawing/2014/main" id="{E06E02D3-2831-4E5C-BE17-F3E2FF706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28"/>
              <a:ext cx="40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40" name="Text Box 98">
              <a:extLst>
                <a:ext uri="{FF2B5EF4-FFF2-40B4-BE49-F238E27FC236}">
                  <a16:creationId xmlns:a16="http://schemas.microsoft.com/office/drawing/2014/main" id="{FED5FB6B-B7CD-4A51-B27E-220A98628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" y="0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发送方窗口</a:t>
              </a:r>
            </a:p>
          </p:txBody>
        </p:sp>
        <p:sp>
          <p:nvSpPr>
            <p:cNvPr id="41" name="Text Box 99">
              <a:extLst>
                <a:ext uri="{FF2B5EF4-FFF2-40B4-BE49-F238E27FC236}">
                  <a16:creationId xmlns:a16="http://schemas.microsoft.com/office/drawing/2014/main" id="{28ED20AA-2A92-4115-BDFD-D4EE7ED20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4" y="0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接收方窗口</a:t>
              </a:r>
            </a:p>
          </p:txBody>
        </p:sp>
        <p:sp>
          <p:nvSpPr>
            <p:cNvPr id="42" name="Line 100">
              <a:extLst>
                <a:ext uri="{FF2B5EF4-FFF2-40B4-BE49-F238E27FC236}">
                  <a16:creationId xmlns:a16="http://schemas.microsoft.com/office/drawing/2014/main" id="{F16CB023-8FE2-4399-886F-2DC586689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92"/>
              <a:ext cx="8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101">
              <a:extLst>
                <a:ext uri="{FF2B5EF4-FFF2-40B4-BE49-F238E27FC236}">
                  <a16:creationId xmlns:a16="http://schemas.microsoft.com/office/drawing/2014/main" id="{A4E797CC-EE81-4097-8505-BB4A3F057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92"/>
              <a:ext cx="81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4" name="Group 102">
            <a:extLst>
              <a:ext uri="{FF2B5EF4-FFF2-40B4-BE49-F238E27FC236}">
                <a16:creationId xmlns:a16="http://schemas.microsoft.com/office/drawing/2014/main" id="{EC35C606-DE7B-4401-9520-9464A04B3F62}"/>
              </a:ext>
            </a:extLst>
          </p:cNvPr>
          <p:cNvGrpSpPr>
            <a:grpSpLocks/>
          </p:cNvGrpSpPr>
          <p:nvPr/>
        </p:nvGrpSpPr>
        <p:grpSpPr bwMode="auto">
          <a:xfrm>
            <a:off x="6810373" y="2488398"/>
            <a:ext cx="4086225" cy="3048000"/>
            <a:chOff x="2798" y="2016"/>
            <a:chExt cx="2574" cy="1920"/>
          </a:xfrm>
        </p:grpSpPr>
        <p:sp>
          <p:nvSpPr>
            <p:cNvPr id="45" name="AutoShape 103">
              <a:extLst>
                <a:ext uri="{FF2B5EF4-FFF2-40B4-BE49-F238E27FC236}">
                  <a16:creationId xmlns:a16="http://schemas.microsoft.com/office/drawing/2014/main" id="{C41F990F-6E1F-4C08-8D02-7FA44854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" y="2352"/>
              <a:ext cx="96" cy="1440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6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Text Box 104">
              <a:extLst>
                <a:ext uri="{FF2B5EF4-FFF2-40B4-BE49-F238E27FC236}">
                  <a16:creationId xmlns:a16="http://schemas.microsoft.com/office/drawing/2014/main" id="{8D62523E-91B2-4C88-A2BD-5CB3BCECB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3" y="2297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47" name="Rectangle 105">
              <a:extLst>
                <a:ext uri="{FF2B5EF4-FFF2-40B4-BE49-F238E27FC236}">
                  <a16:creationId xmlns:a16="http://schemas.microsoft.com/office/drawing/2014/main" id="{D5ECAD70-792C-40A2-9F19-852799EBE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2288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Text Box 106">
              <a:extLst>
                <a:ext uri="{FF2B5EF4-FFF2-40B4-BE49-F238E27FC236}">
                  <a16:creationId xmlns:a16="http://schemas.microsoft.com/office/drawing/2014/main" id="{1CBAB8EE-62AC-405B-A00A-2A6851438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528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49" name="Rectangle 107">
              <a:extLst>
                <a:ext uri="{FF2B5EF4-FFF2-40B4-BE49-F238E27FC236}">
                  <a16:creationId xmlns:a16="http://schemas.microsoft.com/office/drawing/2014/main" id="{28CB56A4-78D7-4704-BD6D-C53C2FDEE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519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Text Box 108">
              <a:extLst>
                <a:ext uri="{FF2B5EF4-FFF2-40B4-BE49-F238E27FC236}">
                  <a16:creationId xmlns:a16="http://schemas.microsoft.com/office/drawing/2014/main" id="{489DD250-B034-435F-9134-29769E291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2768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51" name="Rectangle 109">
              <a:extLst>
                <a:ext uri="{FF2B5EF4-FFF2-40B4-BE49-F238E27FC236}">
                  <a16:creationId xmlns:a16="http://schemas.microsoft.com/office/drawing/2014/main" id="{E60CBD15-8AF1-433D-B797-BA7B968B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759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Text Box 110">
              <a:extLst>
                <a:ext uri="{FF2B5EF4-FFF2-40B4-BE49-F238E27FC236}">
                  <a16:creationId xmlns:a16="http://schemas.microsoft.com/office/drawing/2014/main" id="{54DE1B0C-59F6-40EC-9842-4360C9E0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" y="2432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53" name="Rectangle 111">
              <a:extLst>
                <a:ext uri="{FF2B5EF4-FFF2-40B4-BE49-F238E27FC236}">
                  <a16:creationId xmlns:a16="http://schemas.microsoft.com/office/drawing/2014/main" id="{C67F69EC-E294-424B-BA81-797DAF5E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" y="2423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Text Box 112">
              <a:extLst>
                <a:ext uri="{FF2B5EF4-FFF2-40B4-BE49-F238E27FC236}">
                  <a16:creationId xmlns:a16="http://schemas.microsoft.com/office/drawing/2014/main" id="{AD6F3D58-4947-4527-9EBC-35375A744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" y="2672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55" name="Rectangle 113">
              <a:extLst>
                <a:ext uri="{FF2B5EF4-FFF2-40B4-BE49-F238E27FC236}">
                  <a16:creationId xmlns:a16="http://schemas.microsoft.com/office/drawing/2014/main" id="{1C6CD30E-3514-46C0-B575-F57370871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663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Text Box 114">
              <a:extLst>
                <a:ext uri="{FF2B5EF4-FFF2-40B4-BE49-F238E27FC236}">
                  <a16:creationId xmlns:a16="http://schemas.microsoft.com/office/drawing/2014/main" id="{678444C5-65E9-4355-99C6-FA1BC9A1E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" y="2912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57" name="Rectangle 115">
              <a:extLst>
                <a:ext uri="{FF2B5EF4-FFF2-40B4-BE49-F238E27FC236}">
                  <a16:creationId xmlns:a16="http://schemas.microsoft.com/office/drawing/2014/main" id="{1DE47953-9F00-411A-A5A4-921F952A7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2903"/>
              <a:ext cx="384" cy="192"/>
            </a:xfrm>
            <a:prstGeom prst="rect">
              <a:avLst/>
            </a:prstGeom>
            <a:noFill/>
            <a:ln w="2857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Line 116">
              <a:extLst>
                <a:ext uri="{FF2B5EF4-FFF2-40B4-BE49-F238E27FC236}">
                  <a16:creationId xmlns:a16="http://schemas.microsoft.com/office/drawing/2014/main" id="{61EC1A2F-3A39-4F27-AC89-AE30A7FD5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8" y="2384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Text Box 117">
              <a:extLst>
                <a:ext uri="{FF2B5EF4-FFF2-40B4-BE49-F238E27FC236}">
                  <a16:creationId xmlns:a16="http://schemas.microsoft.com/office/drawing/2014/main" id="{84FE4D6E-1EE8-4677-B841-98D729C8D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1" y="2208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60" name="Line 118">
              <a:extLst>
                <a:ext uri="{FF2B5EF4-FFF2-40B4-BE49-F238E27FC236}">
                  <a16:creationId xmlns:a16="http://schemas.microsoft.com/office/drawing/2014/main" id="{5FDE4C86-1116-4147-A5FA-BA1A7809B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" y="2624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" name="Text Box 119">
              <a:extLst>
                <a:ext uri="{FF2B5EF4-FFF2-40B4-BE49-F238E27FC236}">
                  <a16:creationId xmlns:a16="http://schemas.microsoft.com/office/drawing/2014/main" id="{EF7FA1C5-C61E-47A5-BB47-C69A369AE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2448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62" name="Line 120">
              <a:extLst>
                <a:ext uri="{FF2B5EF4-FFF2-40B4-BE49-F238E27FC236}">
                  <a16:creationId xmlns:a16="http://schemas.microsoft.com/office/drawing/2014/main" id="{A92FD020-829A-4AE3-B031-0FB2C7D45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" y="2864"/>
              <a:ext cx="672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Text Box 121">
              <a:extLst>
                <a:ext uri="{FF2B5EF4-FFF2-40B4-BE49-F238E27FC236}">
                  <a16:creationId xmlns:a16="http://schemas.microsoft.com/office/drawing/2014/main" id="{3D439A1F-4D7F-41D3-9004-1C39C0AE7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2688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64" name="Line 122">
              <a:extLst>
                <a:ext uri="{FF2B5EF4-FFF2-40B4-BE49-F238E27FC236}">
                  <a16:creationId xmlns:a16="http://schemas.microsoft.com/office/drawing/2014/main" id="{0DD69DF0-334D-4339-9154-58AEB099A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8" y="2592"/>
              <a:ext cx="664" cy="544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123">
              <a:extLst>
                <a:ext uri="{FF2B5EF4-FFF2-40B4-BE49-F238E27FC236}">
                  <a16:creationId xmlns:a16="http://schemas.microsoft.com/office/drawing/2014/main" id="{7A62DBD1-BECB-4D52-9A77-D72C50DB7A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2768"/>
              <a:ext cx="652" cy="6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Text Box 124">
              <a:extLst>
                <a:ext uri="{FF2B5EF4-FFF2-40B4-BE49-F238E27FC236}">
                  <a16:creationId xmlns:a16="http://schemas.microsoft.com/office/drawing/2014/main" id="{0223B23D-D906-4EF4-8F0E-5A86E33B9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168"/>
              <a:ext cx="2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×</a:t>
              </a:r>
            </a:p>
          </p:txBody>
        </p:sp>
        <p:sp>
          <p:nvSpPr>
            <p:cNvPr id="67" name="Line 125">
              <a:extLst>
                <a:ext uri="{FF2B5EF4-FFF2-40B4-BE49-F238E27FC236}">
                  <a16:creationId xmlns:a16="http://schemas.microsoft.com/office/drawing/2014/main" id="{AD3807A5-265A-4ED7-B360-98DD69652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3008"/>
              <a:ext cx="652" cy="64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Text Box 126">
              <a:extLst>
                <a:ext uri="{FF2B5EF4-FFF2-40B4-BE49-F238E27FC236}">
                  <a16:creationId xmlns:a16="http://schemas.microsoft.com/office/drawing/2014/main" id="{E7FBFA71-9B74-41C4-90FD-3A61A4117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3408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69" name="Rectangle 127">
              <a:extLst>
                <a:ext uri="{FF2B5EF4-FFF2-40B4-BE49-F238E27FC236}">
                  <a16:creationId xmlns:a16="http://schemas.microsoft.com/office/drawing/2014/main" id="{5C6C29DD-18BF-484C-8E17-317AA566C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399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Line 128">
              <a:extLst>
                <a:ext uri="{FF2B5EF4-FFF2-40B4-BE49-F238E27FC236}">
                  <a16:creationId xmlns:a16="http://schemas.microsoft.com/office/drawing/2014/main" id="{3F1451D7-61DF-4819-914C-F2B439107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8" y="3456"/>
              <a:ext cx="776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Text Box 129">
              <a:extLst>
                <a:ext uri="{FF2B5EF4-FFF2-40B4-BE49-F238E27FC236}">
                  <a16:creationId xmlns:a16="http://schemas.microsoft.com/office/drawing/2014/main" id="{D6BDF4C9-C678-4593-AD70-2B04A0445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6" y="3360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  <p:sp>
          <p:nvSpPr>
            <p:cNvPr id="72" name="Text Box 130">
              <a:extLst>
                <a:ext uri="{FF2B5EF4-FFF2-40B4-BE49-F238E27FC236}">
                  <a16:creationId xmlns:a16="http://schemas.microsoft.com/office/drawing/2014/main" id="{9C99C15C-32AD-4F2B-BCB5-999FF8EAC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5" y="3408"/>
              <a:ext cx="73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接收具有</a:t>
              </a:r>
            </a:p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序号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的分组</a:t>
              </a:r>
            </a:p>
          </p:txBody>
        </p:sp>
        <p:sp>
          <p:nvSpPr>
            <p:cNvPr id="73" name="Text Box 131">
              <a:extLst>
                <a:ext uri="{FF2B5EF4-FFF2-40B4-BE49-F238E27FC236}">
                  <a16:creationId xmlns:a16="http://schemas.microsoft.com/office/drawing/2014/main" id="{1628976E-30DD-4C11-B1B0-99747511B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" y="2576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ACK0</a:t>
              </a:r>
            </a:p>
          </p:txBody>
        </p:sp>
        <p:sp>
          <p:nvSpPr>
            <p:cNvPr id="74" name="Text Box 132">
              <a:extLst>
                <a:ext uri="{FF2B5EF4-FFF2-40B4-BE49-F238E27FC236}">
                  <a16:creationId xmlns:a16="http://schemas.microsoft.com/office/drawing/2014/main" id="{4E5A9F68-4B06-44B0-8DBA-EB1D67DC0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7" y="2816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ACK1</a:t>
              </a:r>
            </a:p>
          </p:txBody>
        </p:sp>
        <p:sp>
          <p:nvSpPr>
            <p:cNvPr id="75" name="Text Box 133">
              <a:extLst>
                <a:ext uri="{FF2B5EF4-FFF2-40B4-BE49-F238E27FC236}">
                  <a16:creationId xmlns:a16="http://schemas.microsoft.com/office/drawing/2014/main" id="{2FE8E11B-21A0-4A70-A28B-233C5B368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7" y="3056"/>
              <a:ext cx="3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ACK2</a:t>
              </a:r>
            </a:p>
          </p:txBody>
        </p:sp>
        <p:sp>
          <p:nvSpPr>
            <p:cNvPr id="76" name="Text Box 134">
              <a:extLst>
                <a:ext uri="{FF2B5EF4-FFF2-40B4-BE49-F238E27FC236}">
                  <a16:creationId xmlns:a16="http://schemas.microsoft.com/office/drawing/2014/main" id="{386BDBBC-FE1F-4C0B-9585-443B9C827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6" y="3744"/>
              <a:ext cx="4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（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b</a:t>
              </a:r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）</a:t>
              </a:r>
            </a:p>
          </p:txBody>
        </p:sp>
        <p:sp>
          <p:nvSpPr>
            <p:cNvPr id="77" name="Text Box 135">
              <a:extLst>
                <a:ext uri="{FF2B5EF4-FFF2-40B4-BE49-F238E27FC236}">
                  <a16:creationId xmlns:a16="http://schemas.microsoft.com/office/drawing/2014/main" id="{13EE70C8-BC0F-47F0-9919-2C02D2EEE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" y="2016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发送方窗口</a:t>
              </a:r>
            </a:p>
          </p:txBody>
        </p:sp>
        <p:sp>
          <p:nvSpPr>
            <p:cNvPr id="78" name="Text Box 136">
              <a:extLst>
                <a:ext uri="{FF2B5EF4-FFF2-40B4-BE49-F238E27FC236}">
                  <a16:creationId xmlns:a16="http://schemas.microsoft.com/office/drawing/2014/main" id="{AAF443B5-8632-4E55-A0CC-1017E1E32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8" y="2016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接收方窗口</a:t>
              </a:r>
            </a:p>
          </p:txBody>
        </p:sp>
        <p:sp>
          <p:nvSpPr>
            <p:cNvPr id="79" name="Line 137">
              <a:extLst>
                <a:ext uri="{FF2B5EF4-FFF2-40B4-BE49-F238E27FC236}">
                  <a16:creationId xmlns:a16="http://schemas.microsoft.com/office/drawing/2014/main" id="{C4781EB1-FCFE-4C1C-820C-3EA4C663F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8" y="2208"/>
              <a:ext cx="81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Line 138">
              <a:extLst>
                <a:ext uri="{FF2B5EF4-FFF2-40B4-BE49-F238E27FC236}">
                  <a16:creationId xmlns:a16="http://schemas.microsoft.com/office/drawing/2014/main" id="{BB455DDB-EF1F-4C27-AAA0-AEF7083E9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8" y="2208"/>
              <a:ext cx="81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" name="Text Box 139">
              <a:extLst>
                <a:ext uri="{FF2B5EF4-FFF2-40B4-BE49-F238E27FC236}">
                  <a16:creationId xmlns:a16="http://schemas.microsoft.com/office/drawing/2014/main" id="{EF0F9782-8433-48C8-8E84-636AFAA74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3120"/>
              <a:ext cx="8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0 1 2 3 0 1 2</a:t>
              </a:r>
            </a:p>
          </p:txBody>
        </p:sp>
        <p:sp>
          <p:nvSpPr>
            <p:cNvPr id="82" name="Rectangle 140">
              <a:extLst>
                <a:ext uri="{FF2B5EF4-FFF2-40B4-BE49-F238E27FC236}">
                  <a16:creationId xmlns:a16="http://schemas.microsoft.com/office/drawing/2014/main" id="{3C16D861-8764-418F-883B-29E41D51B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3111"/>
              <a:ext cx="384" cy="1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3" name="Line 141">
              <a:extLst>
                <a:ext uri="{FF2B5EF4-FFF2-40B4-BE49-F238E27FC236}">
                  <a16:creationId xmlns:a16="http://schemas.microsoft.com/office/drawing/2014/main" id="{B4A1A866-AC28-489C-87FA-52E679279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8" y="3216"/>
              <a:ext cx="248" cy="4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4" name="Text Box 142">
              <a:extLst>
                <a:ext uri="{FF2B5EF4-FFF2-40B4-BE49-F238E27FC236}">
                  <a16:creationId xmlns:a16="http://schemas.microsoft.com/office/drawing/2014/main" id="{0BB3FDD7-07BB-440A-A5B7-D0DFFCC70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072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分组</a:t>
              </a:r>
              <a:r>
                <a:rPr lang="en-US" altLang="zh-CN" sz="1400" b="1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</a:p>
          </p:txBody>
        </p:sp>
      </p:grpSp>
      <p:sp>
        <p:nvSpPr>
          <p:cNvPr id="85" name="Text Box 143">
            <a:extLst>
              <a:ext uri="{FF2B5EF4-FFF2-40B4-BE49-F238E27FC236}">
                <a16:creationId xmlns:a16="http://schemas.microsoft.com/office/drawing/2014/main" id="{3BA6AA64-4C76-4CD3-A77F-6224D2EBC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246" y="5725310"/>
            <a:ext cx="3919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结论：接收方窗口≤</a:t>
            </a:r>
            <a:r>
              <a:rPr lang="en-US" altLang="zh-CN" sz="28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800" baseline="30000" dirty="0">
                <a:solidFill>
                  <a:srgbClr val="FF00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k-1</a:t>
            </a:r>
          </a:p>
        </p:txBody>
      </p:sp>
    </p:spTree>
    <p:extLst>
      <p:ext uri="{BB962C8B-B14F-4D97-AF65-F5344CB8AC3E}">
        <p14:creationId xmlns:p14="http://schemas.microsoft.com/office/powerpoint/2010/main" val="40156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 vs  SR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3C4A39D-1371-41B0-A368-0A81BD714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36198"/>
              </p:ext>
            </p:extLst>
          </p:nvPr>
        </p:nvGraphicFramePr>
        <p:xfrm>
          <a:off x="483681" y="2390571"/>
          <a:ext cx="11224637" cy="369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891">
                  <a:extLst>
                    <a:ext uri="{9D8B030D-6E8A-4147-A177-3AD203B41FA5}">
                      <a16:colId xmlns:a16="http://schemas.microsoft.com/office/drawing/2014/main" val="1326237557"/>
                    </a:ext>
                  </a:extLst>
                </a:gridCol>
                <a:gridCol w="5188498">
                  <a:extLst>
                    <a:ext uri="{9D8B030D-6E8A-4147-A177-3AD203B41FA5}">
                      <a16:colId xmlns:a16="http://schemas.microsoft.com/office/drawing/2014/main" val="3545256537"/>
                    </a:ext>
                  </a:extLst>
                </a:gridCol>
                <a:gridCol w="4899248">
                  <a:extLst>
                    <a:ext uri="{9D8B030D-6E8A-4147-A177-3AD203B41FA5}">
                      <a16:colId xmlns:a16="http://schemas.microsoft.com/office/drawing/2014/main" val="3024378941"/>
                    </a:ext>
                  </a:extLst>
                </a:gridCol>
              </a:tblGrid>
              <a:tr h="576066"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GBN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79585"/>
                  </a:ext>
                </a:extLst>
              </a:tr>
              <a:tr h="6248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确认方式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累积确认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单个确认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955701"/>
                  </a:ext>
                </a:extLst>
              </a:tr>
              <a:tr h="7549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定时器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对所有已发送但未确认的分组统一设置一个定时器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对所有已发送但未确认的分组分别设置定时器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01943"/>
                  </a:ext>
                </a:extLst>
              </a:tr>
              <a:tr h="5954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超时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(n)</a:t>
                      </a:r>
                      <a:endParaRPr lang="zh-CN" altLang="en-US" sz="180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重传分组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和窗口中所有序号大于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的分组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仅重传分组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80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281002"/>
                  </a:ext>
                </a:extLst>
              </a:tr>
              <a:tr h="56639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失序分组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丢弃 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不缓存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) -&gt; 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接收方无缓存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!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缓存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86698"/>
                  </a:ext>
                </a:extLst>
              </a:tr>
              <a:tr h="5760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重发按序到达的最高序号分组的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ACK</a:t>
                      </a:r>
                      <a:endParaRPr lang="zh-CN" altLang="en-US" sz="1800">
                        <a:latin typeface="Times New Roman" panose="02020603050405020304" pitchFamily="18" charset="0"/>
                        <a:ea typeface="思源黑体 CN Normal" panose="020B0400000000000000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Times New Roman" panose="02020603050405020304" pitchFamily="18" charset="0"/>
                          <a:ea typeface="思源黑体 CN Normal" panose="020B0400000000000000" pitchFamily="34" charset="-122"/>
                          <a:cs typeface="Times New Roman" panose="02020603050405020304" pitchFamily="18" charset="0"/>
                        </a:rPr>
                        <a:t>对失序分组进行选择性确认</a:t>
                      </a:r>
                    </a:p>
                  </a:txBody>
                  <a:tcPr marL="91427" marR="91427" marT="45715" marB="45715" anchor="ctr">
                    <a:lnL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9F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006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00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58EAC-1A03-4E1C-B5F2-5ED5436F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滑动窗口进一步讨论</a:t>
            </a:r>
            <a:r>
              <a:rPr lang="en-US" altLang="zh-CN" dirty="0"/>
              <a:t>——</a:t>
            </a:r>
            <a:r>
              <a:rPr lang="zh-CN" altLang="en-US" dirty="0"/>
              <a:t>发送窗口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DC35A9-5728-4AE3-8FB9-DFD0D4DB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0"/>
          <a:stretch>
            <a:fillRect/>
          </a:stretch>
        </p:blipFill>
        <p:spPr>
          <a:xfrm>
            <a:off x="783641" y="2314253"/>
            <a:ext cx="10784440" cy="40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05BA5-50F9-4E54-8865-4B7DD812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滑动窗口进一步讨论</a:t>
            </a:r>
            <a:r>
              <a:rPr lang="en-US" altLang="zh-CN" dirty="0"/>
              <a:t>——</a:t>
            </a:r>
            <a:r>
              <a:rPr lang="zh-CN" altLang="en-US" dirty="0"/>
              <a:t>接收窗口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AC1D0-56CE-46B5-9706-04353C74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1" y="2585387"/>
            <a:ext cx="11171478" cy="32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1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9DB4F-5255-41B5-80F6-0C0A8778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同轴电缆（</a:t>
            </a:r>
            <a:r>
              <a:rPr lang="en-US" altLang="zh-CN" dirty="0"/>
              <a:t>Coaxial Cable</a:t>
            </a:r>
            <a:r>
              <a:rPr lang="zh-CN" altLang="en-US" dirty="0"/>
              <a:t>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609BEF-A02F-4828-B147-F004D70DF932}"/>
              </a:ext>
            </a:extLst>
          </p:cNvPr>
          <p:cNvGrpSpPr/>
          <p:nvPr/>
        </p:nvGrpSpPr>
        <p:grpSpPr>
          <a:xfrm>
            <a:off x="5403680" y="4693647"/>
            <a:ext cx="6350135" cy="2106506"/>
            <a:chOff x="1683961" y="4101572"/>
            <a:chExt cx="6350135" cy="2106506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796CFAF9-415D-4DB2-9C22-5EC188904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202" y="5870148"/>
              <a:ext cx="601152" cy="337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外层</a:t>
              </a:r>
              <a:endParaRPr lang="zh-CN" altLang="en-US" sz="2400" dirty="0">
                <a:solidFill>
                  <a:srgbClr val="08080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A02D1569-175A-4555-B1D7-00CE5AB57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257" y="4101572"/>
              <a:ext cx="994298" cy="713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外导体</a:t>
              </a:r>
              <a:endParaRPr kumimoji="1" lang="en-US" altLang="zh-CN" sz="2400" dirty="0">
                <a:solidFill>
                  <a:srgbClr val="08080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 eaLnBrk="1" hangingPunct="1"/>
              <a:r>
                <a:rPr kumimoji="1" lang="en-US" altLang="zh-CN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kumimoji="1" lang="zh-CN" altLang="en-US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屏蔽层</a:t>
              </a:r>
              <a:r>
                <a:rPr kumimoji="1" lang="en-US" altLang="zh-CN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endParaRPr kumimoji="1" lang="zh-CN" altLang="en-US" sz="2400" dirty="0">
                <a:solidFill>
                  <a:srgbClr val="080808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011C13A-534F-4ED2-9A0C-5E60B44CE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858" y="5898308"/>
              <a:ext cx="601152" cy="28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绝缘层</a:t>
              </a: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A01E646-1307-46A6-B736-A3B9E243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529" y="5898308"/>
              <a:ext cx="546501" cy="281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dirty="0">
                  <a:solidFill>
                    <a:srgbClr val="080808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内导体</a:t>
              </a: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0AF9A60F-1E75-4B5A-A906-36E07961AD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8753" y="5642514"/>
              <a:ext cx="273251" cy="1877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2B4AA95E-CBF2-4506-928D-022626287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6039" y="4779494"/>
              <a:ext cx="11508" cy="3681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D2CFF0CA-3005-47D8-B8EF-0533B47F8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4759" y="5529870"/>
              <a:ext cx="0" cy="2816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C5226F07-3C53-4811-A406-79236D3A44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169861" y="5417227"/>
              <a:ext cx="273251" cy="394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11BE13D-F8EC-4B93-8B2A-0622C560E044}"/>
                </a:ext>
              </a:extLst>
            </p:cNvPr>
            <p:cNvGrpSpPr/>
            <p:nvPr/>
          </p:nvGrpSpPr>
          <p:grpSpPr>
            <a:xfrm>
              <a:off x="1683961" y="5003403"/>
              <a:ext cx="6350135" cy="798521"/>
              <a:chOff x="101666" y="4605484"/>
              <a:chExt cx="6350135" cy="79852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B4371C2-ECAC-4BFF-8518-5EC678412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0079" y="4605484"/>
                <a:ext cx="4811722" cy="798521"/>
              </a:xfrm>
              <a:prstGeom prst="rect">
                <a:avLst/>
              </a:prstGeom>
            </p:spPr>
          </p:pic>
          <p:sp>
            <p:nvSpPr>
              <p:cNvPr id="15" name="Text Box 79">
                <a:extLst>
                  <a:ext uri="{FF2B5EF4-FFF2-40B4-BE49-F238E27FC236}">
                    <a16:creationId xmlns:a16="http://schemas.microsoft.com/office/drawing/2014/main" id="{4F6478C5-511B-4B89-8062-F55D67968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666" y="4717835"/>
                <a:ext cx="1551900" cy="47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kumimoji="1"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同轴电缆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BCD47C-F030-41BE-A516-139D040A1C8E}"/>
              </a:ext>
            </a:extLst>
          </p:cNvPr>
          <p:cNvGrpSpPr/>
          <p:nvPr/>
        </p:nvGrpSpPr>
        <p:grpSpPr>
          <a:xfrm>
            <a:off x="3383284" y="4508867"/>
            <a:ext cx="2267981" cy="517461"/>
            <a:chOff x="4650628" y="2375498"/>
            <a:chExt cx="3579232" cy="70102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DA07BAB-1E34-481F-B10B-31EA2A1047A9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F88986C-C753-4829-8E2D-291C9534C1B6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电缆上单信道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1EF084C-20CC-4CAA-9DFE-FF4BE965E6FB}"/>
              </a:ext>
            </a:extLst>
          </p:cNvPr>
          <p:cNvGrpSpPr/>
          <p:nvPr/>
        </p:nvGrpSpPr>
        <p:grpSpPr>
          <a:xfrm>
            <a:off x="5748553" y="4508865"/>
            <a:ext cx="2267981" cy="517461"/>
            <a:chOff x="4650628" y="2375498"/>
            <a:chExt cx="3579232" cy="70102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B3DE39F-D43D-4BFA-9F3F-E4B7A838CD98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93F3B89-9093-4FC7-90A2-44DC222524B6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以太网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24853C-4C4C-4E33-A686-F2F1009807CE}"/>
              </a:ext>
            </a:extLst>
          </p:cNvPr>
          <p:cNvGrpSpPr/>
          <p:nvPr/>
        </p:nvGrpSpPr>
        <p:grpSpPr>
          <a:xfrm>
            <a:off x="3387227" y="5050221"/>
            <a:ext cx="2267981" cy="517461"/>
            <a:chOff x="4650628" y="2375498"/>
            <a:chExt cx="3579232" cy="70102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D9B95AA-45DF-42F8-9D17-D76EDD811B29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71C7313-191F-4E76-BE84-5B2C477EC515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电缆上多信道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969B67-0460-4475-ABEA-C779D46C0F09}"/>
              </a:ext>
            </a:extLst>
          </p:cNvPr>
          <p:cNvGrpSpPr/>
          <p:nvPr/>
        </p:nvGrpSpPr>
        <p:grpSpPr>
          <a:xfrm>
            <a:off x="5733805" y="5050219"/>
            <a:ext cx="2267981" cy="517461"/>
            <a:chOff x="4650628" y="2375498"/>
            <a:chExt cx="3579232" cy="70102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CDD0EE8-4C48-4570-83B7-F5CE685AB3B0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921DF5-2C1C-44D0-8004-1AEF06B1C4C1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HFC</a:t>
              </a:r>
              <a:endParaRPr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C7009C-B6D1-4B8D-A9BD-2D9C38FF70A4}"/>
              </a:ext>
            </a:extLst>
          </p:cNvPr>
          <p:cNvSpPr txBox="1"/>
          <p:nvPr/>
        </p:nvSpPr>
        <p:spPr>
          <a:xfrm>
            <a:off x="1295401" y="2442207"/>
            <a:ext cx="10228347" cy="307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原理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  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中间铜导体外包一层绝缘体，再包金属网屏蔽层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结构：铜芯 → 绝缘层 → 金属编织层 → 外护套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特点：抗干扰性好，带宽比双绞线高，曾广泛用于有线电视、老式以太网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分类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基带同轴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宽带同轴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滑动窗口进一步讨论</a:t>
            </a:r>
            <a:r>
              <a:rPr lang="en-US" altLang="zh-CN" dirty="0"/>
              <a:t>——</a:t>
            </a:r>
            <a:r>
              <a:rPr lang="zh-CN" altLang="en-US" dirty="0"/>
              <a:t>窗口大小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087E9C-49E9-4A03-8285-11AE051F5065}"/>
              </a:ext>
            </a:extLst>
          </p:cNvPr>
          <p:cNvGrpSpPr/>
          <p:nvPr/>
        </p:nvGrpSpPr>
        <p:grpSpPr>
          <a:xfrm>
            <a:off x="1819518" y="2575505"/>
            <a:ext cx="7278338" cy="476221"/>
            <a:chOff x="1403750" y="3593123"/>
            <a:chExt cx="7278338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CF474BE-0F64-4D50-9F13-63338B1539D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BD9CB7D6-1155-4088-85EF-58BA67F8156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324FEB57-491E-4BE9-AE3F-D8CF49067E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F81FD4DD-2814-4D0D-BEC8-8418A987C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696157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发送端窗口</a:t>
              </a: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+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接收端窗口≤  </a:t>
              </a: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400" baseline="30000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k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30A969-7A8A-46D5-A364-63F46ED4B964}"/>
              </a:ext>
            </a:extLst>
          </p:cNvPr>
          <p:cNvGrpSpPr/>
          <p:nvPr/>
        </p:nvGrpSpPr>
        <p:grpSpPr>
          <a:xfrm>
            <a:off x="1819518" y="3258957"/>
            <a:ext cx="2186242" cy="476221"/>
            <a:chOff x="1403750" y="3593123"/>
            <a:chExt cx="2186242" cy="4762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A75CDD1-DDAA-427C-9B38-62D5C936490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" name="对话气泡: 椭圆形 11">
                <a:extLst>
                  <a:ext uri="{FF2B5EF4-FFF2-40B4-BE49-F238E27FC236}">
                    <a16:creationId xmlns:a16="http://schemas.microsoft.com/office/drawing/2014/main" id="{0C32BE34-4EC5-4F31-8448-5BA92D332AA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-web-cam_17861">
                <a:extLst>
                  <a:ext uri="{FF2B5EF4-FFF2-40B4-BE49-F238E27FC236}">
                    <a16:creationId xmlns:a16="http://schemas.microsoft.com/office/drawing/2014/main" id="{251EC06E-5D47-49BA-A4ED-3FCED9D961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Text Box 79">
              <a:extLst>
                <a:ext uri="{FF2B5EF4-FFF2-40B4-BE49-F238E27FC236}">
                  <a16:creationId xmlns:a16="http://schemas.microsoft.com/office/drawing/2014/main" id="{A8FB424E-C8B9-45FD-854D-8588435FC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604061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GBN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1E3D577-1C8C-494E-A0A9-7FB541AEC7B8}"/>
              </a:ext>
            </a:extLst>
          </p:cNvPr>
          <p:cNvGrpSpPr/>
          <p:nvPr/>
        </p:nvGrpSpPr>
        <p:grpSpPr>
          <a:xfrm>
            <a:off x="1819518" y="5032126"/>
            <a:ext cx="1954014" cy="476221"/>
            <a:chOff x="1403750" y="3593123"/>
            <a:chExt cx="1954014" cy="47622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310CCF6-782E-4FCA-99E5-7D2E44E1DA03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" name="对话气泡: 椭圆形 16">
                <a:extLst>
                  <a:ext uri="{FF2B5EF4-FFF2-40B4-BE49-F238E27FC236}">
                    <a16:creationId xmlns:a16="http://schemas.microsoft.com/office/drawing/2014/main" id="{B7B31C39-1C10-40EA-BD3E-7263E61D16E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ound-web-cam_17861">
                <a:extLst>
                  <a:ext uri="{FF2B5EF4-FFF2-40B4-BE49-F238E27FC236}">
                    <a16:creationId xmlns:a16="http://schemas.microsoft.com/office/drawing/2014/main" id="{67972058-46BA-4A52-B841-B1D618413A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ED46F65E-21BF-4FE6-B5EF-86DE32D91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371833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SR</a:t>
              </a:r>
            </a:p>
          </p:txBody>
        </p:sp>
      </p:grpSp>
      <p:sp>
        <p:nvSpPr>
          <p:cNvPr id="19" name="Text Box 79">
            <a:extLst>
              <a:ext uri="{FF2B5EF4-FFF2-40B4-BE49-F238E27FC236}">
                <a16:creationId xmlns:a16="http://schemas.microsoft.com/office/drawing/2014/main" id="{7ADF5ED6-1E17-4E83-BFF5-CC1461352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469" y="3942409"/>
            <a:ext cx="2640805" cy="88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发送端  ≤  </a:t>
            </a:r>
            <a:r>
              <a: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-1</a:t>
            </a:r>
          </a:p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接收端  ＝ </a:t>
            </a:r>
            <a:r>
              <a: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Box 79">
            <a:extLst>
              <a:ext uri="{FF2B5EF4-FFF2-40B4-BE49-F238E27FC236}">
                <a16:creationId xmlns:a16="http://schemas.microsoft.com/office/drawing/2014/main" id="{B87F84CC-05A1-4552-B213-232E8E2B9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783" y="5715580"/>
            <a:ext cx="3062435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1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接收方窗口≤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k-1</a:t>
            </a:r>
          </a:p>
        </p:txBody>
      </p:sp>
    </p:spTree>
    <p:extLst>
      <p:ext uri="{BB962C8B-B14F-4D97-AF65-F5344CB8AC3E}">
        <p14:creationId xmlns:p14="http://schemas.microsoft.com/office/powerpoint/2010/main" val="25866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数据可靠传输协议</a:t>
            </a:r>
            <a:r>
              <a:rPr lang="en-US" altLang="zh-CN" dirty="0"/>
              <a:t>——ARQ</a:t>
            </a:r>
            <a:r>
              <a:rPr lang="zh-CN" altLang="en-US" dirty="0"/>
              <a:t>协议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3F450C-AB13-408E-B984-2389A0FBB9D8}"/>
              </a:ext>
            </a:extLst>
          </p:cNvPr>
          <p:cNvGrpSpPr/>
          <p:nvPr/>
        </p:nvGrpSpPr>
        <p:grpSpPr>
          <a:xfrm>
            <a:off x="1503189" y="2674766"/>
            <a:ext cx="8450676" cy="476221"/>
            <a:chOff x="1403750" y="3593123"/>
            <a:chExt cx="8450676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EB4AD8F-FD98-4884-9FAB-A122A52D7F7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0BD5A67A-B127-41F1-B69A-E5284E42876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0C14EBD5-B7F3-4F2D-B25F-A1A000FFD0E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E99440B1-D0AC-4AD1-8C0C-A9069E3EF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868495" cy="465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sz="2400" dirty="0"/>
                <a:t>ARQ</a:t>
              </a:r>
              <a:r>
                <a:rPr lang="zh-CN" altLang="en-US" sz="2400" dirty="0"/>
                <a:t>（</a:t>
              </a:r>
              <a:r>
                <a:rPr lang="en-US" altLang="zh-CN" sz="2400" dirty="0"/>
                <a:t>Automatic Repeat </a:t>
              </a:r>
              <a:r>
                <a:rPr lang="en-US" altLang="zh-CN" sz="2400" dirty="0" err="1"/>
                <a:t>reQuest</a:t>
              </a:r>
              <a:r>
                <a:rPr lang="zh-CN" altLang="en-US" sz="2400" dirty="0"/>
                <a:t>，自动重传请求）协议</a:t>
              </a:r>
              <a:endParaRPr lang="en-US" altLang="zh-CN" sz="2400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C201E34-9151-4801-94EB-07B586A0D957}"/>
              </a:ext>
            </a:extLst>
          </p:cNvPr>
          <p:cNvSpPr txBox="1"/>
          <p:nvPr/>
        </p:nvSpPr>
        <p:spPr>
          <a:xfrm>
            <a:off x="1993625" y="3150987"/>
            <a:ext cx="6757696" cy="316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包括：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RDT</a:t>
            </a:r>
            <a:r>
              <a:rPr lang="zh-CN" altLang="en-US" sz="2400" dirty="0"/>
              <a:t>协议</a:t>
            </a:r>
            <a:r>
              <a:rPr lang="en-US" altLang="zh-CN" sz="2400" dirty="0"/>
              <a:t>——</a:t>
            </a:r>
            <a:r>
              <a:rPr lang="zh-CN" altLang="en-US" sz="2400" dirty="0"/>
              <a:t>停</a:t>
            </a:r>
            <a:r>
              <a:rPr lang="en-US" altLang="zh-CN" sz="2400" dirty="0"/>
              <a:t>-</a:t>
            </a:r>
            <a:r>
              <a:rPr lang="zh-CN" altLang="en-US" sz="2400" dirty="0"/>
              <a:t>等协议（</a:t>
            </a:r>
            <a:r>
              <a:rPr lang="en-US" altLang="zh-CN" sz="2400" dirty="0"/>
              <a:t>Stop-and-wait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回退</a:t>
            </a:r>
            <a:r>
              <a:rPr lang="en-US" altLang="zh-CN" sz="2400" dirty="0"/>
              <a:t>N</a:t>
            </a:r>
            <a:r>
              <a:rPr lang="zh-CN" altLang="en-US" sz="2400" dirty="0"/>
              <a:t>步（</a:t>
            </a:r>
            <a:r>
              <a:rPr lang="en-US" altLang="zh-CN" sz="2400" dirty="0"/>
              <a:t>GBN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选择重传（</a:t>
            </a:r>
            <a:r>
              <a:rPr lang="en-US" altLang="zh-CN" sz="2400" dirty="0"/>
              <a:t>SR</a:t>
            </a:r>
            <a:r>
              <a:rPr lang="zh-CN" altLang="en-US" sz="2400" dirty="0"/>
              <a:t>）</a:t>
            </a:r>
            <a:endParaRPr lang="zh-CN" altLang="zh-CN" sz="2400" dirty="0"/>
          </a:p>
          <a:p>
            <a:pPr marL="342900" indent="-342900">
              <a:buClr>
                <a:srgbClr val="00A3F8"/>
              </a:buClr>
              <a:buFont typeface="Wingdings" panose="05000000000000000000" pitchFamily="2" charset="2"/>
              <a:buChar char="p"/>
            </a:pPr>
            <a:r>
              <a:rPr lang="zh-CN" altLang="en-US" sz="2400" dirty="0"/>
              <a:t>共同点：</a:t>
            </a:r>
            <a:endParaRPr lang="zh-CN" altLang="en-US" sz="2000" dirty="0"/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利用确认和超时机制，保证数据可靠到达</a:t>
            </a:r>
            <a:endParaRPr kumimoji="1"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数据可靠传输协议</a:t>
            </a:r>
            <a:r>
              <a:rPr lang="en-US" altLang="zh-CN" dirty="0"/>
              <a:t>——ARQ</a:t>
            </a:r>
            <a:r>
              <a:rPr lang="zh-CN" altLang="en-US" dirty="0"/>
              <a:t>协议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E0FB16F-F1EF-4D70-AF62-110B891DE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68436"/>
              </p:ext>
            </p:extLst>
          </p:nvPr>
        </p:nvGraphicFramePr>
        <p:xfrm>
          <a:off x="1440409" y="2816600"/>
          <a:ext cx="9347456" cy="2740769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83733">
                  <a:extLst>
                    <a:ext uri="{9D8B030D-6E8A-4147-A177-3AD203B41FA5}">
                      <a16:colId xmlns:a16="http://schemas.microsoft.com/office/drawing/2014/main" val="1831608972"/>
                    </a:ext>
                  </a:extLst>
                </a:gridCol>
                <a:gridCol w="4247904">
                  <a:extLst>
                    <a:ext uri="{9D8B030D-6E8A-4147-A177-3AD203B41FA5}">
                      <a16:colId xmlns:a16="http://schemas.microsoft.com/office/drawing/2014/main" val="1309629769"/>
                    </a:ext>
                  </a:extLst>
                </a:gridCol>
                <a:gridCol w="3115819">
                  <a:extLst>
                    <a:ext uri="{9D8B030D-6E8A-4147-A177-3AD203B41FA5}">
                      <a16:colId xmlns:a16="http://schemas.microsoft.com/office/drawing/2014/main" val="688381997"/>
                    </a:ext>
                  </a:extLst>
                </a:gridCol>
              </a:tblGrid>
              <a:tr h="66049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/>
                        <a:t>协议类型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/>
                        <a:t>最大发送窗口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/>
                        <a:t>接收窗口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358490"/>
                  </a:ext>
                </a:extLst>
              </a:tr>
              <a:tr h="66049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/>
                        <a:t>停</a:t>
                      </a:r>
                      <a:r>
                        <a:rPr lang="en-US" altLang="zh-CN" sz="2400"/>
                        <a:t>-</a:t>
                      </a:r>
                      <a:r>
                        <a:rPr lang="zh-CN" altLang="en-US" sz="2400"/>
                        <a:t>等协议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781093"/>
                  </a:ext>
                </a:extLst>
              </a:tr>
              <a:tr h="66049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GBN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N&lt;</a:t>
                      </a:r>
                      <a:r>
                        <a:rPr lang="zh-CN" altLang="en-US" sz="2400" dirty="0"/>
                        <a:t>序号空间大小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921387"/>
                  </a:ext>
                </a:extLst>
              </a:tr>
              <a:tr h="75929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400"/>
                        <a:t>SR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N&lt;1/2×</a:t>
                      </a:r>
                      <a:r>
                        <a:rPr lang="zh-CN" altLang="en-US" sz="2400" dirty="0"/>
                        <a:t>序号空间大小</a:t>
                      </a:r>
                      <a:endParaRPr lang="en-US" altLang="zh-CN" sz="24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931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03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数据可靠传输协议</a:t>
            </a:r>
            <a:r>
              <a:rPr lang="en-US" altLang="zh-CN" dirty="0"/>
              <a:t>——ARQ</a:t>
            </a:r>
            <a:r>
              <a:rPr lang="zh-CN" altLang="en-US" dirty="0"/>
              <a:t>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3232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窗口设置对性能的影响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窗口越大，吞吐率越高（受限于信道带宽 </a:t>
            </a:r>
            <a:r>
              <a:rPr lang="en-US" altLang="zh-CN" sz="2000" dirty="0"/>
              <a:t>× </a:t>
            </a:r>
            <a:r>
              <a:rPr lang="zh-CN" altLang="en-US" sz="2000" dirty="0"/>
              <a:t>时延）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SR </a:t>
            </a:r>
            <a:r>
              <a:rPr lang="zh-CN" altLang="en-US" sz="2000" dirty="0"/>
              <a:t>要求接收方具有缓存乱序包的能力，复杂度更高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最佳窗口值估算（基于带宽</a:t>
            </a:r>
            <a:r>
              <a:rPr lang="en-US" altLang="zh-CN" sz="2400" dirty="0"/>
              <a:t>-</a:t>
            </a:r>
            <a:r>
              <a:rPr lang="zh-CN" altLang="en-US" sz="2400" dirty="0"/>
              <a:t>时延积）</a:t>
            </a:r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344875-C20D-475D-B0AE-563CBD27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71" y="5339996"/>
            <a:ext cx="4429057" cy="8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计算机网络中的流量控制机制初探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601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/>
              <a:t>数据可靠传输协议</a:t>
            </a:r>
            <a:endParaRPr lang="en-US" altLang="zh-CN" sz="2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E28502-003B-4246-83BC-092849334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601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800" dirty="0"/>
              <a:t>GBN</a:t>
            </a:r>
            <a:r>
              <a:rPr lang="zh-CN" altLang="en-US" sz="2800" dirty="0"/>
              <a:t>和</a:t>
            </a:r>
            <a:r>
              <a:rPr lang="en-US" altLang="zh-CN" sz="2800" dirty="0"/>
              <a:t>SR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A49462-424C-421B-8BA2-D359B9F4C988}"/>
              </a:ext>
            </a:extLst>
          </p:cNvPr>
          <p:cNvSpPr/>
          <p:nvPr/>
        </p:nvSpPr>
        <p:spPr>
          <a:xfrm>
            <a:off x="2247254" y="3400225"/>
            <a:ext cx="2642461" cy="7361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“停等”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F7EE7B5-286A-4775-8235-85D7DE21AEEF}"/>
              </a:ext>
            </a:extLst>
          </p:cNvPr>
          <p:cNvSpPr/>
          <p:nvPr/>
        </p:nvSpPr>
        <p:spPr>
          <a:xfrm>
            <a:off x="7219265" y="3400225"/>
            <a:ext cx="2642461" cy="73617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滑动窗口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3DEB9D8-52F1-4DE1-AB8E-2236BB248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055" y="5135467"/>
            <a:ext cx="3215394" cy="60549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接收方控制发送方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3BB28A0-CAA9-4B2D-A187-F4B461295371}"/>
              </a:ext>
            </a:extLst>
          </p:cNvPr>
          <p:cNvSpPr/>
          <p:nvPr/>
        </p:nvSpPr>
        <p:spPr>
          <a:xfrm rot="1819146">
            <a:off x="4338792" y="4449507"/>
            <a:ext cx="1544436" cy="4339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339A108-7837-4C5B-9203-E572C19140B2}"/>
              </a:ext>
            </a:extLst>
          </p:cNvPr>
          <p:cNvSpPr/>
          <p:nvPr/>
        </p:nvSpPr>
        <p:spPr>
          <a:xfrm rot="2991435">
            <a:off x="6956017" y="3925614"/>
            <a:ext cx="480240" cy="1394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0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  <p:bldP spid="6" grpId="0" animBg="1"/>
      <p:bldP spid="9" grpId="0" animBg="1"/>
      <p:bldP spid="11" grpId="0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本章咱们学习了</a:t>
            </a:r>
            <a:endParaRPr lang="zh-CN" altLang="en-US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B8BCC3-1600-4308-8014-14A0B186C18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5401" y="3229053"/>
            <a:ext cx="2952000" cy="1109133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网络中的信号及传输介质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28FDBB6-6A54-4B1D-ABBE-DE509301FF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96657" y="3229053"/>
            <a:ext cx="2952000" cy="1109133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网络中的数据传输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6B05710-068E-495A-A0FE-9CCD02F298A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697914" y="3229053"/>
            <a:ext cx="3198683" cy="1109133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数据可靠传输的基本需求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7877A15A-6A50-4533-A186-FC528136723F}"/>
              </a:ext>
            </a:extLst>
          </p:cNvPr>
          <p:cNvSpPr txBox="1">
            <a:spLocks/>
          </p:cNvSpPr>
          <p:nvPr/>
        </p:nvSpPr>
        <p:spPr>
          <a:xfrm>
            <a:off x="2124184" y="4765016"/>
            <a:ext cx="4256067" cy="1109133"/>
          </a:xfrm>
          <a:prstGeom prst="rect">
            <a:avLst/>
          </a:prstGeom>
          <a:ln w="44450" cap="sq" cmpd="thinThick">
            <a:solidFill>
              <a:srgbClr val="FFC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数据可靠传输模型及传输协议的设计</a:t>
            </a:r>
          </a:p>
        </p:txBody>
      </p:sp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B2666208-393D-463E-A85F-64D7778EF1C3}"/>
              </a:ext>
            </a:extLst>
          </p:cNvPr>
          <p:cNvSpPr txBox="1">
            <a:spLocks/>
          </p:cNvSpPr>
          <p:nvPr/>
        </p:nvSpPr>
        <p:spPr>
          <a:xfrm>
            <a:off x="6869133" y="4752549"/>
            <a:ext cx="3374202" cy="1109133"/>
          </a:xfrm>
          <a:prstGeom prst="rect">
            <a:avLst/>
          </a:prstGeom>
          <a:ln w="44450" cap="sq" cmpd="thinThick">
            <a:solidFill>
              <a:srgbClr val="92D05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数据可靠传输模型的性能优化</a:t>
            </a:r>
          </a:p>
        </p:txBody>
      </p:sp>
    </p:spTree>
    <p:extLst>
      <p:ext uri="{BB962C8B-B14F-4D97-AF65-F5344CB8AC3E}">
        <p14:creationId xmlns:p14="http://schemas.microsoft.com/office/powerpoint/2010/main" val="16654839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8C9D2-5CD9-47E9-AF21-F3F5717F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接下来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AFA7B2-71AD-4E41-8D05-5297B0B5D7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95401" y="3205802"/>
            <a:ext cx="2952000" cy="1109133"/>
          </a:xfrm>
        </p:spPr>
        <p:txBody>
          <a:bodyPr/>
          <a:lstStyle/>
          <a:p>
            <a:r>
              <a:rPr lang="zh-CN" altLang="en-US" dirty="0"/>
              <a:t>数据通信的基本原理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87D3F4-CAE4-4B4F-A6CA-C125E145EE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20000" y="3205802"/>
            <a:ext cx="2952000" cy="1109133"/>
          </a:xfrm>
        </p:spPr>
        <p:txBody>
          <a:bodyPr/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网络提供的服务及应用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55592-F566-4E61-B959-8ED7B39089B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44598" y="3205802"/>
            <a:ext cx="2952000" cy="1109133"/>
          </a:xfrm>
        </p:spPr>
        <p:txBody>
          <a:bodyPr/>
          <a:lstStyle/>
          <a:p>
            <a:r>
              <a:rPr lang="zh-CN" altLang="en-US" dirty="0"/>
              <a:t>局域网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1DEB989E-52C7-4D25-8461-0A2B3BA387AD}"/>
              </a:ext>
            </a:extLst>
          </p:cNvPr>
          <p:cNvSpPr txBox="1">
            <a:spLocks/>
          </p:cNvSpPr>
          <p:nvPr/>
        </p:nvSpPr>
        <p:spPr>
          <a:xfrm>
            <a:off x="1295400" y="4694554"/>
            <a:ext cx="2952000" cy="1109133"/>
          </a:xfrm>
          <a:prstGeom prst="rect">
            <a:avLst/>
          </a:prstGeom>
          <a:ln w="44450" cap="sq" cmpd="thinThick">
            <a:solidFill>
              <a:srgbClr val="FFC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网络互联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B48F8E3-5925-4F69-A1D4-817635E859BC}"/>
              </a:ext>
            </a:extLst>
          </p:cNvPr>
          <p:cNvSpPr txBox="1">
            <a:spLocks/>
          </p:cNvSpPr>
          <p:nvPr/>
        </p:nvSpPr>
        <p:spPr>
          <a:xfrm>
            <a:off x="4619999" y="4717801"/>
            <a:ext cx="2952001" cy="1109133"/>
          </a:xfrm>
          <a:prstGeom prst="rect">
            <a:avLst/>
          </a:prstGeom>
          <a:ln w="44450" cap="sq" cmpd="thinThick">
            <a:solidFill>
              <a:srgbClr val="92D05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拥塞控制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F6B647B6-9145-4CC6-BE28-52F1D05ADE30}"/>
              </a:ext>
            </a:extLst>
          </p:cNvPr>
          <p:cNvSpPr txBox="1">
            <a:spLocks/>
          </p:cNvSpPr>
          <p:nvPr/>
        </p:nvSpPr>
        <p:spPr>
          <a:xfrm>
            <a:off x="7944597" y="4694553"/>
            <a:ext cx="2952000" cy="1109133"/>
          </a:xfrm>
          <a:prstGeom prst="rect">
            <a:avLst/>
          </a:prstGeom>
          <a:ln w="44450" cap="sq" cmpd="thinThick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1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软件定义网络</a:t>
            </a:r>
          </a:p>
        </p:txBody>
      </p:sp>
    </p:spTree>
    <p:extLst>
      <p:ext uri="{BB962C8B-B14F-4D97-AF65-F5344CB8AC3E}">
        <p14:creationId xmlns:p14="http://schemas.microsoft.com/office/powerpoint/2010/main" val="40893386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82B47-F590-45CF-8D2F-F57FC9E6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  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FC0310-8E67-4A53-BBDD-9A36814E2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600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7DC02-A398-42E0-BC1D-32497FF2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光纤（</a:t>
            </a:r>
            <a:r>
              <a:rPr lang="en-US" altLang="zh-CN" dirty="0"/>
              <a:t>Optical Fiber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544CF-BA8B-4205-8984-4EA39B4B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457737" cy="3318936"/>
          </a:xfrm>
        </p:spPr>
        <p:txBody>
          <a:bodyPr/>
          <a:lstStyle/>
          <a:p>
            <a:pPr marL="342900" indent="-342900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原理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  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利用光的全反射原理传输光脉冲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结构：芯线 → 包层 → 涂覆层 → 护套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特点：带宽极高，抗干扰能力强，适合骨干网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/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数据中心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分类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单模光纤（远距离）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多模光纤（短距离）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5B04192-BE63-44F2-9315-C96084B3E001}"/>
              </a:ext>
            </a:extLst>
          </p:cNvPr>
          <p:cNvGrpSpPr/>
          <p:nvPr/>
        </p:nvGrpSpPr>
        <p:grpSpPr>
          <a:xfrm>
            <a:off x="7040703" y="2405433"/>
            <a:ext cx="4491094" cy="1353495"/>
            <a:chOff x="2027849" y="4716278"/>
            <a:chExt cx="4491094" cy="135349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B5003E0-034C-4231-B508-C58F8BE4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45" y="4716278"/>
              <a:ext cx="3387997" cy="1157956"/>
            </a:xfrm>
            <a:prstGeom prst="rect">
              <a:avLst/>
            </a:prstGeom>
          </p:spPr>
        </p:pic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09F957EB-F982-405C-9051-0349E5D9B1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7849" y="5667291"/>
              <a:ext cx="4491094" cy="402482"/>
              <a:chOff x="-153" y="3148"/>
              <a:chExt cx="3626" cy="464"/>
            </a:xfrm>
          </p:grpSpPr>
          <p:sp>
            <p:nvSpPr>
              <p:cNvPr id="7" name="Text Box 17">
                <a:extLst>
                  <a:ext uri="{FF2B5EF4-FFF2-40B4-BE49-F238E27FC236}">
                    <a16:creationId xmlns:a16="http://schemas.microsoft.com/office/drawing/2014/main" id="{63C942BA-6EF7-4BC7-9393-5AC9EAE16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3" y="3151"/>
                <a:ext cx="1330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芯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  <p:sp>
            <p:nvSpPr>
              <p:cNvPr id="8" name="Text Box 18">
                <a:extLst>
                  <a:ext uri="{FF2B5EF4-FFF2-40B4-BE49-F238E27FC236}">
                    <a16:creationId xmlns:a16="http://schemas.microsoft.com/office/drawing/2014/main" id="{E7ADBA0D-108A-44CB-8C4D-A1D645FFE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5" y="3151"/>
                <a:ext cx="1265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封套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  <p:sp>
            <p:nvSpPr>
              <p:cNvPr id="9" name="Text Box 19">
                <a:extLst>
                  <a:ext uri="{FF2B5EF4-FFF2-40B4-BE49-F238E27FC236}">
                    <a16:creationId xmlns:a16="http://schemas.microsoft.com/office/drawing/2014/main" id="{E455F66D-9DC2-41CB-9E97-A68B5453BD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53" y="3148"/>
                <a:ext cx="1265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外套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</p:grpSp>
      </p:grpSp>
      <p:pic>
        <p:nvPicPr>
          <p:cNvPr id="10" name="Picture 2" descr="Image result for optical fiber">
            <a:extLst>
              <a:ext uri="{FF2B5EF4-FFF2-40B4-BE49-F238E27FC236}">
                <a16:creationId xmlns:a16="http://schemas.microsoft.com/office/drawing/2014/main" id="{4B7B7B91-538D-4E2E-ABB3-7444218E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17" y="3878362"/>
            <a:ext cx="3778379" cy="249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3A0AC-9D96-4564-B940-637D8B65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以太网常用的传输介质和标准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C38D2-362C-4F0F-AF64-C7A0B97F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15" y="2404750"/>
            <a:ext cx="4287084" cy="4453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3B4AF9-9334-4A5D-8FD0-223876A347B5}"/>
              </a:ext>
            </a:extLst>
          </p:cNvPr>
          <p:cNvSpPr txBox="1"/>
          <p:nvPr/>
        </p:nvSpPr>
        <p:spPr>
          <a:xfrm>
            <a:off x="6096000" y="2329976"/>
            <a:ext cx="5504915" cy="409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10BASE</a:t>
            </a:r>
            <a:r>
              <a:rPr kumimoji="1" lang="zh-CN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“10”:		10Mbps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100BASE</a:t>
            </a:r>
            <a:r>
              <a:rPr kumimoji="1" lang="zh-CN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“100”:	100Mbps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1000BASE</a:t>
            </a:r>
            <a:r>
              <a:rPr kumimoji="1" lang="zh-CN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“1000”:	1Gbps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10GBASE</a:t>
            </a:r>
            <a:r>
              <a:rPr kumimoji="1" lang="zh-CN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中的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“10G”:	10Gbps</a:t>
            </a: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“5”</a:t>
            </a:r>
            <a:r>
              <a:rPr kumimoji="1" lang="zh-CN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“2”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	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同轴电缆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“T”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		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双绞线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“F”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		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多模光纤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5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95A1F-6343-4D4A-9ADB-B85215AC2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非导引型介质</a:t>
            </a:r>
            <a:r>
              <a:rPr lang="en-US" altLang="zh-CN" dirty="0"/>
              <a:t>-</a:t>
            </a:r>
            <a:r>
              <a:rPr lang="zh-CN" altLang="en-US" dirty="0"/>
              <a:t>无线电波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EF0D43A-03BD-4EFA-AD5D-CD62E863F98F}"/>
              </a:ext>
            </a:extLst>
          </p:cNvPr>
          <p:cNvGrpSpPr/>
          <p:nvPr/>
        </p:nvGrpSpPr>
        <p:grpSpPr>
          <a:xfrm>
            <a:off x="1488816" y="2517152"/>
            <a:ext cx="6720625" cy="476221"/>
            <a:chOff x="1403750" y="3593123"/>
            <a:chExt cx="6720625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1A06B23-32FF-4A63-8EDF-3D7BCC4261C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CD57847-1CB6-416E-905B-6217FCF089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B6F681A6-FB25-4C00-8F6C-5E3A03A689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38171085-2AC9-4ED6-BB91-2298736FD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13844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发射器将信号调制为电磁波，通过空气传播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0E8DC0-305C-4F85-828E-F74CB4D0CBFE}"/>
              </a:ext>
            </a:extLst>
          </p:cNvPr>
          <p:cNvGrpSpPr/>
          <p:nvPr/>
        </p:nvGrpSpPr>
        <p:grpSpPr>
          <a:xfrm>
            <a:off x="1472937" y="3180340"/>
            <a:ext cx="3560442" cy="476221"/>
            <a:chOff x="1403750" y="3593123"/>
            <a:chExt cx="3560442" cy="4762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62D7085-041C-4AEC-83F4-636D125B173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" name="对话气泡: 椭圆形 11">
                <a:extLst>
                  <a:ext uri="{FF2B5EF4-FFF2-40B4-BE49-F238E27FC236}">
                    <a16:creationId xmlns:a16="http://schemas.microsoft.com/office/drawing/2014/main" id="{DF93B9D2-2A3C-4334-BBC9-489BB2AE973F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-web-cam_17861">
                <a:extLst>
                  <a:ext uri="{FF2B5EF4-FFF2-40B4-BE49-F238E27FC236}">
                    <a16:creationId xmlns:a16="http://schemas.microsoft.com/office/drawing/2014/main" id="{54E3C9DF-48FF-4D84-9CDF-ED38A11BE6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Text Box 79">
              <a:extLst>
                <a:ext uri="{FF2B5EF4-FFF2-40B4-BE49-F238E27FC236}">
                  <a16:creationId xmlns:a16="http://schemas.microsoft.com/office/drawing/2014/main" id="{A852E61D-7E1C-4C9D-85E6-F0178C2C6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297826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频段分类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7E372B-EAB6-43F2-89CB-9BF2B6CC73A1}"/>
              </a:ext>
            </a:extLst>
          </p:cNvPr>
          <p:cNvGrpSpPr/>
          <p:nvPr/>
        </p:nvGrpSpPr>
        <p:grpSpPr>
          <a:xfrm>
            <a:off x="1488816" y="5450247"/>
            <a:ext cx="3916042" cy="476221"/>
            <a:chOff x="1403750" y="3593123"/>
            <a:chExt cx="3916042" cy="47622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8225163-590D-4B4D-BC05-38037EAC679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" name="对话气泡: 椭圆形 16">
                <a:extLst>
                  <a:ext uri="{FF2B5EF4-FFF2-40B4-BE49-F238E27FC236}">
                    <a16:creationId xmlns:a16="http://schemas.microsoft.com/office/drawing/2014/main" id="{DB8E69F3-AA24-48CC-B183-B2C21CED67DD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ound-web-cam_17861">
                <a:extLst>
                  <a:ext uri="{FF2B5EF4-FFF2-40B4-BE49-F238E27FC236}">
                    <a16:creationId xmlns:a16="http://schemas.microsoft.com/office/drawing/2014/main" id="{4C8258AA-B3AB-49F5-A810-9A253D8E4F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50F041A6-F3DF-478C-A85D-45A853123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333386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传播环境影响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10B0FFC-F01F-40C1-A513-5D0BF3EC7DA1}"/>
              </a:ext>
            </a:extLst>
          </p:cNvPr>
          <p:cNvGrpSpPr/>
          <p:nvPr/>
        </p:nvGrpSpPr>
        <p:grpSpPr>
          <a:xfrm>
            <a:off x="4418033" y="5465083"/>
            <a:ext cx="1404996" cy="517461"/>
            <a:chOff x="4650628" y="2375498"/>
            <a:chExt cx="3579232" cy="70102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0546C86-54E9-4B5E-A819-6228A230E13B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3897FAC-0F1C-4173-94AC-9A582635EC2C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反射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11BB43-5949-4EAE-AB63-C1D54609C1CB}"/>
              </a:ext>
            </a:extLst>
          </p:cNvPr>
          <p:cNvGrpSpPr/>
          <p:nvPr/>
        </p:nvGrpSpPr>
        <p:grpSpPr>
          <a:xfrm>
            <a:off x="6063444" y="5465083"/>
            <a:ext cx="2633943" cy="517461"/>
            <a:chOff x="4650628" y="2375498"/>
            <a:chExt cx="3579232" cy="701023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5BB2BB5B-6668-4591-9BD5-AC32ABE0207D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65905CC-71E2-4D4C-99C7-3DF4CB1B9A38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被障碍物所阻隔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6F59DD-41EF-47B8-8BB0-DD4971CF3373}"/>
              </a:ext>
            </a:extLst>
          </p:cNvPr>
          <p:cNvGrpSpPr/>
          <p:nvPr/>
        </p:nvGrpSpPr>
        <p:grpSpPr>
          <a:xfrm>
            <a:off x="8937802" y="5465083"/>
            <a:ext cx="1404996" cy="517461"/>
            <a:chOff x="4650628" y="2375498"/>
            <a:chExt cx="3579232" cy="701023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D555A75-831B-42E8-BE4D-D6259071F827}"/>
                </a:ext>
              </a:extLst>
            </p:cNvPr>
            <p:cNvSpPr/>
            <p:nvPr/>
          </p:nvSpPr>
          <p:spPr>
            <a:xfrm>
              <a:off x="4650628" y="2375498"/>
              <a:ext cx="3579232" cy="701023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4CC21C-4ACB-464A-B249-E501DCFFD31D}"/>
                </a:ext>
              </a:extLst>
            </p:cNvPr>
            <p:cNvSpPr txBox="1"/>
            <p:nvPr/>
          </p:nvSpPr>
          <p:spPr>
            <a:xfrm>
              <a:off x="4774666" y="2451084"/>
              <a:ext cx="3455194" cy="625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干扰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23C52D7-A291-467E-ADF8-28C92C9956B4}"/>
              </a:ext>
            </a:extLst>
          </p:cNvPr>
          <p:cNvSpPr txBox="1"/>
          <p:nvPr/>
        </p:nvSpPr>
        <p:spPr>
          <a:xfrm>
            <a:off x="2277197" y="3716173"/>
            <a:ext cx="8146307" cy="1555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低频：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AM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广播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高频：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Wi-Fi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、蓝牙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超高频：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4G/5G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通信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9" name="Group 445">
            <a:extLst>
              <a:ext uri="{FF2B5EF4-FFF2-40B4-BE49-F238E27FC236}">
                <a16:creationId xmlns:a16="http://schemas.microsoft.com/office/drawing/2014/main" id="{99AEB8D6-5BB1-4F99-951E-DCE91F805C63}"/>
              </a:ext>
            </a:extLst>
          </p:cNvPr>
          <p:cNvGrpSpPr>
            <a:grpSpLocks/>
          </p:cNvGrpSpPr>
          <p:nvPr/>
        </p:nvGrpSpPr>
        <p:grpSpPr bwMode="auto">
          <a:xfrm>
            <a:off x="7824641" y="2580593"/>
            <a:ext cx="3806093" cy="3130779"/>
            <a:chOff x="3652" y="2846"/>
            <a:chExt cx="1253" cy="934"/>
          </a:xfrm>
        </p:grpSpPr>
        <p:sp>
          <p:nvSpPr>
            <p:cNvPr id="30" name="Freeform 84">
              <a:extLst>
                <a:ext uri="{FF2B5EF4-FFF2-40B4-BE49-F238E27FC236}">
                  <a16:creationId xmlns:a16="http://schemas.microsoft.com/office/drawing/2014/main" id="{7D5AF2DF-80BE-42A1-A264-E5481B7E6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2979 w 1036"/>
                <a:gd name="T1" fmla="*/ 11 h 675"/>
                <a:gd name="T2" fmla="*/ 1792 w 1036"/>
                <a:gd name="T3" fmla="*/ 53 h 675"/>
                <a:gd name="T4" fmla="*/ 948 w 1036"/>
                <a:gd name="T5" fmla="*/ 129 h 675"/>
                <a:gd name="T6" fmla="*/ 702 w 1036"/>
                <a:gd name="T7" fmla="*/ 229 h 675"/>
                <a:gd name="T8" fmla="*/ 98 w 1036"/>
                <a:gd name="T9" fmla="*/ 297 h 675"/>
                <a:gd name="T10" fmla="*/ 79 w 1036"/>
                <a:gd name="T11" fmla="*/ 459 h 675"/>
                <a:gd name="T12" fmla="*/ 608 w 1036"/>
                <a:gd name="T13" fmla="*/ 489 h 675"/>
                <a:gd name="T14" fmla="*/ 2108 w 1036"/>
                <a:gd name="T15" fmla="*/ 489 h 675"/>
                <a:gd name="T16" fmla="*/ 2747 w 1036"/>
                <a:gd name="T17" fmla="*/ 555 h 675"/>
                <a:gd name="T18" fmla="*/ 3452 w 1036"/>
                <a:gd name="T19" fmla="*/ 657 h 675"/>
                <a:gd name="T20" fmla="*/ 3997 w 1036"/>
                <a:gd name="T21" fmla="*/ 661 h 675"/>
                <a:gd name="T22" fmla="*/ 4370 w 1036"/>
                <a:gd name="T23" fmla="*/ 603 h 675"/>
                <a:gd name="T24" fmla="*/ 4560 w 1036"/>
                <a:gd name="T25" fmla="*/ 445 h 675"/>
                <a:gd name="T26" fmla="*/ 4678 w 1036"/>
                <a:gd name="T27" fmla="*/ 291 h 675"/>
                <a:gd name="T28" fmla="*/ 4692 w 1036"/>
                <a:gd name="T29" fmla="*/ 107 h 675"/>
                <a:gd name="T30" fmla="*/ 4288 w 1036"/>
                <a:gd name="T31" fmla="*/ 17 h 675"/>
                <a:gd name="T32" fmla="*/ 3563 w 1036"/>
                <a:gd name="T33" fmla="*/ 3 h 675"/>
                <a:gd name="T34" fmla="*/ 2979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93">
              <a:extLst>
                <a:ext uri="{FF2B5EF4-FFF2-40B4-BE49-F238E27FC236}">
                  <a16:creationId xmlns:a16="http://schemas.microsoft.com/office/drawing/2014/main" id="{FA09BDA3-5D4B-4311-8935-B63C07D17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2" name="Picture 133" descr="car_icon_small">
              <a:extLst>
                <a:ext uri="{FF2B5EF4-FFF2-40B4-BE49-F238E27FC236}">
                  <a16:creationId xmlns:a16="http://schemas.microsoft.com/office/drawing/2014/main" id="{E6E623E7-0389-47BC-B390-343E6A255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" name="Group 134">
              <a:extLst>
                <a:ext uri="{FF2B5EF4-FFF2-40B4-BE49-F238E27FC236}">
                  <a16:creationId xmlns:a16="http://schemas.microsoft.com/office/drawing/2014/main" id="{AC05A5F5-4B1F-4416-9931-5B8302622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87" name="Picture 135" descr="iphone_stylized_small">
                <a:extLst>
                  <a:ext uri="{FF2B5EF4-FFF2-40B4-BE49-F238E27FC236}">
                    <a16:creationId xmlns:a16="http://schemas.microsoft.com/office/drawing/2014/main" id="{3D4BED0F-13EE-4B3F-B391-2C09FAF636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136" descr="antenna_radiation_stylized">
                <a:extLst>
                  <a:ext uri="{FF2B5EF4-FFF2-40B4-BE49-F238E27FC236}">
                    <a16:creationId xmlns:a16="http://schemas.microsoft.com/office/drawing/2014/main" id="{F5D6AF85-283F-4F05-BC2E-36D7A1201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" name="Group 252">
              <a:extLst>
                <a:ext uri="{FF2B5EF4-FFF2-40B4-BE49-F238E27FC236}">
                  <a16:creationId xmlns:a16="http://schemas.microsoft.com/office/drawing/2014/main" id="{D7B6BD1A-737C-4484-BC41-FA273A230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69" name="Group 253">
                <a:extLst>
                  <a:ext uri="{FF2B5EF4-FFF2-40B4-BE49-F238E27FC236}">
                    <a16:creationId xmlns:a16="http://schemas.microsoft.com/office/drawing/2014/main" id="{F5BFB0EB-7501-4DDD-BCBD-BA79B82235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72" name="Line 270">
                  <a:extLst>
                    <a:ext uri="{FF2B5EF4-FFF2-40B4-BE49-F238E27FC236}">
                      <a16:creationId xmlns:a16="http://schemas.microsoft.com/office/drawing/2014/main" id="{724AA0AE-A7F1-4968-AC27-7BCC6F4A3E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3" name="Line 271">
                  <a:extLst>
                    <a:ext uri="{FF2B5EF4-FFF2-40B4-BE49-F238E27FC236}">
                      <a16:creationId xmlns:a16="http://schemas.microsoft.com/office/drawing/2014/main" id="{9B4E9638-303D-411F-867F-C831FEC331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4" name="Line 272">
                  <a:extLst>
                    <a:ext uri="{FF2B5EF4-FFF2-40B4-BE49-F238E27FC236}">
                      <a16:creationId xmlns:a16="http://schemas.microsoft.com/office/drawing/2014/main" id="{3858DBC7-9F7B-41B3-B53C-8DBCAD433B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5" name="Line 273">
                  <a:extLst>
                    <a:ext uri="{FF2B5EF4-FFF2-40B4-BE49-F238E27FC236}">
                      <a16:creationId xmlns:a16="http://schemas.microsoft.com/office/drawing/2014/main" id="{69F63CA5-C1AA-449A-9A2A-8250608E24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6" name="Line 274">
                  <a:extLst>
                    <a:ext uri="{FF2B5EF4-FFF2-40B4-BE49-F238E27FC236}">
                      <a16:creationId xmlns:a16="http://schemas.microsoft.com/office/drawing/2014/main" id="{87867FAB-6B70-44CD-9B20-7F8F4B3BF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7" name="Line 275">
                  <a:extLst>
                    <a:ext uri="{FF2B5EF4-FFF2-40B4-BE49-F238E27FC236}">
                      <a16:creationId xmlns:a16="http://schemas.microsoft.com/office/drawing/2014/main" id="{F44DCB8E-056C-4ED3-A3A9-C49313950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8" name="Line 276">
                  <a:extLst>
                    <a:ext uri="{FF2B5EF4-FFF2-40B4-BE49-F238E27FC236}">
                      <a16:creationId xmlns:a16="http://schemas.microsoft.com/office/drawing/2014/main" id="{7FA4EC66-1BAD-4972-BD99-124F26BF43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79" name="Line 277">
                  <a:extLst>
                    <a:ext uri="{FF2B5EF4-FFF2-40B4-BE49-F238E27FC236}">
                      <a16:creationId xmlns:a16="http://schemas.microsoft.com/office/drawing/2014/main" id="{97609E6C-62EA-4F0B-B5D3-3A235014AD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0" name="Line 278">
                  <a:extLst>
                    <a:ext uri="{FF2B5EF4-FFF2-40B4-BE49-F238E27FC236}">
                      <a16:creationId xmlns:a16="http://schemas.microsoft.com/office/drawing/2014/main" id="{F9BAD224-5062-4D58-9E31-F6039EC34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1" name="Line 279">
                  <a:extLst>
                    <a:ext uri="{FF2B5EF4-FFF2-40B4-BE49-F238E27FC236}">
                      <a16:creationId xmlns:a16="http://schemas.microsoft.com/office/drawing/2014/main" id="{92E94A0C-7356-444D-B934-683C7B4BC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2" name="Line 280">
                  <a:extLst>
                    <a:ext uri="{FF2B5EF4-FFF2-40B4-BE49-F238E27FC236}">
                      <a16:creationId xmlns:a16="http://schemas.microsoft.com/office/drawing/2014/main" id="{1247CC03-6CED-4B3E-9F5A-F1FD001BF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3" name="Line 281">
                  <a:extLst>
                    <a:ext uri="{FF2B5EF4-FFF2-40B4-BE49-F238E27FC236}">
                      <a16:creationId xmlns:a16="http://schemas.microsoft.com/office/drawing/2014/main" id="{6E870CA8-85D9-421C-A458-3DE7507A12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4" name="Line 282">
                  <a:extLst>
                    <a:ext uri="{FF2B5EF4-FFF2-40B4-BE49-F238E27FC236}">
                      <a16:creationId xmlns:a16="http://schemas.microsoft.com/office/drawing/2014/main" id="{FDCE81AA-B1FD-46EE-AA5E-07A9909977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5" name="Line 283">
                  <a:extLst>
                    <a:ext uri="{FF2B5EF4-FFF2-40B4-BE49-F238E27FC236}">
                      <a16:creationId xmlns:a16="http://schemas.microsoft.com/office/drawing/2014/main" id="{0A4EDF92-14DB-4743-849B-25266884FD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6" name="Line 284">
                  <a:extLst>
                    <a:ext uri="{FF2B5EF4-FFF2-40B4-BE49-F238E27FC236}">
                      <a16:creationId xmlns:a16="http://schemas.microsoft.com/office/drawing/2014/main" id="{08451B22-992F-468A-B890-3A49E16552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pic>
            <p:nvPicPr>
              <p:cNvPr id="70" name="Picture 269" descr="cell_tower_radiation copy">
                <a:extLst>
                  <a:ext uri="{FF2B5EF4-FFF2-40B4-BE49-F238E27FC236}">
                    <a16:creationId xmlns:a16="http://schemas.microsoft.com/office/drawing/2014/main" id="{E1DFE0B2-A550-4CA3-92D0-A42313397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Oval 270">
                <a:extLst>
                  <a:ext uri="{FF2B5EF4-FFF2-40B4-BE49-F238E27FC236}">
                    <a16:creationId xmlns:a16="http://schemas.microsoft.com/office/drawing/2014/main" id="{75D14633-02E8-49A0-BF22-F83C661AF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 sz="2400"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5" name="Group 342">
              <a:extLst>
                <a:ext uri="{FF2B5EF4-FFF2-40B4-BE49-F238E27FC236}">
                  <a16:creationId xmlns:a16="http://schemas.microsoft.com/office/drawing/2014/main" id="{DE128724-C088-48CB-B9D4-8769A019D1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" name="Picture 343" descr="antenna_stylized">
                <a:extLst>
                  <a:ext uri="{FF2B5EF4-FFF2-40B4-BE49-F238E27FC236}">
                    <a16:creationId xmlns:a16="http://schemas.microsoft.com/office/drawing/2014/main" id="{75C27E41-7E1E-4AB1-98BA-7A24EFC05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344" descr="laptop_keyboard">
                <a:extLst>
                  <a:ext uri="{FF2B5EF4-FFF2-40B4-BE49-F238E27FC236}">
                    <a16:creationId xmlns:a16="http://schemas.microsoft.com/office/drawing/2014/main" id="{5CBAB91D-1031-416C-9A00-61763A1B9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345">
                <a:extLst>
                  <a:ext uri="{FF2B5EF4-FFF2-40B4-BE49-F238E27FC236}">
                    <a16:creationId xmlns:a16="http://schemas.microsoft.com/office/drawing/2014/main" id="{1AFA871C-8F26-4445-89DC-BEAD34B5C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9" name="Picture 346" descr="screen">
                <a:extLst>
                  <a:ext uri="{FF2B5EF4-FFF2-40B4-BE49-F238E27FC236}">
                    <a16:creationId xmlns:a16="http://schemas.microsoft.com/office/drawing/2014/main" id="{B7D70B64-76CE-4623-8C0F-2FA8C861C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347">
                <a:extLst>
                  <a:ext uri="{FF2B5EF4-FFF2-40B4-BE49-F238E27FC236}">
                    <a16:creationId xmlns:a16="http://schemas.microsoft.com/office/drawing/2014/main" id="{08C35661-EC9C-48D7-8AA4-B50C8D535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348">
                <a:extLst>
                  <a:ext uri="{FF2B5EF4-FFF2-40B4-BE49-F238E27FC236}">
                    <a16:creationId xmlns:a16="http://schemas.microsoft.com/office/drawing/2014/main" id="{7FBCCE3C-36C5-4E4B-99CC-C6F886E22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349">
                <a:extLst>
                  <a:ext uri="{FF2B5EF4-FFF2-40B4-BE49-F238E27FC236}">
                    <a16:creationId xmlns:a16="http://schemas.microsoft.com/office/drawing/2014/main" id="{5FB8BFC6-4766-4937-957D-4BD4E9E3B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350">
                <a:extLst>
                  <a:ext uri="{FF2B5EF4-FFF2-40B4-BE49-F238E27FC236}">
                    <a16:creationId xmlns:a16="http://schemas.microsoft.com/office/drawing/2014/main" id="{B2CA2E79-99E6-42C3-B3F1-D115A628C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351">
                <a:extLst>
                  <a:ext uri="{FF2B5EF4-FFF2-40B4-BE49-F238E27FC236}">
                    <a16:creationId xmlns:a16="http://schemas.microsoft.com/office/drawing/2014/main" id="{EA1933B8-3DD7-4690-87BF-6D70245A1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352">
                <a:extLst>
                  <a:ext uri="{FF2B5EF4-FFF2-40B4-BE49-F238E27FC236}">
                    <a16:creationId xmlns:a16="http://schemas.microsoft.com/office/drawing/2014/main" id="{B0CA09D2-D06C-4A1E-AFFF-526BCFD2F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6" name="Group 353">
                <a:extLst>
                  <a:ext uri="{FF2B5EF4-FFF2-40B4-BE49-F238E27FC236}">
                    <a16:creationId xmlns:a16="http://schemas.microsoft.com/office/drawing/2014/main" id="{BF581179-A786-4187-8B74-D4501D0A32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63" name="Freeform 354">
                  <a:extLst>
                    <a:ext uri="{FF2B5EF4-FFF2-40B4-BE49-F238E27FC236}">
                      <a16:creationId xmlns:a16="http://schemas.microsoft.com/office/drawing/2014/main" id="{26054130-5ED0-48E7-8635-A607E14E7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4" name="Freeform 355">
                  <a:extLst>
                    <a:ext uri="{FF2B5EF4-FFF2-40B4-BE49-F238E27FC236}">
                      <a16:creationId xmlns:a16="http://schemas.microsoft.com/office/drawing/2014/main" id="{A6606E22-99CC-4F17-85AB-AFC499784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5" name="Freeform 356">
                  <a:extLst>
                    <a:ext uri="{FF2B5EF4-FFF2-40B4-BE49-F238E27FC236}">
                      <a16:creationId xmlns:a16="http://schemas.microsoft.com/office/drawing/2014/main" id="{C1196D94-4511-437B-82FF-BE0362F9C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Freeform 357">
                  <a:extLst>
                    <a:ext uri="{FF2B5EF4-FFF2-40B4-BE49-F238E27FC236}">
                      <a16:creationId xmlns:a16="http://schemas.microsoft.com/office/drawing/2014/main" id="{96D5077B-D0FF-4CE9-8B7B-19CBCB48D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Freeform 358">
                  <a:extLst>
                    <a:ext uri="{FF2B5EF4-FFF2-40B4-BE49-F238E27FC236}">
                      <a16:creationId xmlns:a16="http://schemas.microsoft.com/office/drawing/2014/main" id="{A40878C8-ABA8-461B-A08B-B95277988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" name="Freeform 359">
                  <a:extLst>
                    <a:ext uri="{FF2B5EF4-FFF2-40B4-BE49-F238E27FC236}">
                      <a16:creationId xmlns:a16="http://schemas.microsoft.com/office/drawing/2014/main" id="{1CF0FA0B-A897-428A-B6DE-A7D715065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" name="Freeform 360">
                <a:extLst>
                  <a:ext uri="{FF2B5EF4-FFF2-40B4-BE49-F238E27FC236}">
                    <a16:creationId xmlns:a16="http://schemas.microsoft.com/office/drawing/2014/main" id="{2ECD98CB-6A01-4AAA-ADDE-559DE33AA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361">
                <a:extLst>
                  <a:ext uri="{FF2B5EF4-FFF2-40B4-BE49-F238E27FC236}">
                    <a16:creationId xmlns:a16="http://schemas.microsoft.com/office/drawing/2014/main" id="{B47B2EAB-10C5-45B1-AF3B-4ED4D25FB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362">
                <a:extLst>
                  <a:ext uri="{FF2B5EF4-FFF2-40B4-BE49-F238E27FC236}">
                    <a16:creationId xmlns:a16="http://schemas.microsoft.com/office/drawing/2014/main" id="{EE76F8AF-888A-44D7-B2B6-F4752A17F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363">
                <a:extLst>
                  <a:ext uri="{FF2B5EF4-FFF2-40B4-BE49-F238E27FC236}">
                    <a16:creationId xmlns:a16="http://schemas.microsoft.com/office/drawing/2014/main" id="{91A2DC9E-3F1C-407F-99E2-480486D63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364">
                <a:extLst>
                  <a:ext uri="{FF2B5EF4-FFF2-40B4-BE49-F238E27FC236}">
                    <a16:creationId xmlns:a16="http://schemas.microsoft.com/office/drawing/2014/main" id="{87A735F4-A8F8-48E2-A760-42456B16B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365">
                <a:extLst>
                  <a:ext uri="{FF2B5EF4-FFF2-40B4-BE49-F238E27FC236}">
                    <a16:creationId xmlns:a16="http://schemas.microsoft.com/office/drawing/2014/main" id="{9052B5C7-5B2C-44A6-B129-59FACB289CC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237">
              <a:extLst>
                <a:ext uri="{FF2B5EF4-FFF2-40B4-BE49-F238E27FC236}">
                  <a16:creationId xmlns:a16="http://schemas.microsoft.com/office/drawing/2014/main" id="{3F27BE45-3838-467F-9E8D-DC81E69F8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38" name="Oval 407">
                <a:extLst>
                  <a:ext uri="{FF2B5EF4-FFF2-40B4-BE49-F238E27FC236}">
                    <a16:creationId xmlns:a16="http://schemas.microsoft.com/office/drawing/2014/main" id="{CDF51672-267D-4B6E-BB98-AA58672A5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Rectangle 410">
                <a:extLst>
                  <a:ext uri="{FF2B5EF4-FFF2-40B4-BE49-F238E27FC236}">
                    <a16:creationId xmlns:a16="http://schemas.microsoft.com/office/drawing/2014/main" id="{4DB3D371-DBF4-47DE-84A1-C30ACA45E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0" name="Oval 411">
                <a:extLst>
                  <a:ext uri="{FF2B5EF4-FFF2-40B4-BE49-F238E27FC236}">
                    <a16:creationId xmlns:a16="http://schemas.microsoft.com/office/drawing/2014/main" id="{522AA378-5F82-4A98-9F54-0F480C175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41" name="Group 241">
                <a:extLst>
                  <a:ext uri="{FF2B5EF4-FFF2-40B4-BE49-F238E27FC236}">
                    <a16:creationId xmlns:a16="http://schemas.microsoft.com/office/drawing/2014/main" id="{BDB85336-19AF-4257-B267-A94E6CBBD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4" name="Freeform 242">
                  <a:extLst>
                    <a:ext uri="{FF2B5EF4-FFF2-40B4-BE49-F238E27FC236}">
                      <a16:creationId xmlns:a16="http://schemas.microsoft.com/office/drawing/2014/main" id="{FA63BAF1-9C86-4367-8E3C-1879B929E3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5" name="Freeform 243">
                  <a:extLst>
                    <a:ext uri="{FF2B5EF4-FFF2-40B4-BE49-F238E27FC236}">
                      <a16:creationId xmlns:a16="http://schemas.microsoft.com/office/drawing/2014/main" id="{BF421E30-A88A-4418-9E9B-BEBA2208A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" name="Line 244">
                <a:extLst>
                  <a:ext uri="{FF2B5EF4-FFF2-40B4-BE49-F238E27FC236}">
                    <a16:creationId xmlns:a16="http://schemas.microsoft.com/office/drawing/2014/main" id="{169CF45F-23F4-4D39-9C18-4164576C4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245">
                <a:extLst>
                  <a:ext uri="{FF2B5EF4-FFF2-40B4-BE49-F238E27FC236}">
                    <a16:creationId xmlns:a16="http://schemas.microsoft.com/office/drawing/2014/main" id="{1E30B671-BF25-4125-99F2-09710B3199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" name="Line 444">
              <a:extLst>
                <a:ext uri="{FF2B5EF4-FFF2-40B4-BE49-F238E27FC236}">
                  <a16:creationId xmlns:a16="http://schemas.microsoft.com/office/drawing/2014/main" id="{3A84327E-12A7-4A5C-BBF6-6F24B9D64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9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402" y="2677582"/>
            <a:ext cx="9601196" cy="751418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</a:t>
            </a:r>
            <a:r>
              <a:rPr lang="zh-CN" altLang="en-US" dirty="0">
                <a:solidFill>
                  <a:schemeClr val="bg1"/>
                </a:solidFill>
              </a:rPr>
              <a:t> 网络中的数据传输</a:t>
            </a:r>
            <a:endParaRPr lang="zh-CN" altLang="en-US" b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装饰元素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装饰元素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装饰元素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装饰元素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180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26F5-8644-4B17-B9E8-6A135549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C2006A-6E9D-47FB-9130-7404ABED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13" y="3067328"/>
            <a:ext cx="7012573" cy="1961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75D5BB-1C1F-49C4-8564-783044500565}"/>
              </a:ext>
            </a:extLst>
          </p:cNvPr>
          <p:cNvSpPr txBox="1"/>
          <p:nvPr/>
        </p:nvSpPr>
        <p:spPr>
          <a:xfrm>
            <a:off x="5324475" y="26098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数据：数字形式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52295E-BAA0-4029-BC1C-CF07A2067F1D}"/>
              </a:ext>
            </a:extLst>
          </p:cNvPr>
          <p:cNvSpPr txBox="1"/>
          <p:nvPr/>
        </p:nvSpPr>
        <p:spPr>
          <a:xfrm>
            <a:off x="4938581" y="502838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信号：数字？模拟？</a:t>
            </a:r>
          </a:p>
        </p:txBody>
      </p:sp>
    </p:spTree>
    <p:extLst>
      <p:ext uri="{BB962C8B-B14F-4D97-AF65-F5344CB8AC3E}">
        <p14:creationId xmlns:p14="http://schemas.microsoft.com/office/powerpoint/2010/main" val="18149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C6997-A4F7-410E-92D2-2DF43BCB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数据通信系统</a:t>
            </a: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7C9775BA-EA9E-4033-B94E-764427C5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790" y="4767338"/>
            <a:ext cx="1025525" cy="727075"/>
          </a:xfrm>
          <a:prstGeom prst="cube">
            <a:avLst>
              <a:gd name="adj" fmla="val 13069"/>
            </a:avLst>
          </a:prstGeom>
          <a:solidFill>
            <a:srgbClr val="0070C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 eaLnBrk="0" hangingPunct="0"/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</a:t>
            </a:r>
          </a:p>
          <a:p>
            <a:pPr algn="ctr" eaLnBrk="0" hangingPunct="0"/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A33329C7-C9A6-4746-8010-9970C518E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86" y="5172150"/>
            <a:ext cx="5667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dirty="0">
                <a:latin typeface="Arial" panose="020B0604020202020204" pitchFamily="34" charset="0"/>
                <a:ea typeface="微软雅黑 Light" panose="020B0502040204020203" pitchFamily="34" charset="-122"/>
              </a:rPr>
              <a:t>输入信息</a:t>
            </a:r>
          </a:p>
        </p:txBody>
      </p:sp>
      <p:sp>
        <p:nvSpPr>
          <p:cNvPr id="19" name="Line 9">
            <a:extLst>
              <a:ext uri="{FF2B5EF4-FFF2-40B4-BE49-F238E27FC236}">
                <a16:creationId xmlns:a16="http://schemas.microsoft.com/office/drawing/2014/main" id="{3BE4C907-CF5B-4E21-AB4D-6BE3A7646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4002" y="5130876"/>
            <a:ext cx="49688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7DE811F-3F03-4DBC-9E48-D88AC4AF8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555" y="5172150"/>
            <a:ext cx="5667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输入数据</a:t>
            </a: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9EE20305-52AA-4F9B-9750-F4F940031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9402" y="5130876"/>
            <a:ext cx="5492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154FC6C9-61B8-47A3-9C59-723F3223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564" y="5179671"/>
            <a:ext cx="558007" cy="121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发送</a:t>
            </a:r>
          </a:p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信号</a:t>
            </a:r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93F99C82-44F9-4B80-AC33-1B7D3F17C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940" y="5124526"/>
            <a:ext cx="1085850" cy="635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3F01F1C-F056-4915-8957-F9AB4DD52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053" y="5137254"/>
            <a:ext cx="431407" cy="118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</a:t>
            </a:r>
          </a:p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信号</a:t>
            </a:r>
          </a:p>
        </p:txBody>
      </p:sp>
      <p:sp>
        <p:nvSpPr>
          <p:cNvPr id="25" name="Line 18">
            <a:extLst>
              <a:ext uri="{FF2B5EF4-FFF2-40B4-BE49-F238E27FC236}">
                <a16:creationId xmlns:a16="http://schemas.microsoft.com/office/drawing/2014/main" id="{3E0913B6-9586-48AB-B1F9-034371523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1739" y="5130875"/>
            <a:ext cx="1133475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654B690-BED4-445F-97D9-5D4DFFC38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003" y="5205487"/>
            <a:ext cx="5667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输出数据</a:t>
            </a:r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581EBE54-FE44-43D2-96D2-1849157D0C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9603" y="5130875"/>
            <a:ext cx="53340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8" name="AutoShape 23">
            <a:extLst>
              <a:ext uri="{FF2B5EF4-FFF2-40B4-BE49-F238E27FC236}">
                <a16:creationId xmlns:a16="http://schemas.microsoft.com/office/drawing/2014/main" id="{858E7932-00EC-4587-A4AF-4E140F4A0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946" y="4773717"/>
            <a:ext cx="850900" cy="727075"/>
          </a:xfrm>
          <a:prstGeom prst="cube">
            <a:avLst>
              <a:gd name="adj" fmla="val 13069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信源</a:t>
            </a: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id="{55B1F205-0B4E-4267-9537-F219637C6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002" y="4767338"/>
            <a:ext cx="850900" cy="727075"/>
          </a:xfrm>
          <a:prstGeom prst="cube">
            <a:avLst>
              <a:gd name="adj" fmla="val 13069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信宿</a:t>
            </a:r>
          </a:p>
        </p:txBody>
      </p:sp>
      <p:sp>
        <p:nvSpPr>
          <p:cNvPr id="30" name="AutoShape 29">
            <a:extLst>
              <a:ext uri="{FF2B5EF4-FFF2-40B4-BE49-F238E27FC236}">
                <a16:creationId xmlns:a16="http://schemas.microsoft.com/office/drawing/2014/main" id="{F7944B25-5BB9-4F13-B7DD-489C5872E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8678" y="4767338"/>
            <a:ext cx="852487" cy="727075"/>
          </a:xfrm>
          <a:prstGeom prst="cube">
            <a:avLst>
              <a:gd name="adj" fmla="val 13069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发送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</a:t>
            </a:r>
          </a:p>
        </p:txBody>
      </p:sp>
      <p:sp>
        <p:nvSpPr>
          <p:cNvPr id="31" name="AutoShape 32">
            <a:extLst>
              <a:ext uri="{FF2B5EF4-FFF2-40B4-BE49-F238E27FC236}">
                <a16:creationId xmlns:a16="http://schemas.microsoft.com/office/drawing/2014/main" id="{A194CAAF-ED42-4FDE-AD2C-510E0A80B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215" y="4767338"/>
            <a:ext cx="849313" cy="727075"/>
          </a:xfrm>
          <a:prstGeom prst="cube">
            <a:avLst>
              <a:gd name="adj" fmla="val 13069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</a:t>
            </a:r>
          </a:p>
        </p:txBody>
      </p:sp>
      <p:sp>
        <p:nvSpPr>
          <p:cNvPr id="32" name="Line 34">
            <a:extLst>
              <a:ext uri="{FF2B5EF4-FFF2-40B4-BE49-F238E27FC236}">
                <a16:creationId xmlns:a16="http://schemas.microsoft.com/office/drawing/2014/main" id="{DD889F92-F51C-4293-9076-91D2E72B3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107" y="3322989"/>
            <a:ext cx="3259106" cy="31471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3" name="Line 35">
            <a:extLst>
              <a:ext uri="{FF2B5EF4-FFF2-40B4-BE49-F238E27FC236}">
                <a16:creationId xmlns:a16="http://schemas.microsoft.com/office/drawing/2014/main" id="{939CC9FD-643A-4041-BCF9-E2D780A42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905" y="3343639"/>
            <a:ext cx="836012" cy="10821"/>
          </a:xfrm>
          <a:prstGeom prst="line">
            <a:avLst/>
          </a:prstGeom>
          <a:noFill/>
          <a:ln w="76200" cmpd="tri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91CD16F3-794B-4899-A3CA-EE951C420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930" y="3448682"/>
            <a:ext cx="1354137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400" dirty="0">
                <a:latin typeface="Arial" panose="020B0604020202020204" pitchFamily="34" charset="0"/>
                <a:ea typeface="微软雅黑 Light" panose="020B0502040204020203" pitchFamily="34" charset="-122"/>
              </a:rPr>
              <a:t>调制解调器</a:t>
            </a:r>
          </a:p>
        </p:txBody>
      </p:sp>
      <p:sp>
        <p:nvSpPr>
          <p:cNvPr id="35" name="Line 37">
            <a:extLst>
              <a:ext uri="{FF2B5EF4-FFF2-40B4-BE49-F238E27FC236}">
                <a16:creationId xmlns:a16="http://schemas.microsoft.com/office/drawing/2014/main" id="{866F29C2-DE5D-4056-8788-B1D7D4A49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1953" y="3354462"/>
            <a:ext cx="922337" cy="0"/>
          </a:xfrm>
          <a:prstGeom prst="line">
            <a:avLst/>
          </a:prstGeom>
          <a:noFill/>
          <a:ln w="76200" cmpd="tri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36" name="Group 38">
            <a:extLst>
              <a:ext uri="{FF2B5EF4-FFF2-40B4-BE49-F238E27FC236}">
                <a16:creationId xmlns:a16="http://schemas.microsoft.com/office/drawing/2014/main" id="{2D8CDF6E-97A9-450D-A9DB-015297C1F653}"/>
              </a:ext>
            </a:extLst>
          </p:cNvPr>
          <p:cNvGrpSpPr/>
          <p:nvPr/>
        </p:nvGrpSpPr>
        <p:grpSpPr bwMode="auto">
          <a:xfrm>
            <a:off x="5330153" y="2822650"/>
            <a:ext cx="1582737" cy="1009650"/>
            <a:chOff x="385" y="2795"/>
            <a:chExt cx="1769" cy="816"/>
          </a:xfrm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458F10CC-AE50-4F48-941B-44E844DF6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3060"/>
              <a:ext cx="554" cy="24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Oval 40">
              <a:extLst>
                <a:ext uri="{FF2B5EF4-FFF2-40B4-BE49-F238E27FC236}">
                  <a16:creationId xmlns:a16="http://schemas.microsoft.com/office/drawing/2014/main" id="{D9EC9D6B-6900-4C00-82DE-6A70273C9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3274"/>
              <a:ext cx="884" cy="33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Oval 41">
              <a:extLst>
                <a:ext uri="{FF2B5EF4-FFF2-40B4-BE49-F238E27FC236}">
                  <a16:creationId xmlns:a16="http://schemas.microsoft.com/office/drawing/2014/main" id="{90C87678-D029-498B-88A0-4B3AFDCEE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" y="3204"/>
              <a:ext cx="586" cy="28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Oval 42">
              <a:extLst>
                <a:ext uri="{FF2B5EF4-FFF2-40B4-BE49-F238E27FC236}">
                  <a16:creationId xmlns:a16="http://schemas.microsoft.com/office/drawing/2014/main" id="{F0226E0B-17C1-4775-84E4-FDA5FD629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084"/>
              <a:ext cx="384" cy="25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Oval 43">
              <a:extLst>
                <a:ext uri="{FF2B5EF4-FFF2-40B4-BE49-F238E27FC236}">
                  <a16:creationId xmlns:a16="http://schemas.microsoft.com/office/drawing/2014/main" id="{74398FDD-689D-46F1-A93F-F7AE5DA1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2883"/>
              <a:ext cx="576" cy="32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Oval 44">
              <a:extLst>
                <a:ext uri="{FF2B5EF4-FFF2-40B4-BE49-F238E27FC236}">
                  <a16:creationId xmlns:a16="http://schemas.microsoft.com/office/drawing/2014/main" id="{E447EE0D-3D08-4F7F-9DEB-D97110810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795"/>
              <a:ext cx="757" cy="32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Oval 45">
              <a:extLst>
                <a:ext uri="{FF2B5EF4-FFF2-40B4-BE49-F238E27FC236}">
                  <a16:creationId xmlns:a16="http://schemas.microsoft.com/office/drawing/2014/main" id="{7EFF5DDC-0722-4369-8F22-DC178BD3E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2891"/>
              <a:ext cx="554" cy="24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DDC03195-0646-4D07-B1DB-05653B9CA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2987"/>
              <a:ext cx="1141" cy="41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Oval 47">
              <a:extLst>
                <a:ext uri="{FF2B5EF4-FFF2-40B4-BE49-F238E27FC236}">
                  <a16:creationId xmlns:a16="http://schemas.microsoft.com/office/drawing/2014/main" id="{52389414-53BA-423F-8541-19901C1FF9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36630">
              <a:off x="1474" y="3067"/>
              <a:ext cx="555" cy="41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40161" dir="4293903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Oval 48">
              <a:extLst>
                <a:ext uri="{FF2B5EF4-FFF2-40B4-BE49-F238E27FC236}">
                  <a16:creationId xmlns:a16="http://schemas.microsoft.com/office/drawing/2014/main" id="{F0594166-0552-4E32-83D9-14C1295CD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2811"/>
              <a:ext cx="756" cy="32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Oval 49">
              <a:extLst>
                <a:ext uri="{FF2B5EF4-FFF2-40B4-BE49-F238E27FC236}">
                  <a16:creationId xmlns:a16="http://schemas.microsoft.com/office/drawing/2014/main" id="{BDA78D7F-BB18-49A6-B9F0-7159BFA6A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" y="2899"/>
              <a:ext cx="575" cy="32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8" name="Oval 50">
              <a:extLst>
                <a:ext uri="{FF2B5EF4-FFF2-40B4-BE49-F238E27FC236}">
                  <a16:creationId xmlns:a16="http://schemas.microsoft.com/office/drawing/2014/main" id="{3BBFB29D-FD4B-47C2-97EC-478759453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3100"/>
              <a:ext cx="383" cy="256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3500" dir="3187806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9" name="Oval 51">
              <a:extLst>
                <a:ext uri="{FF2B5EF4-FFF2-40B4-BE49-F238E27FC236}">
                  <a16:creationId xmlns:a16="http://schemas.microsoft.com/office/drawing/2014/main" id="{EB2EBD26-FA3E-430F-9794-4AF78BAD9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" y="2908"/>
              <a:ext cx="554" cy="24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0" name="Oval 52">
              <a:extLst>
                <a:ext uri="{FF2B5EF4-FFF2-40B4-BE49-F238E27FC236}">
                  <a16:creationId xmlns:a16="http://schemas.microsoft.com/office/drawing/2014/main" id="{2CA5CDC9-A928-46C1-8863-BCCD193B7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3075"/>
              <a:ext cx="555" cy="2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1" name="Oval 53">
              <a:extLst>
                <a:ext uri="{FF2B5EF4-FFF2-40B4-BE49-F238E27FC236}">
                  <a16:creationId xmlns:a16="http://schemas.microsoft.com/office/drawing/2014/main" id="{FD116D82-7097-4682-990B-C60E0F31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" y="3003"/>
              <a:ext cx="1141" cy="41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Oval 54">
              <a:extLst>
                <a:ext uri="{FF2B5EF4-FFF2-40B4-BE49-F238E27FC236}">
                  <a16:creationId xmlns:a16="http://schemas.microsoft.com/office/drawing/2014/main" id="{896F713C-D510-4743-AC2C-9CC98E837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3219"/>
              <a:ext cx="586" cy="282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113592" dir="20006097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78C4CA22-FC9F-42EF-A0E3-44A31CD57E7A}"/>
                </a:ext>
              </a:extLst>
            </p:cNvPr>
            <p:cNvSpPr/>
            <p:nvPr/>
          </p:nvSpPr>
          <p:spPr bwMode="auto">
            <a:xfrm>
              <a:off x="567" y="2924"/>
              <a:ext cx="1451" cy="597"/>
            </a:xfrm>
            <a:custGeom>
              <a:avLst/>
              <a:gdLst>
                <a:gd name="T0" fmla="*/ 0 w 1447"/>
                <a:gd name="T1" fmla="*/ 488 h 1128"/>
                <a:gd name="T2" fmla="*/ 80 w 1447"/>
                <a:gd name="T3" fmla="*/ 392 h 1128"/>
                <a:gd name="T4" fmla="*/ 56 w 1447"/>
                <a:gd name="T5" fmla="*/ 384 h 1128"/>
                <a:gd name="T6" fmla="*/ 24 w 1447"/>
                <a:gd name="T7" fmla="*/ 400 h 1128"/>
                <a:gd name="T8" fmla="*/ 40 w 1447"/>
                <a:gd name="T9" fmla="*/ 376 h 1128"/>
                <a:gd name="T10" fmla="*/ 64 w 1447"/>
                <a:gd name="T11" fmla="*/ 352 h 1128"/>
                <a:gd name="T12" fmla="*/ 96 w 1447"/>
                <a:gd name="T13" fmla="*/ 304 h 1128"/>
                <a:gd name="T14" fmla="*/ 104 w 1447"/>
                <a:gd name="T15" fmla="*/ 280 h 1128"/>
                <a:gd name="T16" fmla="*/ 152 w 1447"/>
                <a:gd name="T17" fmla="*/ 208 h 1128"/>
                <a:gd name="T18" fmla="*/ 168 w 1447"/>
                <a:gd name="T19" fmla="*/ 184 h 1128"/>
                <a:gd name="T20" fmla="*/ 200 w 1447"/>
                <a:gd name="T21" fmla="*/ 176 h 1128"/>
                <a:gd name="T22" fmla="*/ 288 w 1447"/>
                <a:gd name="T23" fmla="*/ 112 h 1128"/>
                <a:gd name="T24" fmla="*/ 328 w 1447"/>
                <a:gd name="T25" fmla="*/ 80 h 1128"/>
                <a:gd name="T26" fmla="*/ 352 w 1447"/>
                <a:gd name="T27" fmla="*/ 56 h 1128"/>
                <a:gd name="T28" fmla="*/ 424 w 1447"/>
                <a:gd name="T29" fmla="*/ 40 h 1128"/>
                <a:gd name="T30" fmla="*/ 504 w 1447"/>
                <a:gd name="T31" fmla="*/ 0 h 1128"/>
                <a:gd name="T32" fmla="*/ 808 w 1447"/>
                <a:gd name="T33" fmla="*/ 40 h 1128"/>
                <a:gd name="T34" fmla="*/ 1056 w 1447"/>
                <a:gd name="T35" fmla="*/ 176 h 1128"/>
                <a:gd name="T36" fmla="*/ 1080 w 1447"/>
                <a:gd name="T37" fmla="*/ 200 h 1128"/>
                <a:gd name="T38" fmla="*/ 1104 w 1447"/>
                <a:gd name="T39" fmla="*/ 216 h 1128"/>
                <a:gd name="T40" fmla="*/ 1224 w 1447"/>
                <a:gd name="T41" fmla="*/ 304 h 1128"/>
                <a:gd name="T42" fmla="*/ 1296 w 1447"/>
                <a:gd name="T43" fmla="*/ 368 h 1128"/>
                <a:gd name="T44" fmla="*/ 1344 w 1447"/>
                <a:gd name="T45" fmla="*/ 440 h 1128"/>
                <a:gd name="T46" fmla="*/ 1360 w 1447"/>
                <a:gd name="T47" fmla="*/ 488 h 1128"/>
                <a:gd name="T48" fmla="*/ 1392 w 1447"/>
                <a:gd name="T49" fmla="*/ 536 h 1128"/>
                <a:gd name="T50" fmla="*/ 1416 w 1447"/>
                <a:gd name="T51" fmla="*/ 608 h 1128"/>
                <a:gd name="T52" fmla="*/ 1432 w 1447"/>
                <a:gd name="T53" fmla="*/ 656 h 1128"/>
                <a:gd name="T54" fmla="*/ 1432 w 1447"/>
                <a:gd name="T55" fmla="*/ 856 h 1128"/>
                <a:gd name="T56" fmla="*/ 1416 w 1447"/>
                <a:gd name="T57" fmla="*/ 904 h 1128"/>
                <a:gd name="T58" fmla="*/ 1368 w 1447"/>
                <a:gd name="T59" fmla="*/ 920 h 1128"/>
                <a:gd name="T60" fmla="*/ 1352 w 1447"/>
                <a:gd name="T61" fmla="*/ 944 h 1128"/>
                <a:gd name="T62" fmla="*/ 1304 w 1447"/>
                <a:gd name="T63" fmla="*/ 976 h 1128"/>
                <a:gd name="T64" fmla="*/ 1216 w 1447"/>
                <a:gd name="T65" fmla="*/ 1040 h 1128"/>
                <a:gd name="T66" fmla="*/ 1168 w 1447"/>
                <a:gd name="T67" fmla="*/ 1072 h 1128"/>
                <a:gd name="T68" fmla="*/ 1112 w 1447"/>
                <a:gd name="T69" fmla="*/ 1128 h 1128"/>
                <a:gd name="T70" fmla="*/ 440 w 1447"/>
                <a:gd name="T71" fmla="*/ 1096 h 1128"/>
                <a:gd name="T72" fmla="*/ 360 w 1447"/>
                <a:gd name="T73" fmla="*/ 1072 h 1128"/>
                <a:gd name="T74" fmla="*/ 304 w 1447"/>
                <a:gd name="T75" fmla="*/ 976 h 1128"/>
                <a:gd name="T76" fmla="*/ 240 w 1447"/>
                <a:gd name="T77" fmla="*/ 880 h 1128"/>
                <a:gd name="T78" fmla="*/ 200 w 1447"/>
                <a:gd name="T79" fmla="*/ 800 h 1128"/>
                <a:gd name="T80" fmla="*/ 120 w 1447"/>
                <a:gd name="T81" fmla="*/ 704 h 1128"/>
                <a:gd name="T82" fmla="*/ 56 w 1447"/>
                <a:gd name="T83" fmla="*/ 624 h 1128"/>
                <a:gd name="T84" fmla="*/ 16 w 1447"/>
                <a:gd name="T85" fmla="*/ 544 h 1128"/>
                <a:gd name="T86" fmla="*/ 8 w 1447"/>
                <a:gd name="T87" fmla="*/ 512 h 1128"/>
                <a:gd name="T88" fmla="*/ 0 w 1447"/>
                <a:gd name="T89" fmla="*/ 48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7" h="1128">
                  <a:moveTo>
                    <a:pt x="0" y="488"/>
                  </a:moveTo>
                  <a:cubicBezTo>
                    <a:pt x="24" y="453"/>
                    <a:pt x="56" y="427"/>
                    <a:pt x="80" y="392"/>
                  </a:cubicBezTo>
                  <a:cubicBezTo>
                    <a:pt x="72" y="389"/>
                    <a:pt x="64" y="383"/>
                    <a:pt x="56" y="384"/>
                  </a:cubicBezTo>
                  <a:cubicBezTo>
                    <a:pt x="44" y="386"/>
                    <a:pt x="35" y="405"/>
                    <a:pt x="24" y="400"/>
                  </a:cubicBezTo>
                  <a:cubicBezTo>
                    <a:pt x="15" y="396"/>
                    <a:pt x="34" y="383"/>
                    <a:pt x="40" y="376"/>
                  </a:cubicBezTo>
                  <a:cubicBezTo>
                    <a:pt x="47" y="367"/>
                    <a:pt x="56" y="360"/>
                    <a:pt x="64" y="352"/>
                  </a:cubicBezTo>
                  <a:cubicBezTo>
                    <a:pt x="82" y="279"/>
                    <a:pt x="56" y="354"/>
                    <a:pt x="96" y="304"/>
                  </a:cubicBezTo>
                  <a:cubicBezTo>
                    <a:pt x="101" y="297"/>
                    <a:pt x="100" y="287"/>
                    <a:pt x="104" y="280"/>
                  </a:cubicBezTo>
                  <a:cubicBezTo>
                    <a:pt x="104" y="280"/>
                    <a:pt x="144" y="220"/>
                    <a:pt x="152" y="208"/>
                  </a:cubicBezTo>
                  <a:cubicBezTo>
                    <a:pt x="157" y="200"/>
                    <a:pt x="159" y="186"/>
                    <a:pt x="168" y="184"/>
                  </a:cubicBezTo>
                  <a:cubicBezTo>
                    <a:pt x="179" y="181"/>
                    <a:pt x="189" y="179"/>
                    <a:pt x="200" y="176"/>
                  </a:cubicBezTo>
                  <a:cubicBezTo>
                    <a:pt x="228" y="148"/>
                    <a:pt x="253" y="129"/>
                    <a:pt x="288" y="112"/>
                  </a:cubicBezTo>
                  <a:cubicBezTo>
                    <a:pt x="324" y="58"/>
                    <a:pt x="282" y="111"/>
                    <a:pt x="328" y="80"/>
                  </a:cubicBezTo>
                  <a:cubicBezTo>
                    <a:pt x="337" y="74"/>
                    <a:pt x="343" y="62"/>
                    <a:pt x="352" y="56"/>
                  </a:cubicBezTo>
                  <a:cubicBezTo>
                    <a:pt x="365" y="47"/>
                    <a:pt x="418" y="41"/>
                    <a:pt x="424" y="40"/>
                  </a:cubicBezTo>
                  <a:cubicBezTo>
                    <a:pt x="450" y="23"/>
                    <a:pt x="475" y="10"/>
                    <a:pt x="504" y="0"/>
                  </a:cubicBezTo>
                  <a:cubicBezTo>
                    <a:pt x="606" y="15"/>
                    <a:pt x="705" y="31"/>
                    <a:pt x="808" y="40"/>
                  </a:cubicBezTo>
                  <a:cubicBezTo>
                    <a:pt x="913" y="66"/>
                    <a:pt x="964" y="153"/>
                    <a:pt x="1056" y="176"/>
                  </a:cubicBezTo>
                  <a:cubicBezTo>
                    <a:pt x="1064" y="184"/>
                    <a:pt x="1071" y="193"/>
                    <a:pt x="1080" y="200"/>
                  </a:cubicBezTo>
                  <a:cubicBezTo>
                    <a:pt x="1087" y="206"/>
                    <a:pt x="1097" y="210"/>
                    <a:pt x="1104" y="216"/>
                  </a:cubicBezTo>
                  <a:cubicBezTo>
                    <a:pt x="1145" y="252"/>
                    <a:pt x="1171" y="286"/>
                    <a:pt x="1224" y="304"/>
                  </a:cubicBezTo>
                  <a:cubicBezTo>
                    <a:pt x="1247" y="327"/>
                    <a:pt x="1276" y="343"/>
                    <a:pt x="1296" y="368"/>
                  </a:cubicBezTo>
                  <a:cubicBezTo>
                    <a:pt x="1314" y="391"/>
                    <a:pt x="1335" y="413"/>
                    <a:pt x="1344" y="440"/>
                  </a:cubicBezTo>
                  <a:cubicBezTo>
                    <a:pt x="1349" y="456"/>
                    <a:pt x="1351" y="474"/>
                    <a:pt x="1360" y="488"/>
                  </a:cubicBezTo>
                  <a:cubicBezTo>
                    <a:pt x="1371" y="504"/>
                    <a:pt x="1386" y="518"/>
                    <a:pt x="1392" y="536"/>
                  </a:cubicBezTo>
                  <a:cubicBezTo>
                    <a:pt x="1395" y="546"/>
                    <a:pt x="1414" y="603"/>
                    <a:pt x="1416" y="608"/>
                  </a:cubicBezTo>
                  <a:cubicBezTo>
                    <a:pt x="1421" y="624"/>
                    <a:pt x="1432" y="656"/>
                    <a:pt x="1432" y="656"/>
                  </a:cubicBezTo>
                  <a:cubicBezTo>
                    <a:pt x="1443" y="744"/>
                    <a:pt x="1447" y="743"/>
                    <a:pt x="1432" y="856"/>
                  </a:cubicBezTo>
                  <a:cubicBezTo>
                    <a:pt x="1430" y="873"/>
                    <a:pt x="1432" y="899"/>
                    <a:pt x="1416" y="904"/>
                  </a:cubicBezTo>
                  <a:cubicBezTo>
                    <a:pt x="1400" y="909"/>
                    <a:pt x="1368" y="920"/>
                    <a:pt x="1368" y="920"/>
                  </a:cubicBezTo>
                  <a:cubicBezTo>
                    <a:pt x="1363" y="928"/>
                    <a:pt x="1359" y="938"/>
                    <a:pt x="1352" y="944"/>
                  </a:cubicBezTo>
                  <a:cubicBezTo>
                    <a:pt x="1338" y="957"/>
                    <a:pt x="1304" y="976"/>
                    <a:pt x="1304" y="976"/>
                  </a:cubicBezTo>
                  <a:cubicBezTo>
                    <a:pt x="1279" y="1014"/>
                    <a:pt x="1251" y="1005"/>
                    <a:pt x="1216" y="1040"/>
                  </a:cubicBezTo>
                  <a:cubicBezTo>
                    <a:pt x="1186" y="1070"/>
                    <a:pt x="1203" y="1060"/>
                    <a:pt x="1168" y="1072"/>
                  </a:cubicBezTo>
                  <a:cubicBezTo>
                    <a:pt x="1149" y="1101"/>
                    <a:pt x="1131" y="1099"/>
                    <a:pt x="1112" y="1128"/>
                  </a:cubicBezTo>
                  <a:cubicBezTo>
                    <a:pt x="850" y="1124"/>
                    <a:pt x="672" y="1125"/>
                    <a:pt x="440" y="1096"/>
                  </a:cubicBezTo>
                  <a:cubicBezTo>
                    <a:pt x="413" y="1087"/>
                    <a:pt x="387" y="1081"/>
                    <a:pt x="360" y="1072"/>
                  </a:cubicBezTo>
                  <a:cubicBezTo>
                    <a:pt x="338" y="1038"/>
                    <a:pt x="322" y="1009"/>
                    <a:pt x="304" y="976"/>
                  </a:cubicBezTo>
                  <a:cubicBezTo>
                    <a:pt x="286" y="943"/>
                    <a:pt x="257" y="914"/>
                    <a:pt x="240" y="880"/>
                  </a:cubicBezTo>
                  <a:cubicBezTo>
                    <a:pt x="227" y="855"/>
                    <a:pt x="215" y="823"/>
                    <a:pt x="200" y="800"/>
                  </a:cubicBezTo>
                  <a:cubicBezTo>
                    <a:pt x="178" y="764"/>
                    <a:pt x="147" y="735"/>
                    <a:pt x="120" y="704"/>
                  </a:cubicBezTo>
                  <a:cubicBezTo>
                    <a:pt x="94" y="675"/>
                    <a:pt x="89" y="646"/>
                    <a:pt x="56" y="624"/>
                  </a:cubicBezTo>
                  <a:cubicBezTo>
                    <a:pt x="45" y="580"/>
                    <a:pt x="27" y="583"/>
                    <a:pt x="16" y="544"/>
                  </a:cubicBezTo>
                  <a:cubicBezTo>
                    <a:pt x="13" y="533"/>
                    <a:pt x="11" y="523"/>
                    <a:pt x="8" y="512"/>
                  </a:cubicBezTo>
                  <a:cubicBezTo>
                    <a:pt x="6" y="504"/>
                    <a:pt x="0" y="488"/>
                    <a:pt x="0" y="488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prstDash val="solid"/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2363" dir="4557825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54" name="Rectangle 56">
            <a:extLst>
              <a:ext uri="{FF2B5EF4-FFF2-40B4-BE49-F238E27FC236}">
                <a16:creationId xmlns:a16="http://schemas.microsoft.com/office/drawing/2014/main" id="{E733EA89-403B-4B78-ADF9-F01D55AF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046" y="3513778"/>
            <a:ext cx="869950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PC </a:t>
            </a:r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机</a:t>
            </a:r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53CBA08B-712F-4C06-9A52-D170DDA1F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6365" y="3179838"/>
            <a:ext cx="133690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800" dirty="0">
                <a:solidFill>
                  <a:srgbClr val="33339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公用电话网</a:t>
            </a:r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60ACDF50-E60A-4A10-8D4B-1DBA686F9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196" y="3476000"/>
            <a:ext cx="1347788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sz="1400" dirty="0">
                <a:latin typeface="Arial" panose="020B0604020202020204" pitchFamily="34" charset="0"/>
                <a:ea typeface="微软雅黑 Light" panose="020B0502040204020203" pitchFamily="34" charset="-122"/>
              </a:rPr>
              <a:t>调制解调器</a:t>
            </a:r>
          </a:p>
        </p:txBody>
      </p:sp>
      <p:grpSp>
        <p:nvGrpSpPr>
          <p:cNvPr id="57" name="Group 61">
            <a:extLst>
              <a:ext uri="{FF2B5EF4-FFF2-40B4-BE49-F238E27FC236}">
                <a16:creationId xmlns:a16="http://schemas.microsoft.com/office/drawing/2014/main" id="{C086F110-442A-46E6-A335-AA43672D3782}"/>
              </a:ext>
            </a:extLst>
          </p:cNvPr>
          <p:cNvGrpSpPr/>
          <p:nvPr/>
        </p:nvGrpSpPr>
        <p:grpSpPr bwMode="auto">
          <a:xfrm>
            <a:off x="4469727" y="2921076"/>
            <a:ext cx="652462" cy="339725"/>
            <a:chOff x="2315" y="3965"/>
            <a:chExt cx="496" cy="254"/>
          </a:xfrm>
        </p:grpSpPr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834B6FFB-EA5E-4A6D-B2D2-91E906663692}"/>
                </a:ext>
              </a:extLst>
            </p:cNvPr>
            <p:cNvSpPr/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255 h 535"/>
                <a:gd name="T2" fmla="*/ 7 w 552"/>
                <a:gd name="T3" fmla="*/ 209 h 535"/>
                <a:gd name="T4" fmla="*/ 18 w 552"/>
                <a:gd name="T5" fmla="*/ 164 h 535"/>
                <a:gd name="T6" fmla="*/ 26 w 552"/>
                <a:gd name="T7" fmla="*/ 131 h 535"/>
                <a:gd name="T8" fmla="*/ 39 w 552"/>
                <a:gd name="T9" fmla="*/ 115 h 535"/>
                <a:gd name="T10" fmla="*/ 52 w 552"/>
                <a:gd name="T11" fmla="*/ 104 h 535"/>
                <a:gd name="T12" fmla="*/ 67 w 552"/>
                <a:gd name="T13" fmla="*/ 103 h 535"/>
                <a:gd name="T14" fmla="*/ 83 w 552"/>
                <a:gd name="T15" fmla="*/ 107 h 535"/>
                <a:gd name="T16" fmla="*/ 98 w 552"/>
                <a:gd name="T17" fmla="*/ 121 h 535"/>
                <a:gd name="T18" fmla="*/ 106 w 552"/>
                <a:gd name="T19" fmla="*/ 140 h 535"/>
                <a:gd name="T20" fmla="*/ 112 w 552"/>
                <a:gd name="T21" fmla="*/ 165 h 535"/>
                <a:gd name="T22" fmla="*/ 141 w 552"/>
                <a:gd name="T23" fmla="*/ 331 h 535"/>
                <a:gd name="T24" fmla="*/ 148 w 552"/>
                <a:gd name="T25" fmla="*/ 356 h 535"/>
                <a:gd name="T26" fmla="*/ 154 w 552"/>
                <a:gd name="T27" fmla="*/ 373 h 535"/>
                <a:gd name="T28" fmla="*/ 172 w 552"/>
                <a:gd name="T29" fmla="*/ 385 h 535"/>
                <a:gd name="T30" fmla="*/ 188 w 552"/>
                <a:gd name="T31" fmla="*/ 386 h 535"/>
                <a:gd name="T32" fmla="*/ 203 w 552"/>
                <a:gd name="T33" fmla="*/ 378 h 535"/>
                <a:gd name="T34" fmla="*/ 212 w 552"/>
                <a:gd name="T35" fmla="*/ 359 h 535"/>
                <a:gd name="T36" fmla="*/ 219 w 552"/>
                <a:gd name="T37" fmla="*/ 331 h 535"/>
                <a:gd name="T38" fmla="*/ 258 w 552"/>
                <a:gd name="T39" fmla="*/ 88 h 535"/>
                <a:gd name="T40" fmla="*/ 264 w 552"/>
                <a:gd name="T41" fmla="*/ 52 h 535"/>
                <a:gd name="T42" fmla="*/ 271 w 552"/>
                <a:gd name="T43" fmla="*/ 29 h 535"/>
                <a:gd name="T44" fmla="*/ 280 w 552"/>
                <a:gd name="T45" fmla="*/ 12 h 535"/>
                <a:gd name="T46" fmla="*/ 291 w 552"/>
                <a:gd name="T47" fmla="*/ 4 h 535"/>
                <a:gd name="T48" fmla="*/ 308 w 552"/>
                <a:gd name="T49" fmla="*/ 0 h 535"/>
                <a:gd name="T50" fmla="*/ 327 w 552"/>
                <a:gd name="T51" fmla="*/ 5 h 535"/>
                <a:gd name="T52" fmla="*/ 340 w 552"/>
                <a:gd name="T53" fmla="*/ 26 h 535"/>
                <a:gd name="T54" fmla="*/ 347 w 552"/>
                <a:gd name="T55" fmla="*/ 43 h 535"/>
                <a:gd name="T56" fmla="*/ 353 w 552"/>
                <a:gd name="T57" fmla="*/ 68 h 535"/>
                <a:gd name="T58" fmla="*/ 412 w 552"/>
                <a:gd name="T59" fmla="*/ 460 h 535"/>
                <a:gd name="T60" fmla="*/ 419 w 552"/>
                <a:gd name="T61" fmla="*/ 492 h 535"/>
                <a:gd name="T62" fmla="*/ 429 w 552"/>
                <a:gd name="T63" fmla="*/ 520 h 535"/>
                <a:gd name="T64" fmla="*/ 441 w 552"/>
                <a:gd name="T65" fmla="*/ 530 h 535"/>
                <a:gd name="T66" fmla="*/ 462 w 552"/>
                <a:gd name="T67" fmla="*/ 535 h 535"/>
                <a:gd name="T68" fmla="*/ 478 w 552"/>
                <a:gd name="T69" fmla="*/ 518 h 535"/>
                <a:gd name="T70" fmla="*/ 488 w 552"/>
                <a:gd name="T71" fmla="*/ 495 h 535"/>
                <a:gd name="T72" fmla="*/ 496 w 552"/>
                <a:gd name="T73" fmla="*/ 461 h 535"/>
                <a:gd name="T74" fmla="*/ 552 w 552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0C9DAC08-BDBF-4769-9AA5-F65B84584DFC}"/>
                </a:ext>
              </a:extLst>
            </p:cNvPr>
            <p:cNvSpPr/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622 h 1524"/>
                <a:gd name="T2" fmla="*/ 49 w 943"/>
                <a:gd name="T3" fmla="*/ 336 h 1524"/>
                <a:gd name="T4" fmla="*/ 55 w 943"/>
                <a:gd name="T5" fmla="*/ 313 h 1524"/>
                <a:gd name="T6" fmla="*/ 71 w 943"/>
                <a:gd name="T7" fmla="*/ 301 h 1524"/>
                <a:gd name="T8" fmla="*/ 84 w 943"/>
                <a:gd name="T9" fmla="*/ 297 h 1524"/>
                <a:gd name="T10" fmla="*/ 105 w 943"/>
                <a:gd name="T11" fmla="*/ 301 h 1524"/>
                <a:gd name="T12" fmla="*/ 116 w 943"/>
                <a:gd name="T13" fmla="*/ 314 h 1524"/>
                <a:gd name="T14" fmla="*/ 122 w 943"/>
                <a:gd name="T15" fmla="*/ 336 h 1524"/>
                <a:gd name="T16" fmla="*/ 236 w 943"/>
                <a:gd name="T17" fmla="*/ 1164 h 1524"/>
                <a:gd name="T18" fmla="*/ 247 w 943"/>
                <a:gd name="T19" fmla="*/ 1207 h 1524"/>
                <a:gd name="T20" fmla="*/ 258 w 943"/>
                <a:gd name="T21" fmla="*/ 1222 h 1524"/>
                <a:gd name="T22" fmla="*/ 276 w 943"/>
                <a:gd name="T23" fmla="*/ 1230 h 1524"/>
                <a:gd name="T24" fmla="*/ 290 w 943"/>
                <a:gd name="T25" fmla="*/ 1234 h 1524"/>
                <a:gd name="T26" fmla="*/ 309 w 943"/>
                <a:gd name="T27" fmla="*/ 1227 h 1524"/>
                <a:gd name="T28" fmla="*/ 324 w 943"/>
                <a:gd name="T29" fmla="*/ 1209 h 1524"/>
                <a:gd name="T30" fmla="*/ 335 w 943"/>
                <a:gd name="T31" fmla="*/ 1164 h 1524"/>
                <a:gd name="T32" fmla="*/ 448 w 943"/>
                <a:gd name="T33" fmla="*/ 204 h 1524"/>
                <a:gd name="T34" fmla="*/ 455 w 943"/>
                <a:gd name="T35" fmla="*/ 158 h 1524"/>
                <a:gd name="T36" fmla="*/ 462 w 943"/>
                <a:gd name="T37" fmla="*/ 143 h 1524"/>
                <a:gd name="T38" fmla="*/ 470 w 943"/>
                <a:gd name="T39" fmla="*/ 129 h 1524"/>
                <a:gd name="T40" fmla="*/ 483 w 943"/>
                <a:gd name="T41" fmla="*/ 118 h 1524"/>
                <a:gd name="T42" fmla="*/ 499 w 943"/>
                <a:gd name="T43" fmla="*/ 116 h 1524"/>
                <a:gd name="T44" fmla="*/ 517 w 943"/>
                <a:gd name="T45" fmla="*/ 122 h 1524"/>
                <a:gd name="T46" fmla="*/ 531 w 943"/>
                <a:gd name="T47" fmla="*/ 132 h 1524"/>
                <a:gd name="T48" fmla="*/ 539 w 943"/>
                <a:gd name="T49" fmla="*/ 143 h 1524"/>
                <a:gd name="T50" fmla="*/ 548 w 943"/>
                <a:gd name="T51" fmla="*/ 158 h 1524"/>
                <a:gd name="T52" fmla="*/ 555 w 943"/>
                <a:gd name="T53" fmla="*/ 197 h 1524"/>
                <a:gd name="T54" fmla="*/ 658 w 943"/>
                <a:gd name="T55" fmla="*/ 1428 h 1524"/>
                <a:gd name="T56" fmla="*/ 665 w 943"/>
                <a:gd name="T57" fmla="*/ 1480 h 1524"/>
                <a:gd name="T58" fmla="*/ 674 w 943"/>
                <a:gd name="T59" fmla="*/ 1505 h 1524"/>
                <a:gd name="T60" fmla="*/ 692 w 943"/>
                <a:gd name="T61" fmla="*/ 1517 h 1524"/>
                <a:gd name="T62" fmla="*/ 710 w 943"/>
                <a:gd name="T63" fmla="*/ 1524 h 1524"/>
                <a:gd name="T64" fmla="*/ 727 w 943"/>
                <a:gd name="T65" fmla="*/ 1517 h 1524"/>
                <a:gd name="T66" fmla="*/ 736 w 943"/>
                <a:gd name="T67" fmla="*/ 1505 h 1524"/>
                <a:gd name="T68" fmla="*/ 742 w 943"/>
                <a:gd name="T69" fmla="*/ 1484 h 1524"/>
                <a:gd name="T70" fmla="*/ 748 w 943"/>
                <a:gd name="T71" fmla="*/ 1432 h 1524"/>
                <a:gd name="T72" fmla="*/ 882 w 943"/>
                <a:gd name="T73" fmla="*/ 87 h 1524"/>
                <a:gd name="T74" fmla="*/ 888 w 943"/>
                <a:gd name="T75" fmla="*/ 59 h 1524"/>
                <a:gd name="T76" fmla="*/ 897 w 943"/>
                <a:gd name="T77" fmla="*/ 34 h 1524"/>
                <a:gd name="T78" fmla="*/ 908 w 943"/>
                <a:gd name="T79" fmla="*/ 17 h 1524"/>
                <a:gd name="T80" fmla="*/ 919 w 943"/>
                <a:gd name="T81" fmla="*/ 5 h 1524"/>
                <a:gd name="T82" fmla="*/ 931 w 943"/>
                <a:gd name="T83" fmla="*/ 0 h 1524"/>
                <a:gd name="T84" fmla="*/ 943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FCAEC9E2-151D-4917-BB5C-6B009AAEF56D}"/>
                </a:ext>
              </a:extLst>
            </p:cNvPr>
            <p:cNvSpPr/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551 w 551"/>
                <a:gd name="T1" fmla="*/ 255 h 535"/>
                <a:gd name="T2" fmla="*/ 544 w 551"/>
                <a:gd name="T3" fmla="*/ 209 h 535"/>
                <a:gd name="T4" fmla="*/ 534 w 551"/>
                <a:gd name="T5" fmla="*/ 164 h 535"/>
                <a:gd name="T6" fmla="*/ 525 w 551"/>
                <a:gd name="T7" fmla="*/ 131 h 535"/>
                <a:gd name="T8" fmla="*/ 514 w 551"/>
                <a:gd name="T9" fmla="*/ 115 h 535"/>
                <a:gd name="T10" fmla="*/ 499 w 551"/>
                <a:gd name="T11" fmla="*/ 104 h 535"/>
                <a:gd name="T12" fmla="*/ 486 w 551"/>
                <a:gd name="T13" fmla="*/ 103 h 535"/>
                <a:gd name="T14" fmla="*/ 468 w 551"/>
                <a:gd name="T15" fmla="*/ 107 h 535"/>
                <a:gd name="T16" fmla="*/ 455 w 551"/>
                <a:gd name="T17" fmla="*/ 121 h 535"/>
                <a:gd name="T18" fmla="*/ 446 w 551"/>
                <a:gd name="T19" fmla="*/ 140 h 535"/>
                <a:gd name="T20" fmla="*/ 439 w 551"/>
                <a:gd name="T21" fmla="*/ 165 h 535"/>
                <a:gd name="T22" fmla="*/ 411 w 551"/>
                <a:gd name="T23" fmla="*/ 331 h 535"/>
                <a:gd name="T24" fmla="*/ 404 w 551"/>
                <a:gd name="T25" fmla="*/ 356 h 535"/>
                <a:gd name="T26" fmla="*/ 398 w 551"/>
                <a:gd name="T27" fmla="*/ 373 h 535"/>
                <a:gd name="T28" fmla="*/ 381 w 551"/>
                <a:gd name="T29" fmla="*/ 385 h 535"/>
                <a:gd name="T30" fmla="*/ 364 w 551"/>
                <a:gd name="T31" fmla="*/ 386 h 535"/>
                <a:gd name="T32" fmla="*/ 349 w 551"/>
                <a:gd name="T33" fmla="*/ 378 h 535"/>
                <a:gd name="T34" fmla="*/ 341 w 551"/>
                <a:gd name="T35" fmla="*/ 359 h 535"/>
                <a:gd name="T36" fmla="*/ 333 w 551"/>
                <a:gd name="T37" fmla="*/ 331 h 535"/>
                <a:gd name="T38" fmla="*/ 295 w 551"/>
                <a:gd name="T39" fmla="*/ 88 h 535"/>
                <a:gd name="T40" fmla="*/ 288 w 551"/>
                <a:gd name="T41" fmla="*/ 52 h 535"/>
                <a:gd name="T42" fmla="*/ 281 w 551"/>
                <a:gd name="T43" fmla="*/ 29 h 535"/>
                <a:gd name="T44" fmla="*/ 271 w 551"/>
                <a:gd name="T45" fmla="*/ 12 h 535"/>
                <a:gd name="T46" fmla="*/ 260 w 551"/>
                <a:gd name="T47" fmla="*/ 4 h 535"/>
                <a:gd name="T48" fmla="*/ 242 w 551"/>
                <a:gd name="T49" fmla="*/ 0 h 535"/>
                <a:gd name="T50" fmla="*/ 225 w 551"/>
                <a:gd name="T51" fmla="*/ 5 h 535"/>
                <a:gd name="T52" fmla="*/ 210 w 551"/>
                <a:gd name="T53" fmla="*/ 26 h 535"/>
                <a:gd name="T54" fmla="*/ 204 w 551"/>
                <a:gd name="T55" fmla="*/ 43 h 535"/>
                <a:gd name="T56" fmla="*/ 199 w 551"/>
                <a:gd name="T57" fmla="*/ 68 h 535"/>
                <a:gd name="T58" fmla="*/ 141 w 551"/>
                <a:gd name="T59" fmla="*/ 460 h 535"/>
                <a:gd name="T60" fmla="*/ 134 w 551"/>
                <a:gd name="T61" fmla="*/ 492 h 535"/>
                <a:gd name="T62" fmla="*/ 123 w 551"/>
                <a:gd name="T63" fmla="*/ 520 h 535"/>
                <a:gd name="T64" fmla="*/ 111 w 551"/>
                <a:gd name="T65" fmla="*/ 530 h 535"/>
                <a:gd name="T66" fmla="*/ 90 w 551"/>
                <a:gd name="T67" fmla="*/ 535 h 535"/>
                <a:gd name="T68" fmla="*/ 73 w 551"/>
                <a:gd name="T69" fmla="*/ 518 h 535"/>
                <a:gd name="T70" fmla="*/ 63 w 551"/>
                <a:gd name="T71" fmla="*/ 495 h 535"/>
                <a:gd name="T72" fmla="*/ 56 w 551"/>
                <a:gd name="T73" fmla="*/ 461 h 535"/>
                <a:gd name="T74" fmla="*/ 0 w 551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95AA23EE-7783-46E1-8CEC-43BF4C474C10}"/>
                </a:ext>
              </a:extLst>
            </p:cNvPr>
            <p:cNvSpPr/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943 w 943"/>
                <a:gd name="T1" fmla="*/ 626 h 1524"/>
                <a:gd name="T2" fmla="*/ 895 w 943"/>
                <a:gd name="T3" fmla="*/ 336 h 1524"/>
                <a:gd name="T4" fmla="*/ 887 w 943"/>
                <a:gd name="T5" fmla="*/ 313 h 1524"/>
                <a:gd name="T6" fmla="*/ 873 w 943"/>
                <a:gd name="T7" fmla="*/ 301 h 1524"/>
                <a:gd name="T8" fmla="*/ 859 w 943"/>
                <a:gd name="T9" fmla="*/ 297 h 1524"/>
                <a:gd name="T10" fmla="*/ 837 w 943"/>
                <a:gd name="T11" fmla="*/ 301 h 1524"/>
                <a:gd name="T12" fmla="*/ 828 w 943"/>
                <a:gd name="T13" fmla="*/ 314 h 1524"/>
                <a:gd name="T14" fmla="*/ 819 w 943"/>
                <a:gd name="T15" fmla="*/ 336 h 1524"/>
                <a:gd name="T16" fmla="*/ 706 w 943"/>
                <a:gd name="T17" fmla="*/ 1164 h 1524"/>
                <a:gd name="T18" fmla="*/ 695 w 943"/>
                <a:gd name="T19" fmla="*/ 1207 h 1524"/>
                <a:gd name="T20" fmla="*/ 686 w 943"/>
                <a:gd name="T21" fmla="*/ 1222 h 1524"/>
                <a:gd name="T22" fmla="*/ 667 w 943"/>
                <a:gd name="T23" fmla="*/ 1230 h 1524"/>
                <a:gd name="T24" fmla="*/ 652 w 943"/>
                <a:gd name="T25" fmla="*/ 1234 h 1524"/>
                <a:gd name="T26" fmla="*/ 633 w 943"/>
                <a:gd name="T27" fmla="*/ 1227 h 1524"/>
                <a:gd name="T28" fmla="*/ 619 w 943"/>
                <a:gd name="T29" fmla="*/ 1209 h 1524"/>
                <a:gd name="T30" fmla="*/ 608 w 943"/>
                <a:gd name="T31" fmla="*/ 1164 h 1524"/>
                <a:gd name="T32" fmla="*/ 495 w 943"/>
                <a:gd name="T33" fmla="*/ 204 h 1524"/>
                <a:gd name="T34" fmla="*/ 486 w 943"/>
                <a:gd name="T35" fmla="*/ 158 h 1524"/>
                <a:gd name="T36" fmla="*/ 482 w 943"/>
                <a:gd name="T37" fmla="*/ 143 h 1524"/>
                <a:gd name="T38" fmla="*/ 473 w 943"/>
                <a:gd name="T39" fmla="*/ 129 h 1524"/>
                <a:gd name="T40" fmla="*/ 459 w 943"/>
                <a:gd name="T41" fmla="*/ 118 h 1524"/>
                <a:gd name="T42" fmla="*/ 446 w 943"/>
                <a:gd name="T43" fmla="*/ 116 h 1524"/>
                <a:gd name="T44" fmla="*/ 427 w 943"/>
                <a:gd name="T45" fmla="*/ 122 h 1524"/>
                <a:gd name="T46" fmla="*/ 411 w 943"/>
                <a:gd name="T47" fmla="*/ 132 h 1524"/>
                <a:gd name="T48" fmla="*/ 403 w 943"/>
                <a:gd name="T49" fmla="*/ 143 h 1524"/>
                <a:gd name="T50" fmla="*/ 396 w 943"/>
                <a:gd name="T51" fmla="*/ 158 h 1524"/>
                <a:gd name="T52" fmla="*/ 389 w 943"/>
                <a:gd name="T53" fmla="*/ 197 h 1524"/>
                <a:gd name="T54" fmla="*/ 285 w 943"/>
                <a:gd name="T55" fmla="*/ 1428 h 1524"/>
                <a:gd name="T56" fmla="*/ 278 w 943"/>
                <a:gd name="T57" fmla="*/ 1480 h 1524"/>
                <a:gd name="T58" fmla="*/ 268 w 943"/>
                <a:gd name="T59" fmla="*/ 1505 h 1524"/>
                <a:gd name="T60" fmla="*/ 250 w 943"/>
                <a:gd name="T61" fmla="*/ 1517 h 1524"/>
                <a:gd name="T62" fmla="*/ 233 w 943"/>
                <a:gd name="T63" fmla="*/ 1524 h 1524"/>
                <a:gd name="T64" fmla="*/ 217 w 943"/>
                <a:gd name="T65" fmla="*/ 1517 h 1524"/>
                <a:gd name="T66" fmla="*/ 207 w 943"/>
                <a:gd name="T67" fmla="*/ 1505 h 1524"/>
                <a:gd name="T68" fmla="*/ 200 w 943"/>
                <a:gd name="T69" fmla="*/ 1484 h 1524"/>
                <a:gd name="T70" fmla="*/ 194 w 943"/>
                <a:gd name="T71" fmla="*/ 1432 h 1524"/>
                <a:gd name="T72" fmla="*/ 60 w 943"/>
                <a:gd name="T73" fmla="*/ 87 h 1524"/>
                <a:gd name="T74" fmla="*/ 56 w 943"/>
                <a:gd name="T75" fmla="*/ 59 h 1524"/>
                <a:gd name="T76" fmla="*/ 46 w 943"/>
                <a:gd name="T77" fmla="*/ 34 h 1524"/>
                <a:gd name="T78" fmla="*/ 35 w 943"/>
                <a:gd name="T79" fmla="*/ 17 h 1524"/>
                <a:gd name="T80" fmla="*/ 25 w 943"/>
                <a:gd name="T81" fmla="*/ 5 h 1524"/>
                <a:gd name="T82" fmla="*/ 12 w 943"/>
                <a:gd name="T83" fmla="*/ 0 h 1524"/>
                <a:gd name="T84" fmla="*/ 0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62" name="Freeform 66">
            <a:extLst>
              <a:ext uri="{FF2B5EF4-FFF2-40B4-BE49-F238E27FC236}">
                <a16:creationId xmlns:a16="http://schemas.microsoft.com/office/drawing/2014/main" id="{991E5A61-DD1B-4EED-AEF8-C0B326248B4C}"/>
              </a:ext>
            </a:extLst>
          </p:cNvPr>
          <p:cNvSpPr/>
          <p:nvPr/>
        </p:nvSpPr>
        <p:spPr bwMode="auto">
          <a:xfrm>
            <a:off x="3160040" y="3022675"/>
            <a:ext cx="741363" cy="165100"/>
          </a:xfrm>
          <a:custGeom>
            <a:avLst/>
            <a:gdLst>
              <a:gd name="T0" fmla="*/ 0 w 672"/>
              <a:gd name="T1" fmla="*/ 288 h 288"/>
              <a:gd name="T2" fmla="*/ 96 w 672"/>
              <a:gd name="T3" fmla="*/ 288 h 288"/>
              <a:gd name="T4" fmla="*/ 96 w 672"/>
              <a:gd name="T5" fmla="*/ 0 h 288"/>
              <a:gd name="T6" fmla="*/ 192 w 672"/>
              <a:gd name="T7" fmla="*/ 0 h 288"/>
              <a:gd name="T8" fmla="*/ 192 w 672"/>
              <a:gd name="T9" fmla="*/ 288 h 288"/>
              <a:gd name="T10" fmla="*/ 288 w 672"/>
              <a:gd name="T11" fmla="*/ 288 h 288"/>
              <a:gd name="T12" fmla="*/ 288 w 672"/>
              <a:gd name="T13" fmla="*/ 0 h 288"/>
              <a:gd name="T14" fmla="*/ 384 w 672"/>
              <a:gd name="T15" fmla="*/ 0 h 288"/>
              <a:gd name="T16" fmla="*/ 384 w 672"/>
              <a:gd name="T17" fmla="*/ 288 h 288"/>
              <a:gd name="T18" fmla="*/ 480 w 672"/>
              <a:gd name="T19" fmla="*/ 288 h 288"/>
              <a:gd name="T20" fmla="*/ 480 w 672"/>
              <a:gd name="T21" fmla="*/ 0 h 288"/>
              <a:gd name="T22" fmla="*/ 576 w 672"/>
              <a:gd name="T23" fmla="*/ 0 h 288"/>
              <a:gd name="T24" fmla="*/ 576 w 672"/>
              <a:gd name="T25" fmla="*/ 288 h 288"/>
              <a:gd name="T26" fmla="*/ 672 w 672"/>
              <a:gd name="T2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63" name="Rectangle 67">
            <a:extLst>
              <a:ext uri="{FF2B5EF4-FFF2-40B4-BE49-F238E27FC236}">
                <a16:creationId xmlns:a16="http://schemas.microsoft.com/office/drawing/2014/main" id="{B215005B-3D91-46D6-99AC-69F35D19C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228" y="2535312"/>
            <a:ext cx="14509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数字比特流</a:t>
            </a:r>
          </a:p>
        </p:txBody>
      </p:sp>
      <p:sp>
        <p:nvSpPr>
          <p:cNvPr id="64" name="Rectangle 68">
            <a:extLst>
              <a:ext uri="{FF2B5EF4-FFF2-40B4-BE49-F238E27FC236}">
                <a16:creationId xmlns:a16="http://schemas.microsoft.com/office/drawing/2014/main" id="{9A6B22D8-026A-407C-A945-AEA0C57E5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077" y="2535312"/>
            <a:ext cx="1420812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数字比特流</a:t>
            </a:r>
          </a:p>
        </p:txBody>
      </p:sp>
      <p:sp>
        <p:nvSpPr>
          <p:cNvPr id="65" name="Rectangle 69">
            <a:extLst>
              <a:ext uri="{FF2B5EF4-FFF2-40B4-BE49-F238E27FC236}">
                <a16:creationId xmlns:a16="http://schemas.microsoft.com/office/drawing/2014/main" id="{001B9EAC-7D74-4A6E-A36A-B751EF45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090" y="2535312"/>
            <a:ext cx="12049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模拟信号</a:t>
            </a:r>
          </a:p>
        </p:txBody>
      </p:sp>
      <p:sp>
        <p:nvSpPr>
          <p:cNvPr id="66" name="Rectangle 70">
            <a:extLst>
              <a:ext uri="{FF2B5EF4-FFF2-40B4-BE49-F238E27FC236}">
                <a16:creationId xmlns:a16="http://schemas.microsoft.com/office/drawing/2014/main" id="{A063D8E0-FC5A-4334-AC25-0A76F8016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239" y="2535312"/>
            <a:ext cx="121920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模拟信号 </a:t>
            </a:r>
          </a:p>
        </p:txBody>
      </p:sp>
      <p:sp>
        <p:nvSpPr>
          <p:cNvPr id="67" name="Rectangle 71">
            <a:extLst>
              <a:ext uri="{FF2B5EF4-FFF2-40B4-BE49-F238E27FC236}">
                <a16:creationId xmlns:a16="http://schemas.microsoft.com/office/drawing/2014/main" id="{639A530B-265D-46B8-9DFE-BC6DF5207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170" y="2958640"/>
            <a:ext cx="709612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微软雅黑 Light" panose="020B0502040204020203" pitchFamily="34" charset="-122"/>
              </a:rPr>
              <a:t>输入</a:t>
            </a:r>
          </a:p>
          <a:p>
            <a:pPr algn="ctr" eaLnBrk="0" hangingPunct="0"/>
            <a:r>
              <a:rPr lang="zh-CN" altLang="en-US" sz="1800" dirty="0">
                <a:latin typeface="Arial" panose="020B0604020202020204" pitchFamily="34" charset="0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68" name="Rectangle 72">
            <a:extLst>
              <a:ext uri="{FF2B5EF4-FFF2-40B4-BE49-F238E27FC236}">
                <a16:creationId xmlns:a16="http://schemas.microsoft.com/office/drawing/2014/main" id="{D2C8A86A-A47A-4C2D-BDDF-107A8A0B7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7715" y="2888875"/>
            <a:ext cx="709612" cy="64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dirty="0">
                <a:latin typeface="Arial" panose="020B0604020202020204" pitchFamily="34" charset="0"/>
                <a:ea typeface="微软雅黑 Light" panose="020B0502040204020203" pitchFamily="34" charset="-122"/>
              </a:rPr>
              <a:t>显示</a:t>
            </a:r>
          </a:p>
          <a:p>
            <a:pPr algn="ctr" defTabSz="762000" eaLnBrk="0" hangingPunct="0"/>
            <a:r>
              <a:rPr kumimoji="1" lang="zh-CN" altLang="en-US" dirty="0">
                <a:latin typeface="Arial" panose="020B0604020202020204" pitchFamily="34" charset="0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69" name="Freeform 73">
            <a:extLst>
              <a:ext uri="{FF2B5EF4-FFF2-40B4-BE49-F238E27FC236}">
                <a16:creationId xmlns:a16="http://schemas.microsoft.com/office/drawing/2014/main" id="{E265365E-9626-4919-81DB-8A938EB24773}"/>
              </a:ext>
            </a:extLst>
          </p:cNvPr>
          <p:cNvSpPr/>
          <p:nvPr/>
        </p:nvSpPr>
        <p:spPr bwMode="auto">
          <a:xfrm>
            <a:off x="8340052" y="3043312"/>
            <a:ext cx="742950" cy="165100"/>
          </a:xfrm>
          <a:custGeom>
            <a:avLst/>
            <a:gdLst>
              <a:gd name="T0" fmla="*/ 0 w 672"/>
              <a:gd name="T1" fmla="*/ 288 h 288"/>
              <a:gd name="T2" fmla="*/ 96 w 672"/>
              <a:gd name="T3" fmla="*/ 288 h 288"/>
              <a:gd name="T4" fmla="*/ 96 w 672"/>
              <a:gd name="T5" fmla="*/ 0 h 288"/>
              <a:gd name="T6" fmla="*/ 192 w 672"/>
              <a:gd name="T7" fmla="*/ 0 h 288"/>
              <a:gd name="T8" fmla="*/ 192 w 672"/>
              <a:gd name="T9" fmla="*/ 288 h 288"/>
              <a:gd name="T10" fmla="*/ 288 w 672"/>
              <a:gd name="T11" fmla="*/ 288 h 288"/>
              <a:gd name="T12" fmla="*/ 288 w 672"/>
              <a:gd name="T13" fmla="*/ 0 h 288"/>
              <a:gd name="T14" fmla="*/ 384 w 672"/>
              <a:gd name="T15" fmla="*/ 0 h 288"/>
              <a:gd name="T16" fmla="*/ 384 w 672"/>
              <a:gd name="T17" fmla="*/ 288 h 288"/>
              <a:gd name="T18" fmla="*/ 480 w 672"/>
              <a:gd name="T19" fmla="*/ 288 h 288"/>
              <a:gd name="T20" fmla="*/ 480 w 672"/>
              <a:gd name="T21" fmla="*/ 0 h 288"/>
              <a:gd name="T22" fmla="*/ 576 w 672"/>
              <a:gd name="T23" fmla="*/ 0 h 288"/>
              <a:gd name="T24" fmla="*/ 576 w 672"/>
              <a:gd name="T25" fmla="*/ 288 h 288"/>
              <a:gd name="T26" fmla="*/ 672 w 672"/>
              <a:gd name="T2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28575" cmpd="sng">
            <a:solidFill>
              <a:srgbClr val="33339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70" name="Group 74">
            <a:extLst>
              <a:ext uri="{FF2B5EF4-FFF2-40B4-BE49-F238E27FC236}">
                <a16:creationId xmlns:a16="http://schemas.microsoft.com/office/drawing/2014/main" id="{B4D70154-F060-47D2-9575-41A8F5B62FD6}"/>
              </a:ext>
            </a:extLst>
          </p:cNvPr>
          <p:cNvGrpSpPr/>
          <p:nvPr/>
        </p:nvGrpSpPr>
        <p:grpSpPr bwMode="auto">
          <a:xfrm>
            <a:off x="7081164" y="2921076"/>
            <a:ext cx="654050" cy="339725"/>
            <a:chOff x="2315" y="3965"/>
            <a:chExt cx="496" cy="254"/>
          </a:xfrm>
        </p:grpSpPr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2662ED9D-7620-4212-9AB6-04176D533248}"/>
                </a:ext>
              </a:extLst>
            </p:cNvPr>
            <p:cNvSpPr/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255 h 535"/>
                <a:gd name="T2" fmla="*/ 7 w 552"/>
                <a:gd name="T3" fmla="*/ 209 h 535"/>
                <a:gd name="T4" fmla="*/ 18 w 552"/>
                <a:gd name="T5" fmla="*/ 164 h 535"/>
                <a:gd name="T6" fmla="*/ 26 w 552"/>
                <a:gd name="T7" fmla="*/ 131 h 535"/>
                <a:gd name="T8" fmla="*/ 39 w 552"/>
                <a:gd name="T9" fmla="*/ 115 h 535"/>
                <a:gd name="T10" fmla="*/ 52 w 552"/>
                <a:gd name="T11" fmla="*/ 104 h 535"/>
                <a:gd name="T12" fmla="*/ 67 w 552"/>
                <a:gd name="T13" fmla="*/ 103 h 535"/>
                <a:gd name="T14" fmla="*/ 83 w 552"/>
                <a:gd name="T15" fmla="*/ 107 h 535"/>
                <a:gd name="T16" fmla="*/ 98 w 552"/>
                <a:gd name="T17" fmla="*/ 121 h 535"/>
                <a:gd name="T18" fmla="*/ 106 w 552"/>
                <a:gd name="T19" fmla="*/ 140 h 535"/>
                <a:gd name="T20" fmla="*/ 112 w 552"/>
                <a:gd name="T21" fmla="*/ 165 h 535"/>
                <a:gd name="T22" fmla="*/ 141 w 552"/>
                <a:gd name="T23" fmla="*/ 331 h 535"/>
                <a:gd name="T24" fmla="*/ 148 w 552"/>
                <a:gd name="T25" fmla="*/ 356 h 535"/>
                <a:gd name="T26" fmla="*/ 154 w 552"/>
                <a:gd name="T27" fmla="*/ 373 h 535"/>
                <a:gd name="T28" fmla="*/ 172 w 552"/>
                <a:gd name="T29" fmla="*/ 385 h 535"/>
                <a:gd name="T30" fmla="*/ 188 w 552"/>
                <a:gd name="T31" fmla="*/ 386 h 535"/>
                <a:gd name="T32" fmla="*/ 203 w 552"/>
                <a:gd name="T33" fmla="*/ 378 h 535"/>
                <a:gd name="T34" fmla="*/ 212 w 552"/>
                <a:gd name="T35" fmla="*/ 359 h 535"/>
                <a:gd name="T36" fmla="*/ 219 w 552"/>
                <a:gd name="T37" fmla="*/ 331 h 535"/>
                <a:gd name="T38" fmla="*/ 258 w 552"/>
                <a:gd name="T39" fmla="*/ 88 h 535"/>
                <a:gd name="T40" fmla="*/ 264 w 552"/>
                <a:gd name="T41" fmla="*/ 52 h 535"/>
                <a:gd name="T42" fmla="*/ 271 w 552"/>
                <a:gd name="T43" fmla="*/ 29 h 535"/>
                <a:gd name="T44" fmla="*/ 280 w 552"/>
                <a:gd name="T45" fmla="*/ 12 h 535"/>
                <a:gd name="T46" fmla="*/ 291 w 552"/>
                <a:gd name="T47" fmla="*/ 4 h 535"/>
                <a:gd name="T48" fmla="*/ 308 w 552"/>
                <a:gd name="T49" fmla="*/ 0 h 535"/>
                <a:gd name="T50" fmla="*/ 327 w 552"/>
                <a:gd name="T51" fmla="*/ 5 h 535"/>
                <a:gd name="T52" fmla="*/ 340 w 552"/>
                <a:gd name="T53" fmla="*/ 26 h 535"/>
                <a:gd name="T54" fmla="*/ 347 w 552"/>
                <a:gd name="T55" fmla="*/ 43 h 535"/>
                <a:gd name="T56" fmla="*/ 353 w 552"/>
                <a:gd name="T57" fmla="*/ 68 h 535"/>
                <a:gd name="T58" fmla="*/ 412 w 552"/>
                <a:gd name="T59" fmla="*/ 460 h 535"/>
                <a:gd name="T60" fmla="*/ 419 w 552"/>
                <a:gd name="T61" fmla="*/ 492 h 535"/>
                <a:gd name="T62" fmla="*/ 429 w 552"/>
                <a:gd name="T63" fmla="*/ 520 h 535"/>
                <a:gd name="T64" fmla="*/ 441 w 552"/>
                <a:gd name="T65" fmla="*/ 530 h 535"/>
                <a:gd name="T66" fmla="*/ 462 w 552"/>
                <a:gd name="T67" fmla="*/ 535 h 535"/>
                <a:gd name="T68" fmla="*/ 478 w 552"/>
                <a:gd name="T69" fmla="*/ 518 h 535"/>
                <a:gd name="T70" fmla="*/ 488 w 552"/>
                <a:gd name="T71" fmla="*/ 495 h 535"/>
                <a:gd name="T72" fmla="*/ 496 w 552"/>
                <a:gd name="T73" fmla="*/ 461 h 535"/>
                <a:gd name="T74" fmla="*/ 552 w 552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B6456A8E-A00A-4AB1-BC5D-A021AC27CA1C}"/>
                </a:ext>
              </a:extLst>
            </p:cNvPr>
            <p:cNvSpPr/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622 h 1524"/>
                <a:gd name="T2" fmla="*/ 49 w 943"/>
                <a:gd name="T3" fmla="*/ 336 h 1524"/>
                <a:gd name="T4" fmla="*/ 55 w 943"/>
                <a:gd name="T5" fmla="*/ 313 h 1524"/>
                <a:gd name="T6" fmla="*/ 71 w 943"/>
                <a:gd name="T7" fmla="*/ 301 h 1524"/>
                <a:gd name="T8" fmla="*/ 84 w 943"/>
                <a:gd name="T9" fmla="*/ 297 h 1524"/>
                <a:gd name="T10" fmla="*/ 105 w 943"/>
                <a:gd name="T11" fmla="*/ 301 h 1524"/>
                <a:gd name="T12" fmla="*/ 116 w 943"/>
                <a:gd name="T13" fmla="*/ 314 h 1524"/>
                <a:gd name="T14" fmla="*/ 122 w 943"/>
                <a:gd name="T15" fmla="*/ 336 h 1524"/>
                <a:gd name="T16" fmla="*/ 236 w 943"/>
                <a:gd name="T17" fmla="*/ 1164 h 1524"/>
                <a:gd name="T18" fmla="*/ 247 w 943"/>
                <a:gd name="T19" fmla="*/ 1207 h 1524"/>
                <a:gd name="T20" fmla="*/ 258 w 943"/>
                <a:gd name="T21" fmla="*/ 1222 h 1524"/>
                <a:gd name="T22" fmla="*/ 276 w 943"/>
                <a:gd name="T23" fmla="*/ 1230 h 1524"/>
                <a:gd name="T24" fmla="*/ 290 w 943"/>
                <a:gd name="T25" fmla="*/ 1234 h 1524"/>
                <a:gd name="T26" fmla="*/ 309 w 943"/>
                <a:gd name="T27" fmla="*/ 1227 h 1524"/>
                <a:gd name="T28" fmla="*/ 324 w 943"/>
                <a:gd name="T29" fmla="*/ 1209 h 1524"/>
                <a:gd name="T30" fmla="*/ 335 w 943"/>
                <a:gd name="T31" fmla="*/ 1164 h 1524"/>
                <a:gd name="T32" fmla="*/ 448 w 943"/>
                <a:gd name="T33" fmla="*/ 204 h 1524"/>
                <a:gd name="T34" fmla="*/ 455 w 943"/>
                <a:gd name="T35" fmla="*/ 158 h 1524"/>
                <a:gd name="T36" fmla="*/ 462 w 943"/>
                <a:gd name="T37" fmla="*/ 143 h 1524"/>
                <a:gd name="T38" fmla="*/ 470 w 943"/>
                <a:gd name="T39" fmla="*/ 129 h 1524"/>
                <a:gd name="T40" fmla="*/ 483 w 943"/>
                <a:gd name="T41" fmla="*/ 118 h 1524"/>
                <a:gd name="T42" fmla="*/ 499 w 943"/>
                <a:gd name="T43" fmla="*/ 116 h 1524"/>
                <a:gd name="T44" fmla="*/ 517 w 943"/>
                <a:gd name="T45" fmla="*/ 122 h 1524"/>
                <a:gd name="T46" fmla="*/ 531 w 943"/>
                <a:gd name="T47" fmla="*/ 132 h 1524"/>
                <a:gd name="T48" fmla="*/ 539 w 943"/>
                <a:gd name="T49" fmla="*/ 143 h 1524"/>
                <a:gd name="T50" fmla="*/ 548 w 943"/>
                <a:gd name="T51" fmla="*/ 158 h 1524"/>
                <a:gd name="T52" fmla="*/ 555 w 943"/>
                <a:gd name="T53" fmla="*/ 197 h 1524"/>
                <a:gd name="T54" fmla="*/ 658 w 943"/>
                <a:gd name="T55" fmla="*/ 1428 h 1524"/>
                <a:gd name="T56" fmla="*/ 665 w 943"/>
                <a:gd name="T57" fmla="*/ 1480 h 1524"/>
                <a:gd name="T58" fmla="*/ 674 w 943"/>
                <a:gd name="T59" fmla="*/ 1505 h 1524"/>
                <a:gd name="T60" fmla="*/ 692 w 943"/>
                <a:gd name="T61" fmla="*/ 1517 h 1524"/>
                <a:gd name="T62" fmla="*/ 710 w 943"/>
                <a:gd name="T63" fmla="*/ 1524 h 1524"/>
                <a:gd name="T64" fmla="*/ 727 w 943"/>
                <a:gd name="T65" fmla="*/ 1517 h 1524"/>
                <a:gd name="T66" fmla="*/ 736 w 943"/>
                <a:gd name="T67" fmla="*/ 1505 h 1524"/>
                <a:gd name="T68" fmla="*/ 742 w 943"/>
                <a:gd name="T69" fmla="*/ 1484 h 1524"/>
                <a:gd name="T70" fmla="*/ 748 w 943"/>
                <a:gd name="T71" fmla="*/ 1432 h 1524"/>
                <a:gd name="T72" fmla="*/ 882 w 943"/>
                <a:gd name="T73" fmla="*/ 87 h 1524"/>
                <a:gd name="T74" fmla="*/ 888 w 943"/>
                <a:gd name="T75" fmla="*/ 59 h 1524"/>
                <a:gd name="T76" fmla="*/ 897 w 943"/>
                <a:gd name="T77" fmla="*/ 34 h 1524"/>
                <a:gd name="T78" fmla="*/ 908 w 943"/>
                <a:gd name="T79" fmla="*/ 17 h 1524"/>
                <a:gd name="T80" fmla="*/ 919 w 943"/>
                <a:gd name="T81" fmla="*/ 5 h 1524"/>
                <a:gd name="T82" fmla="*/ 931 w 943"/>
                <a:gd name="T83" fmla="*/ 0 h 1524"/>
                <a:gd name="T84" fmla="*/ 943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7B0DD11E-0366-425A-BACA-56ABA75777A2}"/>
                </a:ext>
              </a:extLst>
            </p:cNvPr>
            <p:cNvSpPr/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551 w 551"/>
                <a:gd name="T1" fmla="*/ 255 h 535"/>
                <a:gd name="T2" fmla="*/ 544 w 551"/>
                <a:gd name="T3" fmla="*/ 209 h 535"/>
                <a:gd name="T4" fmla="*/ 534 w 551"/>
                <a:gd name="T5" fmla="*/ 164 h 535"/>
                <a:gd name="T6" fmla="*/ 525 w 551"/>
                <a:gd name="T7" fmla="*/ 131 h 535"/>
                <a:gd name="T8" fmla="*/ 514 w 551"/>
                <a:gd name="T9" fmla="*/ 115 h 535"/>
                <a:gd name="T10" fmla="*/ 499 w 551"/>
                <a:gd name="T11" fmla="*/ 104 h 535"/>
                <a:gd name="T12" fmla="*/ 486 w 551"/>
                <a:gd name="T13" fmla="*/ 103 h 535"/>
                <a:gd name="T14" fmla="*/ 468 w 551"/>
                <a:gd name="T15" fmla="*/ 107 h 535"/>
                <a:gd name="T16" fmla="*/ 455 w 551"/>
                <a:gd name="T17" fmla="*/ 121 h 535"/>
                <a:gd name="T18" fmla="*/ 446 w 551"/>
                <a:gd name="T19" fmla="*/ 140 h 535"/>
                <a:gd name="T20" fmla="*/ 439 w 551"/>
                <a:gd name="T21" fmla="*/ 165 h 535"/>
                <a:gd name="T22" fmla="*/ 411 w 551"/>
                <a:gd name="T23" fmla="*/ 331 h 535"/>
                <a:gd name="T24" fmla="*/ 404 w 551"/>
                <a:gd name="T25" fmla="*/ 356 h 535"/>
                <a:gd name="T26" fmla="*/ 398 w 551"/>
                <a:gd name="T27" fmla="*/ 373 h 535"/>
                <a:gd name="T28" fmla="*/ 381 w 551"/>
                <a:gd name="T29" fmla="*/ 385 h 535"/>
                <a:gd name="T30" fmla="*/ 364 w 551"/>
                <a:gd name="T31" fmla="*/ 386 h 535"/>
                <a:gd name="T32" fmla="*/ 349 w 551"/>
                <a:gd name="T33" fmla="*/ 378 h 535"/>
                <a:gd name="T34" fmla="*/ 341 w 551"/>
                <a:gd name="T35" fmla="*/ 359 h 535"/>
                <a:gd name="T36" fmla="*/ 333 w 551"/>
                <a:gd name="T37" fmla="*/ 331 h 535"/>
                <a:gd name="T38" fmla="*/ 295 w 551"/>
                <a:gd name="T39" fmla="*/ 88 h 535"/>
                <a:gd name="T40" fmla="*/ 288 w 551"/>
                <a:gd name="T41" fmla="*/ 52 h 535"/>
                <a:gd name="T42" fmla="*/ 281 w 551"/>
                <a:gd name="T43" fmla="*/ 29 h 535"/>
                <a:gd name="T44" fmla="*/ 271 w 551"/>
                <a:gd name="T45" fmla="*/ 12 h 535"/>
                <a:gd name="T46" fmla="*/ 260 w 551"/>
                <a:gd name="T47" fmla="*/ 4 h 535"/>
                <a:gd name="T48" fmla="*/ 242 w 551"/>
                <a:gd name="T49" fmla="*/ 0 h 535"/>
                <a:gd name="T50" fmla="*/ 225 w 551"/>
                <a:gd name="T51" fmla="*/ 5 h 535"/>
                <a:gd name="T52" fmla="*/ 210 w 551"/>
                <a:gd name="T53" fmla="*/ 26 h 535"/>
                <a:gd name="T54" fmla="*/ 204 w 551"/>
                <a:gd name="T55" fmla="*/ 43 h 535"/>
                <a:gd name="T56" fmla="*/ 199 w 551"/>
                <a:gd name="T57" fmla="*/ 68 h 535"/>
                <a:gd name="T58" fmla="*/ 141 w 551"/>
                <a:gd name="T59" fmla="*/ 460 h 535"/>
                <a:gd name="T60" fmla="*/ 134 w 551"/>
                <a:gd name="T61" fmla="*/ 492 h 535"/>
                <a:gd name="T62" fmla="*/ 123 w 551"/>
                <a:gd name="T63" fmla="*/ 520 h 535"/>
                <a:gd name="T64" fmla="*/ 111 w 551"/>
                <a:gd name="T65" fmla="*/ 530 h 535"/>
                <a:gd name="T66" fmla="*/ 90 w 551"/>
                <a:gd name="T67" fmla="*/ 535 h 535"/>
                <a:gd name="T68" fmla="*/ 73 w 551"/>
                <a:gd name="T69" fmla="*/ 518 h 535"/>
                <a:gd name="T70" fmla="*/ 63 w 551"/>
                <a:gd name="T71" fmla="*/ 495 h 535"/>
                <a:gd name="T72" fmla="*/ 56 w 551"/>
                <a:gd name="T73" fmla="*/ 461 h 535"/>
                <a:gd name="T74" fmla="*/ 0 w 551"/>
                <a:gd name="T75" fmla="*/ 10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C3BA9CFC-F063-4744-8470-1FD416613F1A}"/>
                </a:ext>
              </a:extLst>
            </p:cNvPr>
            <p:cNvSpPr/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943 w 943"/>
                <a:gd name="T1" fmla="*/ 626 h 1524"/>
                <a:gd name="T2" fmla="*/ 895 w 943"/>
                <a:gd name="T3" fmla="*/ 336 h 1524"/>
                <a:gd name="T4" fmla="*/ 887 w 943"/>
                <a:gd name="T5" fmla="*/ 313 h 1524"/>
                <a:gd name="T6" fmla="*/ 873 w 943"/>
                <a:gd name="T7" fmla="*/ 301 h 1524"/>
                <a:gd name="T8" fmla="*/ 859 w 943"/>
                <a:gd name="T9" fmla="*/ 297 h 1524"/>
                <a:gd name="T10" fmla="*/ 837 w 943"/>
                <a:gd name="T11" fmla="*/ 301 h 1524"/>
                <a:gd name="T12" fmla="*/ 828 w 943"/>
                <a:gd name="T13" fmla="*/ 314 h 1524"/>
                <a:gd name="T14" fmla="*/ 819 w 943"/>
                <a:gd name="T15" fmla="*/ 336 h 1524"/>
                <a:gd name="T16" fmla="*/ 706 w 943"/>
                <a:gd name="T17" fmla="*/ 1164 h 1524"/>
                <a:gd name="T18" fmla="*/ 695 w 943"/>
                <a:gd name="T19" fmla="*/ 1207 h 1524"/>
                <a:gd name="T20" fmla="*/ 686 w 943"/>
                <a:gd name="T21" fmla="*/ 1222 h 1524"/>
                <a:gd name="T22" fmla="*/ 667 w 943"/>
                <a:gd name="T23" fmla="*/ 1230 h 1524"/>
                <a:gd name="T24" fmla="*/ 652 w 943"/>
                <a:gd name="T25" fmla="*/ 1234 h 1524"/>
                <a:gd name="T26" fmla="*/ 633 w 943"/>
                <a:gd name="T27" fmla="*/ 1227 h 1524"/>
                <a:gd name="T28" fmla="*/ 619 w 943"/>
                <a:gd name="T29" fmla="*/ 1209 h 1524"/>
                <a:gd name="T30" fmla="*/ 608 w 943"/>
                <a:gd name="T31" fmla="*/ 1164 h 1524"/>
                <a:gd name="T32" fmla="*/ 495 w 943"/>
                <a:gd name="T33" fmla="*/ 204 h 1524"/>
                <a:gd name="T34" fmla="*/ 486 w 943"/>
                <a:gd name="T35" fmla="*/ 158 h 1524"/>
                <a:gd name="T36" fmla="*/ 482 w 943"/>
                <a:gd name="T37" fmla="*/ 143 h 1524"/>
                <a:gd name="T38" fmla="*/ 473 w 943"/>
                <a:gd name="T39" fmla="*/ 129 h 1524"/>
                <a:gd name="T40" fmla="*/ 459 w 943"/>
                <a:gd name="T41" fmla="*/ 118 h 1524"/>
                <a:gd name="T42" fmla="*/ 446 w 943"/>
                <a:gd name="T43" fmla="*/ 116 h 1524"/>
                <a:gd name="T44" fmla="*/ 427 w 943"/>
                <a:gd name="T45" fmla="*/ 122 h 1524"/>
                <a:gd name="T46" fmla="*/ 411 w 943"/>
                <a:gd name="T47" fmla="*/ 132 h 1524"/>
                <a:gd name="T48" fmla="*/ 403 w 943"/>
                <a:gd name="T49" fmla="*/ 143 h 1524"/>
                <a:gd name="T50" fmla="*/ 396 w 943"/>
                <a:gd name="T51" fmla="*/ 158 h 1524"/>
                <a:gd name="T52" fmla="*/ 389 w 943"/>
                <a:gd name="T53" fmla="*/ 197 h 1524"/>
                <a:gd name="T54" fmla="*/ 285 w 943"/>
                <a:gd name="T55" fmla="*/ 1428 h 1524"/>
                <a:gd name="T56" fmla="*/ 278 w 943"/>
                <a:gd name="T57" fmla="*/ 1480 h 1524"/>
                <a:gd name="T58" fmla="*/ 268 w 943"/>
                <a:gd name="T59" fmla="*/ 1505 h 1524"/>
                <a:gd name="T60" fmla="*/ 250 w 943"/>
                <a:gd name="T61" fmla="*/ 1517 h 1524"/>
                <a:gd name="T62" fmla="*/ 233 w 943"/>
                <a:gd name="T63" fmla="*/ 1524 h 1524"/>
                <a:gd name="T64" fmla="*/ 217 w 943"/>
                <a:gd name="T65" fmla="*/ 1517 h 1524"/>
                <a:gd name="T66" fmla="*/ 207 w 943"/>
                <a:gd name="T67" fmla="*/ 1505 h 1524"/>
                <a:gd name="T68" fmla="*/ 200 w 943"/>
                <a:gd name="T69" fmla="*/ 1484 h 1524"/>
                <a:gd name="T70" fmla="*/ 194 w 943"/>
                <a:gd name="T71" fmla="*/ 1432 h 1524"/>
                <a:gd name="T72" fmla="*/ 60 w 943"/>
                <a:gd name="T73" fmla="*/ 87 h 1524"/>
                <a:gd name="T74" fmla="*/ 56 w 943"/>
                <a:gd name="T75" fmla="*/ 59 h 1524"/>
                <a:gd name="T76" fmla="*/ 46 w 943"/>
                <a:gd name="T77" fmla="*/ 34 h 1524"/>
                <a:gd name="T78" fmla="*/ 35 w 943"/>
                <a:gd name="T79" fmla="*/ 17 h 1524"/>
                <a:gd name="T80" fmla="*/ 25 w 943"/>
                <a:gd name="T81" fmla="*/ 5 h 1524"/>
                <a:gd name="T82" fmla="*/ 12 w 943"/>
                <a:gd name="T83" fmla="*/ 0 h 1524"/>
                <a:gd name="T84" fmla="*/ 0 w 943"/>
                <a:gd name="T85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75" name="Group 82">
            <a:extLst>
              <a:ext uri="{FF2B5EF4-FFF2-40B4-BE49-F238E27FC236}">
                <a16:creationId xmlns:a16="http://schemas.microsoft.com/office/drawing/2014/main" id="{EA4C2232-4B74-4BD7-B5A7-ECBFD9931D6F}"/>
              </a:ext>
            </a:extLst>
          </p:cNvPr>
          <p:cNvGrpSpPr/>
          <p:nvPr/>
        </p:nvGrpSpPr>
        <p:grpSpPr bwMode="auto">
          <a:xfrm>
            <a:off x="2128164" y="3433838"/>
            <a:ext cx="2838450" cy="1660525"/>
            <a:chOff x="273" y="2091"/>
            <a:chExt cx="1788" cy="1046"/>
          </a:xfrm>
        </p:grpSpPr>
        <p:sp>
          <p:nvSpPr>
            <p:cNvPr id="76" name="Line 83">
              <a:extLst>
                <a:ext uri="{FF2B5EF4-FFF2-40B4-BE49-F238E27FC236}">
                  <a16:creationId xmlns:a16="http://schemas.microsoft.com/office/drawing/2014/main" id="{49154757-F1ED-4666-BFBE-846F7088A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1" y="2091"/>
              <a:ext cx="0" cy="104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prstDash val="dash"/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grpSp>
          <p:nvGrpSpPr>
            <p:cNvPr id="77" name="Group 84">
              <a:extLst>
                <a:ext uri="{FF2B5EF4-FFF2-40B4-BE49-F238E27FC236}">
                  <a16:creationId xmlns:a16="http://schemas.microsoft.com/office/drawing/2014/main" id="{166AC5B8-90B1-4062-B126-A8479368427A}"/>
                </a:ext>
              </a:extLst>
            </p:cNvPr>
            <p:cNvGrpSpPr/>
            <p:nvPr/>
          </p:nvGrpSpPr>
          <p:grpSpPr bwMode="auto">
            <a:xfrm>
              <a:off x="273" y="2523"/>
              <a:ext cx="1788" cy="237"/>
              <a:chOff x="273" y="2523"/>
              <a:chExt cx="1788" cy="237"/>
            </a:xfrm>
          </p:grpSpPr>
          <p:sp>
            <p:nvSpPr>
              <p:cNvPr id="78" name="Line 85">
                <a:extLst>
                  <a:ext uri="{FF2B5EF4-FFF2-40B4-BE49-F238E27FC236}">
                    <a16:creationId xmlns:a16="http://schemas.microsoft.com/office/drawing/2014/main" id="{11D3A8EB-D966-4DE4-B867-1BC577F5F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2660"/>
                <a:ext cx="1788" cy="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triangle" w="sm" len="med"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dirty="0">
                  <a:latin typeface="微软雅黑 Light" panose="020B0502040204020203" pitchFamily="34" charset="-122"/>
                </a:endParaRPr>
              </a:p>
            </p:txBody>
          </p:sp>
          <p:sp>
            <p:nvSpPr>
              <p:cNvPr id="79" name="Rectangle 86">
                <a:extLst>
                  <a:ext uri="{FF2B5EF4-FFF2-40B4-BE49-F238E27FC236}">
                    <a16:creationId xmlns:a16="http://schemas.microsoft.com/office/drawing/2014/main" id="{B6490812-9B08-4E92-B87F-5146F610E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" y="2523"/>
                <a:ext cx="620" cy="23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rgbClr val="333399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 algn="l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571500" algn="l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algn="l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714500" algn="l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algn="l" defTabSz="7620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:r>
                  <a:rPr lang="zh-CN" altLang="en-US" sz="18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源系统</a:t>
                </a:r>
              </a:p>
            </p:txBody>
          </p:sp>
        </p:grpSp>
      </p:grpSp>
      <p:grpSp>
        <p:nvGrpSpPr>
          <p:cNvPr id="80" name="Group 87">
            <a:extLst>
              <a:ext uri="{FF2B5EF4-FFF2-40B4-BE49-F238E27FC236}">
                <a16:creationId xmlns:a16="http://schemas.microsoft.com/office/drawing/2014/main" id="{E1D7FA5B-9BEA-45B6-A793-6C2A1924B36D}"/>
              </a:ext>
            </a:extLst>
          </p:cNvPr>
          <p:cNvGrpSpPr/>
          <p:nvPr/>
        </p:nvGrpSpPr>
        <p:grpSpPr bwMode="auto">
          <a:xfrm>
            <a:off x="7236739" y="4135512"/>
            <a:ext cx="2840038" cy="376238"/>
            <a:chOff x="3491" y="2533"/>
            <a:chExt cx="1789" cy="237"/>
          </a:xfrm>
        </p:grpSpPr>
        <p:sp>
          <p:nvSpPr>
            <p:cNvPr id="81" name="Line 88">
              <a:extLst>
                <a:ext uri="{FF2B5EF4-FFF2-40B4-BE49-F238E27FC236}">
                  <a16:creationId xmlns:a16="http://schemas.microsoft.com/office/drawing/2014/main" id="{B80BF399-3CB6-4703-8442-CBAD08394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1" y="2660"/>
              <a:ext cx="1789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C6040798-20CE-4FD1-A32A-45B734FDD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533"/>
              <a:ext cx="712" cy="2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33339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defTabSz="762000" eaLnBrk="0" hangingPunct="0"/>
              <a:r>
                <a:rPr kumimoji="1"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目的系统</a:t>
              </a:r>
            </a:p>
          </p:txBody>
        </p:sp>
      </p:grpSp>
      <p:grpSp>
        <p:nvGrpSpPr>
          <p:cNvPr id="83" name="Group 90">
            <a:extLst>
              <a:ext uri="{FF2B5EF4-FFF2-40B4-BE49-F238E27FC236}">
                <a16:creationId xmlns:a16="http://schemas.microsoft.com/office/drawing/2014/main" id="{61DC986A-B549-4170-BBC9-9EC65A9F6200}"/>
              </a:ext>
            </a:extLst>
          </p:cNvPr>
          <p:cNvGrpSpPr/>
          <p:nvPr/>
        </p:nvGrpSpPr>
        <p:grpSpPr bwMode="auto">
          <a:xfrm>
            <a:off x="4966615" y="3405263"/>
            <a:ext cx="2270125" cy="1725613"/>
            <a:chOff x="2061" y="2073"/>
            <a:chExt cx="1430" cy="1087"/>
          </a:xfrm>
        </p:grpSpPr>
        <p:sp>
          <p:nvSpPr>
            <p:cNvPr id="84" name="Line 91">
              <a:extLst>
                <a:ext uri="{FF2B5EF4-FFF2-40B4-BE49-F238E27FC236}">
                  <a16:creationId xmlns:a16="http://schemas.microsoft.com/office/drawing/2014/main" id="{CE0690CD-E556-4094-88A9-72E590128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1" y="2660"/>
              <a:ext cx="143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5" name="Rectangle 92">
              <a:extLst>
                <a:ext uri="{FF2B5EF4-FFF2-40B4-BE49-F238E27FC236}">
                  <a16:creationId xmlns:a16="http://schemas.microsoft.com/office/drawing/2014/main" id="{7BB5F475-BBFC-4074-9D77-B08600F6D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2533"/>
              <a:ext cx="734" cy="237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rgbClr val="33339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 algn="l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algn="l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algn="l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algn="l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algn="l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0" hangingPunct="0"/>
              <a:r>
                <a:rPr lang="zh-CN" altLang="en-US" sz="1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传输系统</a:t>
              </a:r>
            </a:p>
          </p:txBody>
        </p:sp>
        <p:sp>
          <p:nvSpPr>
            <p:cNvPr id="86" name="Line 93">
              <a:extLst>
                <a:ext uri="{FF2B5EF4-FFF2-40B4-BE49-F238E27FC236}">
                  <a16:creationId xmlns:a16="http://schemas.microsoft.com/office/drawing/2014/main" id="{4D701AB8-1396-41DA-9A7C-1BA345E99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" y="2073"/>
              <a:ext cx="5" cy="108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prstDash val="dash"/>
              <a:round/>
              <a:headEnd type="none" w="sm" len="med"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87" name="Rectangle 97">
            <a:extLst>
              <a:ext uri="{FF2B5EF4-FFF2-40B4-BE49-F238E27FC236}">
                <a16:creationId xmlns:a16="http://schemas.microsoft.com/office/drawing/2014/main" id="{854ECD20-E328-43E2-8694-00390BBF1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977" y="5192579"/>
            <a:ext cx="5667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defTabSz="762000" eaLnBrk="0" hangingPunct="0"/>
            <a:r>
              <a:rPr kumimoji="1" lang="zh-CN" altLang="en-US" dirty="0">
                <a:latin typeface="Arial" panose="020B0604020202020204" pitchFamily="34" charset="0"/>
                <a:ea typeface="微软雅黑 Light" panose="020B0502040204020203" pitchFamily="34" charset="-122"/>
              </a:rPr>
              <a:t>输出信息</a:t>
            </a:r>
          </a:p>
        </p:txBody>
      </p:sp>
      <p:sp>
        <p:nvSpPr>
          <p:cNvPr id="88" name="Line 98">
            <a:extLst>
              <a:ext uri="{FF2B5EF4-FFF2-40B4-BE49-F238E27FC236}">
                <a16:creationId xmlns:a16="http://schemas.microsoft.com/office/drawing/2014/main" id="{B7C31D30-3E50-44AA-ACF0-9551F0383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98977" y="5130875"/>
            <a:ext cx="531813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89" name="Rectangle 99">
            <a:extLst>
              <a:ext uri="{FF2B5EF4-FFF2-40B4-BE49-F238E27FC236}">
                <a16:creationId xmlns:a16="http://schemas.microsoft.com/office/drawing/2014/main" id="{2F344F62-A2C2-475B-B304-06F350306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40" y="3532642"/>
            <a:ext cx="8159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71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algn="l" defTabSz="7620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PC </a:t>
            </a:r>
            <a:r>
              <a:rPr lang="zh-CN" altLang="en-US" sz="1800" dirty="0">
                <a:solidFill>
                  <a:srgbClr val="333399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机</a:t>
            </a:r>
          </a:p>
        </p:txBody>
      </p:sp>
      <p:pic>
        <p:nvPicPr>
          <p:cNvPr id="90" name="图形 89">
            <a:extLst>
              <a:ext uri="{FF2B5EF4-FFF2-40B4-BE49-F238E27FC236}">
                <a16:creationId xmlns:a16="http://schemas.microsoft.com/office/drawing/2014/main" id="{B800DFA9-0CA2-40AD-9ADA-F9A9A192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4605" y="3030456"/>
            <a:ext cx="582300" cy="440885"/>
          </a:xfrm>
          <a:prstGeom prst="rect">
            <a:avLst/>
          </a:prstGeom>
        </p:spPr>
      </p:pic>
      <p:pic>
        <p:nvPicPr>
          <p:cNvPr id="91" name="图形 90">
            <a:extLst>
              <a:ext uri="{FF2B5EF4-FFF2-40B4-BE49-F238E27FC236}">
                <a16:creationId xmlns:a16="http://schemas.microsoft.com/office/drawing/2014/main" id="{50287564-B75B-4FF8-A7C1-D731EAFEC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0718" y="3036306"/>
            <a:ext cx="582300" cy="440885"/>
          </a:xfrm>
          <a:prstGeom prst="rect">
            <a:avLst/>
          </a:prstGeom>
        </p:spPr>
      </p:pic>
      <p:grpSp>
        <p:nvGrpSpPr>
          <p:cNvPr id="92" name="组合 91">
            <a:extLst>
              <a:ext uri="{FF2B5EF4-FFF2-40B4-BE49-F238E27FC236}">
                <a16:creationId xmlns:a16="http://schemas.microsoft.com/office/drawing/2014/main" id="{CE2965F7-9C1F-4A05-BB58-F6E65E735978}"/>
              </a:ext>
            </a:extLst>
          </p:cNvPr>
          <p:cNvGrpSpPr/>
          <p:nvPr/>
        </p:nvGrpSpPr>
        <p:grpSpPr>
          <a:xfrm>
            <a:off x="3904480" y="3227289"/>
            <a:ext cx="553700" cy="214958"/>
            <a:chOff x="2609296" y="5483956"/>
            <a:chExt cx="843917" cy="213405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2A0A36B4-9D9D-49C9-B90B-FBEFAA5CBD07}"/>
                </a:ext>
              </a:extLst>
            </p:cNvPr>
            <p:cNvGrpSpPr/>
            <p:nvPr/>
          </p:nvGrpSpPr>
          <p:grpSpPr>
            <a:xfrm>
              <a:off x="2609296" y="5483956"/>
              <a:ext cx="843917" cy="213405"/>
              <a:chOff x="6596086" y="4965714"/>
              <a:chExt cx="839790" cy="282576"/>
            </a:xfrm>
          </p:grpSpPr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2370696B-CBAF-492A-80C3-A5B1A51AD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6086" y="4965714"/>
                <a:ext cx="839790" cy="282576"/>
              </a:xfrm>
              <a:custGeom>
                <a:avLst/>
                <a:gdLst>
                  <a:gd name="T0" fmla="*/ 2554 w 2800"/>
                  <a:gd name="T1" fmla="*/ 936 h 936"/>
                  <a:gd name="T2" fmla="*/ 247 w 2800"/>
                  <a:gd name="T3" fmla="*/ 936 h 936"/>
                  <a:gd name="T4" fmla="*/ 0 w 2800"/>
                  <a:gd name="T5" fmla="*/ 689 h 936"/>
                  <a:gd name="T6" fmla="*/ 0 w 2800"/>
                  <a:gd name="T7" fmla="*/ 247 h 936"/>
                  <a:gd name="T8" fmla="*/ 247 w 2800"/>
                  <a:gd name="T9" fmla="*/ 0 h 936"/>
                  <a:gd name="T10" fmla="*/ 2554 w 2800"/>
                  <a:gd name="T11" fmla="*/ 0 h 936"/>
                  <a:gd name="T12" fmla="*/ 2800 w 2800"/>
                  <a:gd name="T13" fmla="*/ 247 h 936"/>
                  <a:gd name="T14" fmla="*/ 2800 w 2800"/>
                  <a:gd name="T15" fmla="*/ 689 h 936"/>
                  <a:gd name="T16" fmla="*/ 2554 w 2800"/>
                  <a:gd name="T17" fmla="*/ 936 h 936"/>
                  <a:gd name="T18" fmla="*/ 247 w 2800"/>
                  <a:gd name="T19" fmla="*/ 120 h 936"/>
                  <a:gd name="T20" fmla="*/ 120 w 2800"/>
                  <a:gd name="T21" fmla="*/ 247 h 936"/>
                  <a:gd name="T22" fmla="*/ 120 w 2800"/>
                  <a:gd name="T23" fmla="*/ 689 h 936"/>
                  <a:gd name="T24" fmla="*/ 247 w 2800"/>
                  <a:gd name="T25" fmla="*/ 816 h 936"/>
                  <a:gd name="T26" fmla="*/ 2554 w 2800"/>
                  <a:gd name="T27" fmla="*/ 816 h 936"/>
                  <a:gd name="T28" fmla="*/ 2680 w 2800"/>
                  <a:gd name="T29" fmla="*/ 689 h 936"/>
                  <a:gd name="T30" fmla="*/ 2680 w 2800"/>
                  <a:gd name="T31" fmla="*/ 247 h 936"/>
                  <a:gd name="T32" fmla="*/ 2554 w 2800"/>
                  <a:gd name="T33" fmla="*/ 120 h 936"/>
                  <a:gd name="T34" fmla="*/ 247 w 2800"/>
                  <a:gd name="T35" fmla="*/ 12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0" h="936">
                    <a:moveTo>
                      <a:pt x="2554" y="936"/>
                    </a:moveTo>
                    <a:cubicBezTo>
                      <a:pt x="247" y="936"/>
                      <a:pt x="247" y="936"/>
                      <a:pt x="247" y="936"/>
                    </a:cubicBezTo>
                    <a:cubicBezTo>
                      <a:pt x="111" y="936"/>
                      <a:pt x="0" y="825"/>
                      <a:pt x="0" y="68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111"/>
                      <a:pt x="111" y="0"/>
                      <a:pt x="247" y="0"/>
                    </a:cubicBezTo>
                    <a:cubicBezTo>
                      <a:pt x="2554" y="0"/>
                      <a:pt x="2554" y="0"/>
                      <a:pt x="2554" y="0"/>
                    </a:cubicBezTo>
                    <a:cubicBezTo>
                      <a:pt x="2690" y="0"/>
                      <a:pt x="2800" y="111"/>
                      <a:pt x="2800" y="247"/>
                    </a:cubicBezTo>
                    <a:cubicBezTo>
                      <a:pt x="2800" y="689"/>
                      <a:pt x="2800" y="689"/>
                      <a:pt x="2800" y="689"/>
                    </a:cubicBezTo>
                    <a:cubicBezTo>
                      <a:pt x="2800" y="825"/>
                      <a:pt x="2690" y="936"/>
                      <a:pt x="2554" y="936"/>
                    </a:cubicBezTo>
                    <a:close/>
                    <a:moveTo>
                      <a:pt x="247" y="120"/>
                    </a:moveTo>
                    <a:cubicBezTo>
                      <a:pt x="177" y="120"/>
                      <a:pt x="120" y="177"/>
                      <a:pt x="120" y="247"/>
                    </a:cubicBezTo>
                    <a:cubicBezTo>
                      <a:pt x="120" y="689"/>
                      <a:pt x="120" y="689"/>
                      <a:pt x="120" y="689"/>
                    </a:cubicBezTo>
                    <a:cubicBezTo>
                      <a:pt x="120" y="759"/>
                      <a:pt x="177" y="816"/>
                      <a:pt x="247" y="816"/>
                    </a:cubicBezTo>
                    <a:cubicBezTo>
                      <a:pt x="2554" y="816"/>
                      <a:pt x="2554" y="816"/>
                      <a:pt x="2554" y="816"/>
                    </a:cubicBezTo>
                    <a:cubicBezTo>
                      <a:pt x="2624" y="816"/>
                      <a:pt x="2680" y="759"/>
                      <a:pt x="2680" y="689"/>
                    </a:cubicBezTo>
                    <a:cubicBezTo>
                      <a:pt x="2680" y="247"/>
                      <a:pt x="2680" y="247"/>
                      <a:pt x="2680" y="247"/>
                    </a:cubicBezTo>
                    <a:cubicBezTo>
                      <a:pt x="2680" y="177"/>
                      <a:pt x="2624" y="120"/>
                      <a:pt x="2554" y="120"/>
                    </a:cubicBezTo>
                    <a:lnTo>
                      <a:pt x="247" y="120"/>
                    </a:ln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89BF23E4-F626-44F2-804D-AAC1A38A761C}"/>
                  </a:ext>
                </a:extLst>
              </p:cNvPr>
              <p:cNvSpPr/>
              <p:nvPr/>
            </p:nvSpPr>
            <p:spPr bwMode="auto">
              <a:xfrm>
                <a:off x="6681798" y="5033926"/>
                <a:ext cx="33337" cy="31750"/>
              </a:xfrm>
              <a:custGeom>
                <a:avLst/>
                <a:gdLst>
                  <a:gd name="T0" fmla="*/ 83 w 107"/>
                  <a:gd name="T1" fmla="*/ 108 h 108"/>
                  <a:gd name="T2" fmla="*/ 24 w 107"/>
                  <a:gd name="T3" fmla="*/ 108 h 108"/>
                  <a:gd name="T4" fmla="*/ 0 w 107"/>
                  <a:gd name="T5" fmla="*/ 84 h 108"/>
                  <a:gd name="T6" fmla="*/ 0 w 107"/>
                  <a:gd name="T7" fmla="*/ 24 h 108"/>
                  <a:gd name="T8" fmla="*/ 24 w 107"/>
                  <a:gd name="T9" fmla="*/ 0 h 108"/>
                  <a:gd name="T10" fmla="*/ 83 w 107"/>
                  <a:gd name="T11" fmla="*/ 0 h 108"/>
                  <a:gd name="T12" fmla="*/ 107 w 107"/>
                  <a:gd name="T13" fmla="*/ 24 h 108"/>
                  <a:gd name="T14" fmla="*/ 107 w 107"/>
                  <a:gd name="T15" fmla="*/ 84 h 108"/>
                  <a:gd name="T16" fmla="*/ 83 w 107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8">
                    <a:moveTo>
                      <a:pt x="83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10" y="108"/>
                      <a:pt x="0" y="97"/>
                      <a:pt x="0" y="8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97"/>
                      <a:pt x="97" y="108"/>
                      <a:pt x="83" y="108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75A91A25-542D-4402-95C1-C2330D717C08}"/>
                  </a:ext>
                </a:extLst>
              </p:cNvPr>
              <p:cNvSpPr/>
              <p:nvPr/>
            </p:nvSpPr>
            <p:spPr bwMode="auto">
              <a:xfrm>
                <a:off x="6681768" y="5091061"/>
                <a:ext cx="33337" cy="31750"/>
              </a:xfrm>
              <a:custGeom>
                <a:avLst/>
                <a:gdLst>
                  <a:gd name="T0" fmla="*/ 83 w 107"/>
                  <a:gd name="T1" fmla="*/ 107 h 107"/>
                  <a:gd name="T2" fmla="*/ 24 w 107"/>
                  <a:gd name="T3" fmla="*/ 107 h 107"/>
                  <a:gd name="T4" fmla="*/ 0 w 107"/>
                  <a:gd name="T5" fmla="*/ 83 h 107"/>
                  <a:gd name="T6" fmla="*/ 0 w 107"/>
                  <a:gd name="T7" fmla="*/ 24 h 107"/>
                  <a:gd name="T8" fmla="*/ 24 w 107"/>
                  <a:gd name="T9" fmla="*/ 0 h 107"/>
                  <a:gd name="T10" fmla="*/ 83 w 107"/>
                  <a:gd name="T11" fmla="*/ 0 h 107"/>
                  <a:gd name="T12" fmla="*/ 107 w 107"/>
                  <a:gd name="T13" fmla="*/ 24 h 107"/>
                  <a:gd name="T14" fmla="*/ 107 w 107"/>
                  <a:gd name="T15" fmla="*/ 83 h 107"/>
                  <a:gd name="T16" fmla="*/ 83 w 107"/>
                  <a:gd name="T1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83" y="107"/>
                    </a:moveTo>
                    <a:cubicBezTo>
                      <a:pt x="24" y="107"/>
                      <a:pt x="24" y="107"/>
                      <a:pt x="24" y="107"/>
                    </a:cubicBezTo>
                    <a:cubicBezTo>
                      <a:pt x="10" y="107"/>
                      <a:pt x="0" y="97"/>
                      <a:pt x="0" y="8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7" y="97"/>
                      <a:pt x="97" y="107"/>
                      <a:pt x="83" y="107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A7B8758C-A5D7-47AD-ABF7-EFD24DE6B21E}"/>
                  </a:ext>
                </a:extLst>
              </p:cNvPr>
              <p:cNvSpPr/>
              <p:nvPr/>
            </p:nvSpPr>
            <p:spPr bwMode="auto">
              <a:xfrm>
                <a:off x="6681788" y="5148262"/>
                <a:ext cx="33337" cy="31750"/>
              </a:xfrm>
              <a:custGeom>
                <a:avLst/>
                <a:gdLst>
                  <a:gd name="T0" fmla="*/ 83 w 107"/>
                  <a:gd name="T1" fmla="*/ 108 h 108"/>
                  <a:gd name="T2" fmla="*/ 24 w 107"/>
                  <a:gd name="T3" fmla="*/ 108 h 108"/>
                  <a:gd name="T4" fmla="*/ 0 w 107"/>
                  <a:gd name="T5" fmla="*/ 84 h 108"/>
                  <a:gd name="T6" fmla="*/ 0 w 107"/>
                  <a:gd name="T7" fmla="*/ 24 h 108"/>
                  <a:gd name="T8" fmla="*/ 24 w 107"/>
                  <a:gd name="T9" fmla="*/ 0 h 108"/>
                  <a:gd name="T10" fmla="*/ 83 w 107"/>
                  <a:gd name="T11" fmla="*/ 0 h 108"/>
                  <a:gd name="T12" fmla="*/ 107 w 107"/>
                  <a:gd name="T13" fmla="*/ 24 h 108"/>
                  <a:gd name="T14" fmla="*/ 107 w 107"/>
                  <a:gd name="T15" fmla="*/ 84 h 108"/>
                  <a:gd name="T16" fmla="*/ 83 w 107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8">
                    <a:moveTo>
                      <a:pt x="83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10" y="108"/>
                      <a:pt x="0" y="97"/>
                      <a:pt x="0" y="8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97"/>
                      <a:pt x="97" y="108"/>
                      <a:pt x="83" y="108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EFD4CD2F-34B0-4E2E-9445-2EC8FB633F2D}"/>
                </a:ext>
              </a:extLst>
            </p:cNvPr>
            <p:cNvSpPr/>
            <p:nvPr/>
          </p:nvSpPr>
          <p:spPr>
            <a:xfrm>
              <a:off x="2883255" y="5550159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9204F1C-940C-469B-9028-0B4F077E44D7}"/>
                </a:ext>
              </a:extLst>
            </p:cNvPr>
            <p:cNvSpPr/>
            <p:nvPr/>
          </p:nvSpPr>
          <p:spPr>
            <a:xfrm>
              <a:off x="3040408" y="5552907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C6A1E6C-647D-4B3A-89CE-B93DF7ADC0FA}"/>
                </a:ext>
              </a:extLst>
            </p:cNvPr>
            <p:cNvSpPr/>
            <p:nvPr/>
          </p:nvSpPr>
          <p:spPr>
            <a:xfrm>
              <a:off x="3189340" y="5552907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3A282EF-FA94-4138-84FB-C7C8A79B4563}"/>
              </a:ext>
            </a:extLst>
          </p:cNvPr>
          <p:cNvGrpSpPr/>
          <p:nvPr/>
        </p:nvGrpSpPr>
        <p:grpSpPr>
          <a:xfrm>
            <a:off x="7739642" y="3236988"/>
            <a:ext cx="553700" cy="214958"/>
            <a:chOff x="2609296" y="5483956"/>
            <a:chExt cx="843917" cy="213405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8FEE56CA-DED6-4D02-8FB1-3FE6D6465CE0}"/>
                </a:ext>
              </a:extLst>
            </p:cNvPr>
            <p:cNvGrpSpPr/>
            <p:nvPr/>
          </p:nvGrpSpPr>
          <p:grpSpPr>
            <a:xfrm>
              <a:off x="2609296" y="5483956"/>
              <a:ext cx="843917" cy="213405"/>
              <a:chOff x="6596086" y="4965714"/>
              <a:chExt cx="839790" cy="282576"/>
            </a:xfrm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B8FA2713-3EE4-4DEA-8914-1532367827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6086" y="4965714"/>
                <a:ext cx="839790" cy="282576"/>
              </a:xfrm>
              <a:custGeom>
                <a:avLst/>
                <a:gdLst>
                  <a:gd name="T0" fmla="*/ 2554 w 2800"/>
                  <a:gd name="T1" fmla="*/ 936 h 936"/>
                  <a:gd name="T2" fmla="*/ 247 w 2800"/>
                  <a:gd name="T3" fmla="*/ 936 h 936"/>
                  <a:gd name="T4" fmla="*/ 0 w 2800"/>
                  <a:gd name="T5" fmla="*/ 689 h 936"/>
                  <a:gd name="T6" fmla="*/ 0 w 2800"/>
                  <a:gd name="T7" fmla="*/ 247 h 936"/>
                  <a:gd name="T8" fmla="*/ 247 w 2800"/>
                  <a:gd name="T9" fmla="*/ 0 h 936"/>
                  <a:gd name="T10" fmla="*/ 2554 w 2800"/>
                  <a:gd name="T11" fmla="*/ 0 h 936"/>
                  <a:gd name="T12" fmla="*/ 2800 w 2800"/>
                  <a:gd name="T13" fmla="*/ 247 h 936"/>
                  <a:gd name="T14" fmla="*/ 2800 w 2800"/>
                  <a:gd name="T15" fmla="*/ 689 h 936"/>
                  <a:gd name="T16" fmla="*/ 2554 w 2800"/>
                  <a:gd name="T17" fmla="*/ 936 h 936"/>
                  <a:gd name="T18" fmla="*/ 247 w 2800"/>
                  <a:gd name="T19" fmla="*/ 120 h 936"/>
                  <a:gd name="T20" fmla="*/ 120 w 2800"/>
                  <a:gd name="T21" fmla="*/ 247 h 936"/>
                  <a:gd name="T22" fmla="*/ 120 w 2800"/>
                  <a:gd name="T23" fmla="*/ 689 h 936"/>
                  <a:gd name="T24" fmla="*/ 247 w 2800"/>
                  <a:gd name="T25" fmla="*/ 816 h 936"/>
                  <a:gd name="T26" fmla="*/ 2554 w 2800"/>
                  <a:gd name="T27" fmla="*/ 816 h 936"/>
                  <a:gd name="T28" fmla="*/ 2680 w 2800"/>
                  <a:gd name="T29" fmla="*/ 689 h 936"/>
                  <a:gd name="T30" fmla="*/ 2680 w 2800"/>
                  <a:gd name="T31" fmla="*/ 247 h 936"/>
                  <a:gd name="T32" fmla="*/ 2554 w 2800"/>
                  <a:gd name="T33" fmla="*/ 120 h 936"/>
                  <a:gd name="T34" fmla="*/ 247 w 2800"/>
                  <a:gd name="T35" fmla="*/ 12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0" h="936">
                    <a:moveTo>
                      <a:pt x="2554" y="936"/>
                    </a:moveTo>
                    <a:cubicBezTo>
                      <a:pt x="247" y="936"/>
                      <a:pt x="247" y="936"/>
                      <a:pt x="247" y="936"/>
                    </a:cubicBezTo>
                    <a:cubicBezTo>
                      <a:pt x="111" y="936"/>
                      <a:pt x="0" y="825"/>
                      <a:pt x="0" y="68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111"/>
                      <a:pt x="111" y="0"/>
                      <a:pt x="247" y="0"/>
                    </a:cubicBezTo>
                    <a:cubicBezTo>
                      <a:pt x="2554" y="0"/>
                      <a:pt x="2554" y="0"/>
                      <a:pt x="2554" y="0"/>
                    </a:cubicBezTo>
                    <a:cubicBezTo>
                      <a:pt x="2690" y="0"/>
                      <a:pt x="2800" y="111"/>
                      <a:pt x="2800" y="247"/>
                    </a:cubicBezTo>
                    <a:cubicBezTo>
                      <a:pt x="2800" y="689"/>
                      <a:pt x="2800" y="689"/>
                      <a:pt x="2800" y="689"/>
                    </a:cubicBezTo>
                    <a:cubicBezTo>
                      <a:pt x="2800" y="825"/>
                      <a:pt x="2690" y="936"/>
                      <a:pt x="2554" y="936"/>
                    </a:cubicBezTo>
                    <a:close/>
                    <a:moveTo>
                      <a:pt x="247" y="120"/>
                    </a:moveTo>
                    <a:cubicBezTo>
                      <a:pt x="177" y="120"/>
                      <a:pt x="120" y="177"/>
                      <a:pt x="120" y="247"/>
                    </a:cubicBezTo>
                    <a:cubicBezTo>
                      <a:pt x="120" y="689"/>
                      <a:pt x="120" y="689"/>
                      <a:pt x="120" y="689"/>
                    </a:cubicBezTo>
                    <a:cubicBezTo>
                      <a:pt x="120" y="759"/>
                      <a:pt x="177" y="816"/>
                      <a:pt x="247" y="816"/>
                    </a:cubicBezTo>
                    <a:cubicBezTo>
                      <a:pt x="2554" y="816"/>
                      <a:pt x="2554" y="816"/>
                      <a:pt x="2554" y="816"/>
                    </a:cubicBezTo>
                    <a:cubicBezTo>
                      <a:pt x="2624" y="816"/>
                      <a:pt x="2680" y="759"/>
                      <a:pt x="2680" y="689"/>
                    </a:cubicBezTo>
                    <a:cubicBezTo>
                      <a:pt x="2680" y="247"/>
                      <a:pt x="2680" y="247"/>
                      <a:pt x="2680" y="247"/>
                    </a:cubicBezTo>
                    <a:cubicBezTo>
                      <a:pt x="2680" y="177"/>
                      <a:pt x="2624" y="120"/>
                      <a:pt x="2554" y="120"/>
                    </a:cubicBezTo>
                    <a:lnTo>
                      <a:pt x="247" y="120"/>
                    </a:ln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2FD5F991-7877-4131-8517-28F34554A540}"/>
                  </a:ext>
                </a:extLst>
              </p:cNvPr>
              <p:cNvSpPr/>
              <p:nvPr/>
            </p:nvSpPr>
            <p:spPr bwMode="auto">
              <a:xfrm>
                <a:off x="6681798" y="5033926"/>
                <a:ext cx="33337" cy="31750"/>
              </a:xfrm>
              <a:custGeom>
                <a:avLst/>
                <a:gdLst>
                  <a:gd name="T0" fmla="*/ 83 w 107"/>
                  <a:gd name="T1" fmla="*/ 108 h 108"/>
                  <a:gd name="T2" fmla="*/ 24 w 107"/>
                  <a:gd name="T3" fmla="*/ 108 h 108"/>
                  <a:gd name="T4" fmla="*/ 0 w 107"/>
                  <a:gd name="T5" fmla="*/ 84 h 108"/>
                  <a:gd name="T6" fmla="*/ 0 w 107"/>
                  <a:gd name="T7" fmla="*/ 24 h 108"/>
                  <a:gd name="T8" fmla="*/ 24 w 107"/>
                  <a:gd name="T9" fmla="*/ 0 h 108"/>
                  <a:gd name="T10" fmla="*/ 83 w 107"/>
                  <a:gd name="T11" fmla="*/ 0 h 108"/>
                  <a:gd name="T12" fmla="*/ 107 w 107"/>
                  <a:gd name="T13" fmla="*/ 24 h 108"/>
                  <a:gd name="T14" fmla="*/ 107 w 107"/>
                  <a:gd name="T15" fmla="*/ 84 h 108"/>
                  <a:gd name="T16" fmla="*/ 83 w 107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8">
                    <a:moveTo>
                      <a:pt x="83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10" y="108"/>
                      <a:pt x="0" y="97"/>
                      <a:pt x="0" y="8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97"/>
                      <a:pt x="97" y="108"/>
                      <a:pt x="83" y="108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8" name="Freeform 10">
                <a:extLst>
                  <a:ext uri="{FF2B5EF4-FFF2-40B4-BE49-F238E27FC236}">
                    <a16:creationId xmlns:a16="http://schemas.microsoft.com/office/drawing/2014/main" id="{C0A8DE9E-B3CC-4F07-A4D5-75433B4FA63B}"/>
                  </a:ext>
                </a:extLst>
              </p:cNvPr>
              <p:cNvSpPr/>
              <p:nvPr/>
            </p:nvSpPr>
            <p:spPr bwMode="auto">
              <a:xfrm>
                <a:off x="6681768" y="5091061"/>
                <a:ext cx="33337" cy="31750"/>
              </a:xfrm>
              <a:custGeom>
                <a:avLst/>
                <a:gdLst>
                  <a:gd name="T0" fmla="*/ 83 w 107"/>
                  <a:gd name="T1" fmla="*/ 107 h 107"/>
                  <a:gd name="T2" fmla="*/ 24 w 107"/>
                  <a:gd name="T3" fmla="*/ 107 h 107"/>
                  <a:gd name="T4" fmla="*/ 0 w 107"/>
                  <a:gd name="T5" fmla="*/ 83 h 107"/>
                  <a:gd name="T6" fmla="*/ 0 w 107"/>
                  <a:gd name="T7" fmla="*/ 24 h 107"/>
                  <a:gd name="T8" fmla="*/ 24 w 107"/>
                  <a:gd name="T9" fmla="*/ 0 h 107"/>
                  <a:gd name="T10" fmla="*/ 83 w 107"/>
                  <a:gd name="T11" fmla="*/ 0 h 107"/>
                  <a:gd name="T12" fmla="*/ 107 w 107"/>
                  <a:gd name="T13" fmla="*/ 24 h 107"/>
                  <a:gd name="T14" fmla="*/ 107 w 107"/>
                  <a:gd name="T15" fmla="*/ 83 h 107"/>
                  <a:gd name="T16" fmla="*/ 83 w 107"/>
                  <a:gd name="T1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7">
                    <a:moveTo>
                      <a:pt x="83" y="107"/>
                    </a:moveTo>
                    <a:cubicBezTo>
                      <a:pt x="24" y="107"/>
                      <a:pt x="24" y="107"/>
                      <a:pt x="24" y="107"/>
                    </a:cubicBezTo>
                    <a:cubicBezTo>
                      <a:pt x="10" y="107"/>
                      <a:pt x="0" y="97"/>
                      <a:pt x="0" y="8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107" y="97"/>
                      <a:pt x="97" y="107"/>
                      <a:pt x="83" y="107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7856F7D3-9756-45E6-ACF4-7C9696837617}"/>
                  </a:ext>
                </a:extLst>
              </p:cNvPr>
              <p:cNvSpPr/>
              <p:nvPr/>
            </p:nvSpPr>
            <p:spPr bwMode="auto">
              <a:xfrm>
                <a:off x="6681788" y="5148262"/>
                <a:ext cx="33337" cy="31750"/>
              </a:xfrm>
              <a:custGeom>
                <a:avLst/>
                <a:gdLst>
                  <a:gd name="T0" fmla="*/ 83 w 107"/>
                  <a:gd name="T1" fmla="*/ 108 h 108"/>
                  <a:gd name="T2" fmla="*/ 24 w 107"/>
                  <a:gd name="T3" fmla="*/ 108 h 108"/>
                  <a:gd name="T4" fmla="*/ 0 w 107"/>
                  <a:gd name="T5" fmla="*/ 84 h 108"/>
                  <a:gd name="T6" fmla="*/ 0 w 107"/>
                  <a:gd name="T7" fmla="*/ 24 h 108"/>
                  <a:gd name="T8" fmla="*/ 24 w 107"/>
                  <a:gd name="T9" fmla="*/ 0 h 108"/>
                  <a:gd name="T10" fmla="*/ 83 w 107"/>
                  <a:gd name="T11" fmla="*/ 0 h 108"/>
                  <a:gd name="T12" fmla="*/ 107 w 107"/>
                  <a:gd name="T13" fmla="*/ 24 h 108"/>
                  <a:gd name="T14" fmla="*/ 107 w 107"/>
                  <a:gd name="T15" fmla="*/ 84 h 108"/>
                  <a:gd name="T16" fmla="*/ 83 w 107"/>
                  <a:gd name="T17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8">
                    <a:moveTo>
                      <a:pt x="83" y="108"/>
                    </a:moveTo>
                    <a:cubicBezTo>
                      <a:pt x="24" y="108"/>
                      <a:pt x="24" y="108"/>
                      <a:pt x="24" y="108"/>
                    </a:cubicBezTo>
                    <a:cubicBezTo>
                      <a:pt x="10" y="108"/>
                      <a:pt x="0" y="97"/>
                      <a:pt x="0" y="8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7" y="0"/>
                      <a:pt x="107" y="11"/>
                      <a:pt x="107" y="24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97"/>
                      <a:pt x="97" y="108"/>
                      <a:pt x="83" y="108"/>
                    </a:cubicBezTo>
                    <a:close/>
                  </a:path>
                </a:pathLst>
              </a:custGeom>
              <a:solidFill>
                <a:srgbClr val="0836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050" dirty="0">
                  <a:latin typeface="微软雅黑 Light" panose="020B0502040204020203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F1B27977-2A16-477A-9447-6DC2D4750F6D}"/>
                </a:ext>
              </a:extLst>
            </p:cNvPr>
            <p:cNvSpPr/>
            <p:nvPr/>
          </p:nvSpPr>
          <p:spPr>
            <a:xfrm>
              <a:off x="2883255" y="5550159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330A4112-EDE1-449C-ACB2-C638E9AB252E}"/>
                </a:ext>
              </a:extLst>
            </p:cNvPr>
            <p:cNvSpPr/>
            <p:nvPr/>
          </p:nvSpPr>
          <p:spPr>
            <a:xfrm>
              <a:off x="3040408" y="5552907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38AA1F0B-347A-4056-A256-BCCF6B849864}"/>
                </a:ext>
              </a:extLst>
            </p:cNvPr>
            <p:cNvSpPr/>
            <p:nvPr/>
          </p:nvSpPr>
          <p:spPr>
            <a:xfrm>
              <a:off x="3189340" y="5552907"/>
              <a:ext cx="95638" cy="9563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83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1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 animBg="1"/>
      <p:bldP spid="54" grpId="0"/>
      <p:bldP spid="55" grpId="0"/>
      <p:bldP spid="56" grpId="0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 animBg="1"/>
      <p:bldP spid="8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D2B7E-3E52-42C2-B43E-B13064E8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A95FB-4C5F-4703-91BA-4ADD0546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编码：信息（数据）用信号来表示的方法</a:t>
            </a:r>
          </a:p>
          <a:p>
            <a:r>
              <a:rPr lang="zh-CN" altLang="en-US" sz="2400" dirty="0"/>
              <a:t>编码的四种方式：</a:t>
            </a:r>
          </a:p>
          <a:p>
            <a:pPr lvl="1"/>
            <a:r>
              <a:rPr lang="zh-CN" altLang="en-US" sz="2000" dirty="0"/>
              <a:t>数字</a:t>
            </a:r>
            <a:r>
              <a:rPr lang="en-US" altLang="zh-CN" sz="2000" dirty="0"/>
              <a:t>—</a:t>
            </a:r>
            <a:r>
              <a:rPr lang="zh-CN" altLang="en-US" sz="2000" dirty="0"/>
              <a:t>数字</a:t>
            </a:r>
          </a:p>
          <a:p>
            <a:pPr lvl="1"/>
            <a:r>
              <a:rPr lang="zh-CN" altLang="en-US" sz="2000" dirty="0"/>
              <a:t>数字</a:t>
            </a:r>
            <a:r>
              <a:rPr lang="en-US" altLang="zh-CN" sz="2000" dirty="0"/>
              <a:t>—</a:t>
            </a:r>
            <a:r>
              <a:rPr lang="zh-CN" altLang="en-US" sz="2000" dirty="0"/>
              <a:t>模拟</a:t>
            </a:r>
          </a:p>
          <a:p>
            <a:pPr lvl="1"/>
            <a:r>
              <a:rPr lang="zh-CN" altLang="en-US" sz="2000" dirty="0"/>
              <a:t>模拟</a:t>
            </a:r>
            <a:r>
              <a:rPr lang="en-US" altLang="zh-CN" sz="2000" dirty="0"/>
              <a:t>—</a:t>
            </a:r>
            <a:r>
              <a:rPr lang="zh-CN" altLang="en-US" sz="2000" dirty="0"/>
              <a:t>数字</a:t>
            </a:r>
          </a:p>
          <a:p>
            <a:pPr lvl="1"/>
            <a:r>
              <a:rPr lang="zh-CN" altLang="en-US" sz="2000" dirty="0"/>
              <a:t>模拟</a:t>
            </a:r>
            <a:r>
              <a:rPr lang="en-US" altLang="zh-CN" sz="2000" dirty="0"/>
              <a:t>—</a:t>
            </a:r>
            <a:r>
              <a:rPr lang="zh-CN" altLang="en-US" sz="2000" dirty="0"/>
              <a:t>模拟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35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FA728-1DED-4DC9-AD28-B0732084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-</a:t>
            </a:r>
            <a:r>
              <a:rPr lang="zh-CN" altLang="en-US" dirty="0"/>
              <a:t>数字编码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AB0BCA-300B-4F57-9F36-5F29A22F6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用数字信号来表示数字信息</a:t>
            </a:r>
            <a:endParaRPr lang="en-US" altLang="zh-CN" sz="2400" dirty="0"/>
          </a:p>
          <a:p>
            <a:r>
              <a:rPr lang="zh-CN" altLang="en-US" sz="2400" dirty="0"/>
              <a:t>计算机产生的</a:t>
            </a:r>
            <a:r>
              <a:rPr lang="en-US" altLang="zh-CN" sz="2400" dirty="0"/>
              <a:t>0</a:t>
            </a:r>
            <a:r>
              <a:rPr lang="zh-CN" altLang="en-US" sz="2400" dirty="0"/>
              <a:t>、</a:t>
            </a:r>
            <a:r>
              <a:rPr lang="en-US" altLang="zh-CN" sz="2400" dirty="0"/>
              <a:t>1</a:t>
            </a:r>
            <a:r>
              <a:rPr lang="zh-CN" altLang="en-US" sz="2400" dirty="0"/>
              <a:t>比特序列被转换成一串可以在导线上传输的脉冲电压</a:t>
            </a:r>
            <a:endParaRPr lang="en-US" altLang="zh-CN" sz="2400" dirty="0"/>
          </a:p>
          <a:p>
            <a:r>
              <a:rPr lang="zh-CN" altLang="en-US" sz="2400" dirty="0"/>
              <a:t>常见方案：</a:t>
            </a:r>
          </a:p>
          <a:p>
            <a:pPr lvl="1"/>
            <a:r>
              <a:rPr lang="zh-CN" altLang="en-US" sz="2000" dirty="0"/>
              <a:t>单极性编码</a:t>
            </a:r>
          </a:p>
          <a:p>
            <a:pPr lvl="1"/>
            <a:r>
              <a:rPr lang="zh-CN" altLang="en-US" sz="2000" dirty="0"/>
              <a:t>极化编码</a:t>
            </a:r>
          </a:p>
          <a:p>
            <a:pPr lvl="1"/>
            <a:r>
              <a:rPr lang="zh-CN" altLang="en-US" sz="2000" dirty="0"/>
              <a:t>双极性编码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22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0FD8D-85A3-4615-A429-E50BA24B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任务及目标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35197D-A94D-457B-836D-4FCC52921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5C3FCA-87E6-488B-8AC1-2CCE33829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116261"/>
            <a:ext cx="4718304" cy="317023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网络中的信号及传输介质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网络中的数据传输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数据可靠传输的基本需求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数据可靠传输模型及传输协议的设计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数据可靠传输模型的性能优化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5C9CC3-9115-49C8-A9B1-329D565EA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2150" y="2530739"/>
            <a:ext cx="4718304" cy="47625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5EFB10-E96A-43FB-B678-E77AFE516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2149" y="3116261"/>
            <a:ext cx="6297699" cy="3049408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CN" altLang="en-US" dirty="0"/>
              <a:t>知道并能够复述网络中的</a:t>
            </a:r>
            <a:r>
              <a:rPr lang="en-US" altLang="zh-CN" dirty="0"/>
              <a:t>3</a:t>
            </a:r>
            <a:r>
              <a:rPr lang="zh-CN" altLang="en-US" dirty="0"/>
              <a:t>种信号和</a:t>
            </a:r>
            <a:r>
              <a:rPr lang="en-US" altLang="zh-CN" dirty="0"/>
              <a:t>4</a:t>
            </a:r>
            <a:r>
              <a:rPr lang="zh-CN" altLang="en-US" dirty="0"/>
              <a:t>种传输介质，并能够进行准确的区分和对比分析</a:t>
            </a:r>
            <a:endParaRPr lang="en-US" altLang="zh-CN" dirty="0"/>
          </a:p>
          <a:p>
            <a:pPr rtl="0"/>
            <a:r>
              <a:rPr lang="zh-CN" altLang="en-US" dirty="0"/>
              <a:t>知道并能够复述计算机网络的数据传输模型，能够复述模型中各模块的概念、功能，能够复述模型中各环节的工作原理，并对完成同一工作的各种不同方法进行区分对比</a:t>
            </a:r>
            <a:endParaRPr lang="en-US" altLang="zh-CN" dirty="0"/>
          </a:p>
          <a:p>
            <a:pPr rtl="0"/>
            <a:r>
              <a:rPr lang="zh-CN" altLang="en-US" dirty="0"/>
              <a:t>知道并能够复述物理层的功能和设备</a:t>
            </a:r>
            <a:endParaRPr lang="en-US" altLang="zh-CN" dirty="0"/>
          </a:p>
          <a:p>
            <a:pPr rtl="0"/>
            <a:r>
              <a:rPr lang="zh-CN" altLang="en-US" dirty="0"/>
              <a:t>能够梳理计算机网络中数据可靠传输的基本需求</a:t>
            </a:r>
            <a:endParaRPr lang="en-US" altLang="zh-CN" dirty="0"/>
          </a:p>
          <a:p>
            <a:pPr rtl="0"/>
            <a:r>
              <a:rPr lang="zh-CN" altLang="en-US" dirty="0"/>
              <a:t>能够设计满足数据可靠传输基本功能需求的数据传输协议</a:t>
            </a:r>
            <a:endParaRPr lang="en-US" altLang="zh-CN" dirty="0"/>
          </a:p>
          <a:p>
            <a:pPr rtl="0"/>
            <a:r>
              <a:rPr lang="zh-CN" altLang="en-US" dirty="0"/>
              <a:t>能够对所设计的协议进行优化，以满足实际数据传输的需要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7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单极性编码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电压是单极性，高电平表示</a:t>
            </a:r>
            <a:r>
              <a:rPr lang="en-US" altLang="zh-CN" sz="2400" dirty="0"/>
              <a:t>1</a:t>
            </a:r>
            <a:r>
              <a:rPr lang="zh-CN" altLang="en-US" sz="2400" dirty="0"/>
              <a:t>、低电平表示</a:t>
            </a:r>
            <a:r>
              <a:rPr lang="en-US" altLang="zh-CN" sz="2400" dirty="0"/>
              <a:t>0</a:t>
            </a:r>
            <a:endParaRPr lang="zh-CN" altLang="en-US" sz="2400" dirty="0"/>
          </a:p>
          <a:p>
            <a:pPr>
              <a:lnSpc>
                <a:spcPct val="90000"/>
              </a:lnSpc>
            </a:pPr>
            <a:r>
              <a:rPr lang="zh-CN" altLang="en-US" sz="2400" dirty="0"/>
              <a:t>缺点：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有直流电平，要求带宽高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/>
              <a:t>无法同步，需依赖附加线</a:t>
            </a:r>
          </a:p>
          <a:p>
            <a:endParaRPr lang="zh-CN" altLang="en-US" dirty="0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E917F786-8055-4784-86B8-8B26D51CC2F3}"/>
              </a:ext>
            </a:extLst>
          </p:cNvPr>
          <p:cNvGrpSpPr/>
          <p:nvPr/>
        </p:nvGrpSpPr>
        <p:grpSpPr bwMode="auto">
          <a:xfrm>
            <a:off x="5019994" y="4697414"/>
            <a:ext cx="5932487" cy="893762"/>
            <a:chOff x="708" y="2336"/>
            <a:chExt cx="3737" cy="563"/>
          </a:xfrm>
        </p:grpSpPr>
        <p:sp>
          <p:nvSpPr>
            <p:cNvPr id="5" name="Line 15">
              <a:extLst>
                <a:ext uri="{FF2B5EF4-FFF2-40B4-BE49-F238E27FC236}">
                  <a16:creationId xmlns:a16="http://schemas.microsoft.com/office/drawing/2014/main" id="{E4A4422E-8991-4DE8-B919-93BB611B2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2336"/>
              <a:ext cx="498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1CAAB662-BCE8-4C47-8711-46979CE39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2336"/>
              <a:ext cx="0" cy="563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703B6733-1D9E-4692-92F7-5B2CFB582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2899"/>
              <a:ext cx="436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18">
              <a:extLst>
                <a:ext uri="{FF2B5EF4-FFF2-40B4-BE49-F238E27FC236}">
                  <a16:creationId xmlns:a16="http://schemas.microsoft.com/office/drawing/2014/main" id="{9496876E-6980-44A6-9BFF-7E0A44B17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" y="2336"/>
              <a:ext cx="0" cy="563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19">
              <a:extLst>
                <a:ext uri="{FF2B5EF4-FFF2-40B4-BE49-F238E27FC236}">
                  <a16:creationId xmlns:a16="http://schemas.microsoft.com/office/drawing/2014/main" id="{FEC66C5B-16F3-41A2-91CA-1A37AE13B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" y="2336"/>
              <a:ext cx="436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Line 20">
              <a:extLst>
                <a:ext uri="{FF2B5EF4-FFF2-40B4-BE49-F238E27FC236}">
                  <a16:creationId xmlns:a16="http://schemas.microsoft.com/office/drawing/2014/main" id="{D9E1339C-EF4B-4708-91D2-673667047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2336"/>
              <a:ext cx="0" cy="563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Line 21">
              <a:extLst>
                <a:ext uri="{FF2B5EF4-FFF2-40B4-BE49-F238E27FC236}">
                  <a16:creationId xmlns:a16="http://schemas.microsoft.com/office/drawing/2014/main" id="{ADE9E591-2DEE-4046-B13F-9A97311BF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8" y="2899"/>
              <a:ext cx="1371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757230F0-AC7C-4375-A876-CA5DA1314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6"/>
              <a:ext cx="0" cy="563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5B85102B-EF57-4B11-B9FD-FF47243FC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6"/>
              <a:ext cx="498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Line 24">
              <a:extLst>
                <a:ext uri="{FF2B5EF4-FFF2-40B4-BE49-F238E27FC236}">
                  <a16:creationId xmlns:a16="http://schemas.microsoft.com/office/drawing/2014/main" id="{00185584-9E89-4E18-B62A-7B3D2B3A2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7" y="2336"/>
              <a:ext cx="0" cy="563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Line 25">
              <a:extLst>
                <a:ext uri="{FF2B5EF4-FFF2-40B4-BE49-F238E27FC236}">
                  <a16:creationId xmlns:a16="http://schemas.microsoft.com/office/drawing/2014/main" id="{5B244F63-7481-4914-839B-96A5677F6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7" y="2899"/>
              <a:ext cx="498" cy="0"/>
            </a:xfrm>
            <a:prstGeom prst="line">
              <a:avLst/>
            </a:prstGeom>
            <a:noFill/>
            <a:ln w="349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6" name="Group 28">
            <a:extLst>
              <a:ext uri="{FF2B5EF4-FFF2-40B4-BE49-F238E27FC236}">
                <a16:creationId xmlns:a16="http://schemas.microsoft.com/office/drawing/2014/main" id="{AFE25D6E-C2B5-4AB6-B107-8DA8505131FC}"/>
              </a:ext>
            </a:extLst>
          </p:cNvPr>
          <p:cNvGrpSpPr/>
          <p:nvPr/>
        </p:nvGrpSpPr>
        <p:grpSpPr bwMode="auto">
          <a:xfrm>
            <a:off x="5019993" y="3884536"/>
            <a:ext cx="6646863" cy="2262265"/>
            <a:chOff x="708" y="1602"/>
            <a:chExt cx="4187" cy="1692"/>
          </a:xfrm>
        </p:grpSpPr>
        <p:sp>
          <p:nvSpPr>
            <p:cNvPr id="17" name="Line 30">
              <a:extLst>
                <a:ext uri="{FF2B5EF4-FFF2-40B4-BE49-F238E27FC236}">
                  <a16:creationId xmlns:a16="http://schemas.microsoft.com/office/drawing/2014/main" id="{8733155D-E5D5-4858-880D-661F9C28D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" y="1665"/>
              <a:ext cx="0" cy="16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09B4667F-CD19-4175-BBAA-EADA8FFDF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2899"/>
              <a:ext cx="39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id="{552BC6B8-4D7A-4430-B659-F38CA8C7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1602"/>
              <a:ext cx="29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2"/>
                  </a:solidFill>
                  <a:latin typeface="宋体" panose="02010600030101010101" pitchFamily="2" charset="-122"/>
                  <a:ea typeface="微软雅黑 Light" panose="020B0502040204020203" pitchFamily="34" charset="-122"/>
                </a:rPr>
                <a:t>振幅</a:t>
              </a:r>
              <a:endPara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CB71D793-D4FE-469A-A659-67B92C4DE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976"/>
              <a:ext cx="29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2"/>
                  </a:solidFill>
                  <a:latin typeface="宋体" panose="02010600030101010101" pitchFamily="2" charset="-122"/>
                  <a:ea typeface="微软雅黑 Light" panose="020B0502040204020203" pitchFamily="34" charset="-122"/>
                </a:rPr>
                <a:t>时间</a:t>
              </a:r>
              <a:endPara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Group 37">
            <a:extLst>
              <a:ext uri="{FF2B5EF4-FFF2-40B4-BE49-F238E27FC236}">
                <a16:creationId xmlns:a16="http://schemas.microsoft.com/office/drawing/2014/main" id="{841569F0-4811-4F84-B5B1-38A2AC1F113E}"/>
              </a:ext>
            </a:extLst>
          </p:cNvPr>
          <p:cNvGrpSpPr/>
          <p:nvPr/>
        </p:nvGrpSpPr>
        <p:grpSpPr bwMode="auto">
          <a:xfrm>
            <a:off x="5372419" y="4375151"/>
            <a:ext cx="5327651" cy="292100"/>
            <a:chOff x="930" y="2133"/>
            <a:chExt cx="3356" cy="184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90EC9E58-9E2D-4A44-BC45-14F99981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133"/>
              <a:ext cx="5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Rectangle 39">
              <a:extLst>
                <a:ext uri="{FF2B5EF4-FFF2-40B4-BE49-F238E27FC236}">
                  <a16:creationId xmlns:a16="http://schemas.microsoft.com/office/drawing/2014/main" id="{38F29AB8-2A00-4B5C-B423-DB611EDB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133"/>
              <a:ext cx="5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Rectangle 40">
              <a:extLst>
                <a:ext uri="{FF2B5EF4-FFF2-40B4-BE49-F238E27FC236}">
                  <a16:creationId xmlns:a16="http://schemas.microsoft.com/office/drawing/2014/main" id="{4938433A-CCA4-4F3F-9A08-0CB3425DA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2" y="2133"/>
              <a:ext cx="5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Rectangle 41">
              <a:extLst>
                <a:ext uri="{FF2B5EF4-FFF2-40B4-BE49-F238E27FC236}">
                  <a16:creationId xmlns:a16="http://schemas.microsoft.com/office/drawing/2014/main" id="{9106F328-9E15-4F99-BDE8-9BC803A64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213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Rectangle 42">
              <a:extLst>
                <a:ext uri="{FF2B5EF4-FFF2-40B4-BE49-F238E27FC236}">
                  <a16:creationId xmlns:a16="http://schemas.microsoft.com/office/drawing/2014/main" id="{6B16419E-5439-43BE-AEB0-C85C75CF2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" y="213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Rectangle 43">
              <a:extLst>
                <a:ext uri="{FF2B5EF4-FFF2-40B4-BE49-F238E27FC236}">
                  <a16:creationId xmlns:a16="http://schemas.microsoft.com/office/drawing/2014/main" id="{9D6BC402-1690-406A-A50E-B3E8CAC59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213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1B8AE45D-C666-4D4C-9963-AE5FE0F11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" y="213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Rectangle 45">
              <a:extLst>
                <a:ext uri="{FF2B5EF4-FFF2-40B4-BE49-F238E27FC236}">
                  <a16:creationId xmlns:a16="http://schemas.microsoft.com/office/drawing/2014/main" id="{4B2C08D2-EE83-4642-9292-BDAEDAEDA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133"/>
              <a:ext cx="8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1900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30" name="Line 47">
            <a:extLst>
              <a:ext uri="{FF2B5EF4-FFF2-40B4-BE49-F238E27FC236}">
                <a16:creationId xmlns:a16="http://schemas.microsoft.com/office/drawing/2014/main" id="{9165B89A-2354-4440-B017-C65319254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568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1" name="Line 48">
            <a:extLst>
              <a:ext uri="{FF2B5EF4-FFF2-40B4-BE49-F238E27FC236}">
                <a16:creationId xmlns:a16="http://schemas.microsoft.com/office/drawing/2014/main" id="{70856FC2-4C10-4765-AA30-547CF829CF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718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2" name="Line 49">
            <a:extLst>
              <a:ext uri="{FF2B5EF4-FFF2-40B4-BE49-F238E27FC236}">
                <a16:creationId xmlns:a16="http://schemas.microsoft.com/office/drawing/2014/main" id="{9597E1B9-39CC-40FC-9E04-FDD96157814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4868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3" name="Line 50">
            <a:extLst>
              <a:ext uri="{FF2B5EF4-FFF2-40B4-BE49-F238E27FC236}">
                <a16:creationId xmlns:a16="http://schemas.microsoft.com/office/drawing/2014/main" id="{CF879557-5AAC-4552-ACA8-C7E5F870A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7018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4" name="Line 51">
            <a:extLst>
              <a:ext uri="{FF2B5EF4-FFF2-40B4-BE49-F238E27FC236}">
                <a16:creationId xmlns:a16="http://schemas.microsoft.com/office/drawing/2014/main" id="{15C46DDC-4EA0-40DB-9445-4904DD009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9168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5" name="Line 52">
            <a:extLst>
              <a:ext uri="{FF2B5EF4-FFF2-40B4-BE49-F238E27FC236}">
                <a16:creationId xmlns:a16="http://schemas.microsoft.com/office/drawing/2014/main" id="{BC742A3D-404F-4050-B5A0-A16805BD1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61905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6" name="Line 53">
            <a:extLst>
              <a:ext uri="{FF2B5EF4-FFF2-40B4-BE49-F238E27FC236}">
                <a16:creationId xmlns:a16="http://schemas.microsoft.com/office/drawing/2014/main" id="{F8E5A8C7-8ECD-47EE-BA1A-36701BDB8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71330" y="4429127"/>
            <a:ext cx="0" cy="178911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7" name="Line 54">
            <a:extLst>
              <a:ext uri="{FF2B5EF4-FFF2-40B4-BE49-F238E27FC236}">
                <a16:creationId xmlns:a16="http://schemas.microsoft.com/office/drawing/2014/main" id="{0CD58AE5-3E61-46DF-8D7B-EF347C424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52480" y="4438651"/>
            <a:ext cx="0" cy="1779588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81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极化编码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极化编码采用两个电压：正、负电压</a:t>
            </a:r>
          </a:p>
          <a:p>
            <a:pPr lvl="1"/>
            <a:r>
              <a:rPr lang="zh-CN" altLang="en-US" sz="2000" dirty="0"/>
              <a:t>减轻了单极性编码中的直流分量问题</a:t>
            </a:r>
          </a:p>
          <a:p>
            <a:r>
              <a:rPr lang="zh-CN" altLang="en-US" sz="2400" dirty="0"/>
              <a:t>常见极化编码</a:t>
            </a:r>
          </a:p>
          <a:p>
            <a:pPr lvl="1"/>
            <a:r>
              <a:rPr lang="zh-CN" altLang="en-US" sz="2000" dirty="0"/>
              <a:t>非归零编码</a:t>
            </a:r>
            <a:r>
              <a:rPr lang="en-US" altLang="zh-CN" sz="2000" dirty="0"/>
              <a:t>(NRZ)</a:t>
            </a:r>
          </a:p>
          <a:p>
            <a:pPr lvl="1"/>
            <a:r>
              <a:rPr lang="zh-CN" altLang="en-US" sz="2000" dirty="0"/>
              <a:t>归零编码</a:t>
            </a:r>
            <a:r>
              <a:rPr lang="en-US" altLang="zh-CN" sz="2000" dirty="0"/>
              <a:t>(RZ)</a:t>
            </a:r>
          </a:p>
          <a:p>
            <a:pPr lvl="1"/>
            <a:r>
              <a:rPr lang="zh-CN" altLang="en-US" sz="2000" dirty="0"/>
              <a:t>双相位编码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79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非归零编码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NRZ-L</a:t>
            </a:r>
            <a:r>
              <a:rPr lang="zh-CN" altLang="en-US" dirty="0"/>
              <a:t>：信号的电平代表比特            </a:t>
            </a:r>
            <a:r>
              <a:rPr lang="en-US" altLang="zh-CN" dirty="0"/>
              <a:t>NRZ-I</a:t>
            </a:r>
            <a:r>
              <a:rPr lang="zh-CN" altLang="en-US" dirty="0"/>
              <a:t>：电平翻转代表</a:t>
            </a:r>
            <a:r>
              <a:rPr lang="en-US" altLang="zh-CN" dirty="0"/>
              <a:t>1</a:t>
            </a:r>
            <a:r>
              <a:rPr lang="zh-CN" altLang="en-US" dirty="0"/>
              <a:t>，否则代表</a:t>
            </a:r>
            <a:r>
              <a:rPr lang="en-US" altLang="zh-CN" dirty="0"/>
              <a:t>0</a:t>
            </a:r>
          </a:p>
          <a:p>
            <a:endParaRPr lang="zh-CN" altLang="en-US" dirty="0"/>
          </a:p>
        </p:txBody>
      </p:sp>
      <p:sp>
        <p:nvSpPr>
          <p:cNvPr id="4" name="Line 8">
            <a:extLst>
              <a:ext uri="{FF2B5EF4-FFF2-40B4-BE49-F238E27FC236}">
                <a16:creationId xmlns:a16="http://schemas.microsoft.com/office/drawing/2014/main" id="{813504EC-0230-43FB-A9C4-FABFE362FA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3930651"/>
            <a:ext cx="542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stealt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688FF613-8367-49CC-8CB3-0468B47B502A}"/>
              </a:ext>
            </a:extLst>
          </p:cNvPr>
          <p:cNvGrpSpPr/>
          <p:nvPr/>
        </p:nvGrpSpPr>
        <p:grpSpPr bwMode="auto">
          <a:xfrm>
            <a:off x="5853114" y="3200405"/>
            <a:ext cx="4587874" cy="276226"/>
            <a:chOff x="1535" y="1622"/>
            <a:chExt cx="2890" cy="174"/>
          </a:xfrm>
        </p:grpSpPr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FC0DF8F3-A69D-4A0A-8EE8-A9D2EFCA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1622"/>
              <a:ext cx="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6FDAADDC-AD19-48AD-82B1-857988C21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1622"/>
              <a:ext cx="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0F946C0F-7A6E-4FE0-8873-CB779809C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1622"/>
              <a:ext cx="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1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6D079C1A-3624-4FF7-8702-3D40E77F4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7" y="162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152FC069-DA21-4772-9042-95F6C5888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" y="162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DF8BE81E-3293-4266-8BE2-3CE5A69FE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162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C05A15D2-9CDC-444A-B27E-30987232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162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1C30DCE5-0837-4B71-8EFE-A9344CEF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622"/>
              <a:ext cx="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dirty="0">
                  <a:solidFill>
                    <a:srgbClr val="000000"/>
                  </a:solidFill>
                  <a:latin typeface="微软雅黑 Light" panose="020B0502040204020203" pitchFamily="34" charset="-122"/>
                </a:rPr>
                <a:t>0</a:t>
              </a:r>
              <a:endParaRPr lang="en-US" altLang="zh-CN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0079044C-9DE1-41BC-8D17-EBF112B6316F}"/>
              </a:ext>
            </a:extLst>
          </p:cNvPr>
          <p:cNvGrpSpPr/>
          <p:nvPr/>
        </p:nvGrpSpPr>
        <p:grpSpPr bwMode="auto">
          <a:xfrm>
            <a:off x="6167438" y="3251201"/>
            <a:ext cx="4418012" cy="3108325"/>
            <a:chOff x="1733" y="1654"/>
            <a:chExt cx="2783" cy="1958"/>
          </a:xfrm>
        </p:grpSpPr>
        <p:sp>
          <p:nvSpPr>
            <p:cNvPr id="15" name="Line 20">
              <a:extLst>
                <a:ext uri="{FF2B5EF4-FFF2-40B4-BE49-F238E27FC236}">
                  <a16:creationId xmlns:a16="http://schemas.microsoft.com/office/drawing/2014/main" id="{769B4AE1-5AE3-4318-8E62-7947EEAD5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3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BD1F1C19-F37A-40E3-BFAB-82FC07161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F5921B63-DCBB-4BBD-9DD9-EB6DE1687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FAC3C87C-504B-4DC1-AF30-EE905DF73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9478AEA7-374C-4720-A84C-C0DBD4CEA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1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Line 25">
              <a:extLst>
                <a:ext uri="{FF2B5EF4-FFF2-40B4-BE49-F238E27FC236}">
                  <a16:creationId xmlns:a16="http://schemas.microsoft.com/office/drawing/2014/main" id="{CCBC5861-4A98-4398-9BC7-C2459139B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8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Line 26">
              <a:extLst>
                <a:ext uri="{FF2B5EF4-FFF2-40B4-BE49-F238E27FC236}">
                  <a16:creationId xmlns:a16="http://schemas.microsoft.com/office/drawing/2014/main" id="{A9CAF890-7272-4893-A6B2-29E9A5CD9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11C6D376-B5E7-46AB-B347-16DA6DC99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1654"/>
              <a:ext cx="0" cy="19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23" name="Rectangle 28">
            <a:extLst>
              <a:ext uri="{FF2B5EF4-FFF2-40B4-BE49-F238E27FC236}">
                <a16:creationId xmlns:a16="http://schemas.microsoft.com/office/drawing/2014/main" id="{4C55ADC7-50D5-4743-BB5E-76BBF8E00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286" y="3142457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38330069-4290-4BF1-985A-563E3712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8025" y="3983039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4A6310DD-CC37-4E07-9F4B-7191198E81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7989" y="5043506"/>
            <a:ext cx="0" cy="131604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stealt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6" name="Rectangle 36">
            <a:extLst>
              <a:ext uri="{FF2B5EF4-FFF2-40B4-BE49-F238E27FC236}">
                <a16:creationId xmlns:a16="http://schemas.microsoft.com/office/drawing/2014/main" id="{79164065-FF8C-4E74-89B4-84DD0BD9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5650" y="5783264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Rectangle 37">
            <a:extLst>
              <a:ext uri="{FF2B5EF4-FFF2-40B4-BE49-F238E27FC236}">
                <a16:creationId xmlns:a16="http://schemas.microsoft.com/office/drawing/2014/main" id="{2D2E09BC-3E45-46E2-AC1C-F6E57E936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2" y="3741351"/>
            <a:ext cx="2673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非归零</a:t>
            </a:r>
            <a:r>
              <a: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电平编码（</a:t>
            </a:r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NRZ-L</a:t>
            </a:r>
            <a:r>
              <a: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Rectangle 38">
            <a:extLst>
              <a:ext uri="{FF2B5EF4-FFF2-40B4-BE49-F238E27FC236}">
                <a16:creationId xmlns:a16="http://schemas.microsoft.com/office/drawing/2014/main" id="{3C2A5342-2773-40B7-8C0C-0FE3B6B3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216" y="5506265"/>
            <a:ext cx="26953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非归零</a:t>
            </a:r>
            <a:r>
              <a: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反相编码（</a:t>
            </a:r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NRZ-I</a:t>
            </a:r>
            <a:r>
              <a:rPr lang="zh-CN" altLang="en-US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9" name="Group 39">
            <a:extLst>
              <a:ext uri="{FF2B5EF4-FFF2-40B4-BE49-F238E27FC236}">
                <a16:creationId xmlns:a16="http://schemas.microsoft.com/office/drawing/2014/main" id="{C7A7EFE9-B86F-4459-B6A1-25CD0A2461BC}"/>
              </a:ext>
            </a:extLst>
          </p:cNvPr>
          <p:cNvGrpSpPr/>
          <p:nvPr/>
        </p:nvGrpSpPr>
        <p:grpSpPr bwMode="auto">
          <a:xfrm>
            <a:off x="5483226" y="3582988"/>
            <a:ext cx="5097463" cy="849312"/>
            <a:chOff x="1305" y="1815"/>
            <a:chExt cx="3211" cy="535"/>
          </a:xfrm>
        </p:grpSpPr>
        <p:sp>
          <p:nvSpPr>
            <p:cNvPr id="30" name="Line 40">
              <a:extLst>
                <a:ext uri="{FF2B5EF4-FFF2-40B4-BE49-F238E27FC236}">
                  <a16:creationId xmlns:a16="http://schemas.microsoft.com/office/drawing/2014/main" id="{2A5EB610-35B4-4CAE-9337-206C0E8D9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5" y="1815"/>
              <a:ext cx="428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Line 41">
              <a:extLst>
                <a:ext uri="{FF2B5EF4-FFF2-40B4-BE49-F238E27FC236}">
                  <a16:creationId xmlns:a16="http://schemas.microsoft.com/office/drawing/2014/main" id="{CCB09C3D-A7DC-495C-8B47-AE1A56B30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3" y="1815"/>
              <a:ext cx="0" cy="535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Line 42">
              <a:extLst>
                <a:ext uri="{FF2B5EF4-FFF2-40B4-BE49-F238E27FC236}">
                  <a16:creationId xmlns:a16="http://schemas.microsoft.com/office/drawing/2014/main" id="{78FBE3CB-18C6-4208-8C1B-F9C8263EF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3" y="2350"/>
              <a:ext cx="375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Line 43">
              <a:extLst>
                <a:ext uri="{FF2B5EF4-FFF2-40B4-BE49-F238E27FC236}">
                  <a16:creationId xmlns:a16="http://schemas.microsoft.com/office/drawing/2014/main" id="{49167D54-9EF2-4A76-A48E-6AEEA68E1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815"/>
              <a:ext cx="0" cy="535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Line 44">
              <a:extLst>
                <a:ext uri="{FF2B5EF4-FFF2-40B4-BE49-F238E27FC236}">
                  <a16:creationId xmlns:a16="http://schemas.microsoft.com/office/drawing/2014/main" id="{672E2BCE-32A9-4948-B788-C678FC3D1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815"/>
              <a:ext cx="374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Line 45">
              <a:extLst>
                <a:ext uri="{FF2B5EF4-FFF2-40B4-BE49-F238E27FC236}">
                  <a16:creationId xmlns:a16="http://schemas.microsoft.com/office/drawing/2014/main" id="{7F2613E1-844E-484C-B846-433356703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1815"/>
              <a:ext cx="0" cy="535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Line 46">
              <a:extLst>
                <a:ext uri="{FF2B5EF4-FFF2-40B4-BE49-F238E27FC236}">
                  <a16:creationId xmlns:a16="http://schemas.microsoft.com/office/drawing/2014/main" id="{27BED69E-BE71-4C82-AE8F-6585A07B5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2350"/>
              <a:ext cx="1178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Line 47">
              <a:extLst>
                <a:ext uri="{FF2B5EF4-FFF2-40B4-BE49-F238E27FC236}">
                  <a16:creationId xmlns:a16="http://schemas.microsoft.com/office/drawing/2014/main" id="{52B52037-BA4F-4BED-9A8D-84F9EB63E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1815"/>
              <a:ext cx="0" cy="535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FEF3ED93-5FEB-493F-8092-309311A3AC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1815"/>
              <a:ext cx="428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C2663623-85B8-4493-AA82-2B5297BE1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8" y="1815"/>
              <a:ext cx="0" cy="535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Line 50">
              <a:extLst>
                <a:ext uri="{FF2B5EF4-FFF2-40B4-BE49-F238E27FC236}">
                  <a16:creationId xmlns:a16="http://schemas.microsoft.com/office/drawing/2014/main" id="{D4FD4E61-80A2-4E85-BD43-01FD9247E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8" y="2350"/>
              <a:ext cx="428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41" name="Group 51">
            <a:extLst>
              <a:ext uri="{FF2B5EF4-FFF2-40B4-BE49-F238E27FC236}">
                <a16:creationId xmlns:a16="http://schemas.microsoft.com/office/drawing/2014/main" id="{1BDC5999-506E-48F0-8C9B-DA6BBE4ADC7A}"/>
              </a:ext>
            </a:extLst>
          </p:cNvPr>
          <p:cNvGrpSpPr/>
          <p:nvPr/>
        </p:nvGrpSpPr>
        <p:grpSpPr bwMode="auto">
          <a:xfrm>
            <a:off x="5483226" y="5281613"/>
            <a:ext cx="5097463" cy="933450"/>
            <a:chOff x="1305" y="2885"/>
            <a:chExt cx="3211" cy="588"/>
          </a:xfrm>
        </p:grpSpPr>
        <p:sp>
          <p:nvSpPr>
            <p:cNvPr id="42" name="Line 52">
              <a:extLst>
                <a:ext uri="{FF2B5EF4-FFF2-40B4-BE49-F238E27FC236}">
                  <a16:creationId xmlns:a16="http://schemas.microsoft.com/office/drawing/2014/main" id="{FBFE377E-389D-48C4-895A-8545BC9EC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5" y="2885"/>
              <a:ext cx="803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Line 53">
              <a:extLst>
                <a:ext uri="{FF2B5EF4-FFF2-40B4-BE49-F238E27FC236}">
                  <a16:creationId xmlns:a16="http://schemas.microsoft.com/office/drawing/2014/main" id="{D5EE9DEC-AA48-4057-977C-A15333251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2885"/>
              <a:ext cx="0" cy="5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Line 54">
              <a:extLst>
                <a:ext uri="{FF2B5EF4-FFF2-40B4-BE49-F238E27FC236}">
                  <a16:creationId xmlns:a16="http://schemas.microsoft.com/office/drawing/2014/main" id="{412B4D26-A7BD-48DB-8EC0-17E32A8D5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3473"/>
              <a:ext cx="1552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Line 55">
              <a:extLst>
                <a:ext uri="{FF2B5EF4-FFF2-40B4-BE49-F238E27FC236}">
                  <a16:creationId xmlns:a16="http://schemas.microsoft.com/office/drawing/2014/main" id="{7D818DD6-AF7C-40B7-B159-E89DF2997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0" y="2885"/>
              <a:ext cx="0" cy="5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Line 56">
              <a:extLst>
                <a:ext uri="{FF2B5EF4-FFF2-40B4-BE49-F238E27FC236}">
                  <a16:creationId xmlns:a16="http://schemas.microsoft.com/office/drawing/2014/main" id="{4CA85C12-37FE-43E1-A2D9-50BB3E8BE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2885"/>
              <a:ext cx="856" cy="0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7" name="Line 57">
              <a:extLst>
                <a:ext uri="{FF2B5EF4-FFF2-40B4-BE49-F238E27FC236}">
                  <a16:creationId xmlns:a16="http://schemas.microsoft.com/office/drawing/2014/main" id="{00CBBD09-A7C6-474A-9C4A-865C81AA9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05" y="2885"/>
              <a:ext cx="0" cy="588"/>
            </a:xfrm>
            <a:prstGeom prst="line">
              <a:avLst/>
            </a:prstGeom>
            <a:noFill/>
            <a:ln w="31750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48" name="Oval 58">
            <a:extLst>
              <a:ext uri="{FF2B5EF4-FFF2-40B4-BE49-F238E27FC236}">
                <a16:creationId xmlns:a16="http://schemas.microsoft.com/office/drawing/2014/main" id="{78ABB815-360A-4279-9463-2ABADF772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4559301"/>
            <a:ext cx="2443163" cy="714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txBody>
          <a:bodyPr/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下一比特为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发生电平翻转</a:t>
            </a:r>
          </a:p>
        </p:txBody>
      </p:sp>
      <p:sp>
        <p:nvSpPr>
          <p:cNvPr id="49" name="Line 60">
            <a:extLst>
              <a:ext uri="{FF2B5EF4-FFF2-40B4-BE49-F238E27FC236}">
                <a16:creationId xmlns:a16="http://schemas.microsoft.com/office/drawing/2014/main" id="{CF35740C-E63C-4B0E-9C0F-6232ADF329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0688" y="5006976"/>
            <a:ext cx="1370012" cy="574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0" name="Line 63">
            <a:extLst>
              <a:ext uri="{FF2B5EF4-FFF2-40B4-BE49-F238E27FC236}">
                <a16:creationId xmlns:a16="http://schemas.microsoft.com/office/drawing/2014/main" id="{3DEBBB76-D1A8-4381-805F-E8A7CB7DA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64338" y="5235575"/>
            <a:ext cx="728662" cy="331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1" name="Line 66">
            <a:extLst>
              <a:ext uri="{FF2B5EF4-FFF2-40B4-BE49-F238E27FC236}">
                <a16:creationId xmlns:a16="http://schemas.microsoft.com/office/drawing/2014/main" id="{B63BD27C-79C3-4C56-AA6E-DA9C042D3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7589" y="5232400"/>
            <a:ext cx="574675" cy="406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2" name="Rectangle 68">
            <a:extLst>
              <a:ext uri="{FF2B5EF4-FFF2-40B4-BE49-F238E27FC236}">
                <a16:creationId xmlns:a16="http://schemas.microsoft.com/office/drawing/2014/main" id="{473957E2-76C1-4C27-95DB-14B8A48B1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553" y="4756151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Line 31">
            <a:extLst>
              <a:ext uri="{FF2B5EF4-FFF2-40B4-BE49-F238E27FC236}">
                <a16:creationId xmlns:a16="http://schemas.microsoft.com/office/drawing/2014/main" id="{DFE6DEDB-2A4D-42A8-AB04-D12E4902AD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3226" y="3180553"/>
            <a:ext cx="0" cy="131604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stealt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539110BF-FDC5-494F-8A4A-EA4F3F3D48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753" y="5783264"/>
            <a:ext cx="54276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stealt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99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归零编码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3</a:t>
            </a:r>
            <a:r>
              <a:rPr lang="zh-CN" altLang="en-US" sz="2000" dirty="0"/>
              <a:t>个电平：正电平、负电平和零</a:t>
            </a:r>
          </a:p>
          <a:p>
            <a:r>
              <a:rPr lang="zh-CN" altLang="en-US" sz="2000" dirty="0"/>
              <a:t>在每个比特间隙的中间，信号将归零</a:t>
            </a:r>
          </a:p>
          <a:p>
            <a:r>
              <a:rPr lang="zh-CN" altLang="en-US" sz="2000" dirty="0"/>
              <a:t>正电压到零的跳变代表</a:t>
            </a:r>
            <a:r>
              <a:rPr lang="en-US" altLang="zh-CN" sz="2000" dirty="0"/>
              <a:t>1</a:t>
            </a:r>
            <a:r>
              <a:rPr lang="zh-CN" altLang="en-US" sz="2000" dirty="0"/>
              <a:t>，负电压到零的跳变代表</a:t>
            </a:r>
            <a:r>
              <a:rPr lang="en-US" altLang="zh-CN" sz="2000" dirty="0"/>
              <a:t>0</a:t>
            </a:r>
            <a:r>
              <a:rPr lang="zh-CN" altLang="en-US" sz="2000" dirty="0"/>
              <a:t>，比特中间的跳变可用于同步</a:t>
            </a:r>
          </a:p>
          <a:p>
            <a:endParaRPr lang="zh-CN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8149E6E-C954-47E2-B32F-218AEF423F7A}"/>
              </a:ext>
            </a:extLst>
          </p:cNvPr>
          <p:cNvGrpSpPr/>
          <p:nvPr/>
        </p:nvGrpSpPr>
        <p:grpSpPr bwMode="auto">
          <a:xfrm>
            <a:off x="3432176" y="4201184"/>
            <a:ext cx="5937236" cy="2083726"/>
            <a:chOff x="748" y="1720"/>
            <a:chExt cx="3419" cy="829"/>
          </a:xfrm>
        </p:grpSpPr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132BCBCC-CD6A-4B72-80EC-5E0DCC156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8" y="1720"/>
              <a:ext cx="0" cy="82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A74DB8D5-5E5C-4A7D-81F7-6E6DF3517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2164"/>
              <a:ext cx="3419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 type="none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11FA90A4-5C6A-47AD-938E-253303249267}"/>
              </a:ext>
            </a:extLst>
          </p:cNvPr>
          <p:cNvGrpSpPr/>
          <p:nvPr/>
        </p:nvGrpSpPr>
        <p:grpSpPr bwMode="auto">
          <a:xfrm>
            <a:off x="4224338" y="4484685"/>
            <a:ext cx="4418013" cy="1655763"/>
            <a:chOff x="1733" y="1654"/>
            <a:chExt cx="2783" cy="1958"/>
          </a:xfrm>
        </p:grpSpPr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09CC2E1F-CF73-41CA-A203-8E9B99A33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3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A5FB4210-1718-4ADB-B7BA-E94F865D7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1A0DF261-F5B1-41B6-8D3C-E8EE985E2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BB955E64-43C7-42B6-9EBE-210818885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7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D00B5ADC-9C60-443B-A058-79B5B6857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1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3AABF79C-6B3E-4B0B-9648-1580D30A20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8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348904C5-F810-407D-AF29-F410DFA57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69136862-B070-40CE-ADE6-78B5DBEB5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1654"/>
              <a:ext cx="0" cy="195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16" name="Freeform 20">
            <a:extLst>
              <a:ext uri="{FF2B5EF4-FFF2-40B4-BE49-F238E27FC236}">
                <a16:creationId xmlns:a16="http://schemas.microsoft.com/office/drawing/2014/main" id="{357EEC07-AF11-404D-A100-4DAB2F9B7C2A}"/>
              </a:ext>
            </a:extLst>
          </p:cNvPr>
          <p:cNvSpPr/>
          <p:nvPr/>
        </p:nvSpPr>
        <p:spPr bwMode="auto">
          <a:xfrm>
            <a:off x="3576637" y="4700585"/>
            <a:ext cx="5068888" cy="1223963"/>
          </a:xfrm>
          <a:custGeom>
            <a:avLst/>
            <a:gdLst>
              <a:gd name="T0" fmla="*/ 0 w 3193"/>
              <a:gd name="T1" fmla="*/ 2 h 1050"/>
              <a:gd name="T2" fmla="*/ 205 w 3193"/>
              <a:gd name="T3" fmla="*/ 2 h 1050"/>
              <a:gd name="T4" fmla="*/ 205 w 3193"/>
              <a:gd name="T5" fmla="*/ 524 h 1050"/>
              <a:gd name="T6" fmla="*/ 409 w 3193"/>
              <a:gd name="T7" fmla="*/ 524 h 1050"/>
              <a:gd name="T8" fmla="*/ 409 w 3193"/>
              <a:gd name="T9" fmla="*/ 1041 h 1050"/>
              <a:gd name="T10" fmla="*/ 601 w 3193"/>
              <a:gd name="T11" fmla="*/ 1042 h 1050"/>
              <a:gd name="T12" fmla="*/ 601 w 3193"/>
              <a:gd name="T13" fmla="*/ 528 h 1050"/>
              <a:gd name="T14" fmla="*/ 781 w 3193"/>
              <a:gd name="T15" fmla="*/ 528 h 1050"/>
              <a:gd name="T16" fmla="*/ 784 w 3193"/>
              <a:gd name="T17" fmla="*/ 6 h 1050"/>
              <a:gd name="T18" fmla="*/ 985 w 3193"/>
              <a:gd name="T19" fmla="*/ 6 h 1050"/>
              <a:gd name="T20" fmla="*/ 985 w 3193"/>
              <a:gd name="T21" fmla="*/ 522 h 1050"/>
              <a:gd name="T22" fmla="*/ 1159 w 3193"/>
              <a:gd name="T23" fmla="*/ 522 h 1050"/>
              <a:gd name="T24" fmla="*/ 1159 w 3193"/>
              <a:gd name="T25" fmla="*/ 1044 h 1050"/>
              <a:gd name="T26" fmla="*/ 1357 w 3193"/>
              <a:gd name="T27" fmla="*/ 1044 h 1050"/>
              <a:gd name="T28" fmla="*/ 1357 w 3193"/>
              <a:gd name="T29" fmla="*/ 524 h 1050"/>
              <a:gd name="T30" fmla="*/ 1533 w 3193"/>
              <a:gd name="T31" fmla="*/ 524 h 1050"/>
              <a:gd name="T32" fmla="*/ 1533 w 3193"/>
              <a:gd name="T33" fmla="*/ 1044 h 1050"/>
              <a:gd name="T34" fmla="*/ 1739 w 3193"/>
              <a:gd name="T35" fmla="*/ 1044 h 1050"/>
              <a:gd name="T36" fmla="*/ 1741 w 3193"/>
              <a:gd name="T37" fmla="*/ 1050 h 1050"/>
              <a:gd name="T38" fmla="*/ 1741 w 3193"/>
              <a:gd name="T39" fmla="*/ 522 h 1050"/>
              <a:gd name="T40" fmla="*/ 1907 w 3193"/>
              <a:gd name="T41" fmla="*/ 522 h 1050"/>
              <a:gd name="T42" fmla="*/ 1903 w 3193"/>
              <a:gd name="T43" fmla="*/ 1050 h 1050"/>
              <a:gd name="T44" fmla="*/ 2119 w 3193"/>
              <a:gd name="T45" fmla="*/ 1050 h 1050"/>
              <a:gd name="T46" fmla="*/ 2119 w 3193"/>
              <a:gd name="T47" fmla="*/ 522 h 1050"/>
              <a:gd name="T48" fmla="*/ 2335 w 3193"/>
              <a:gd name="T49" fmla="*/ 522 h 1050"/>
              <a:gd name="T50" fmla="*/ 2333 w 3193"/>
              <a:gd name="T51" fmla="*/ 0 h 1050"/>
              <a:gd name="T52" fmla="*/ 2569 w 3193"/>
              <a:gd name="T53" fmla="*/ 0 h 1050"/>
              <a:gd name="T54" fmla="*/ 2569 w 3193"/>
              <a:gd name="T55" fmla="*/ 524 h 1050"/>
              <a:gd name="T56" fmla="*/ 2761 w 3193"/>
              <a:gd name="T57" fmla="*/ 524 h 1050"/>
              <a:gd name="T58" fmla="*/ 2761 w 3193"/>
              <a:gd name="T59" fmla="*/ 1044 h 1050"/>
              <a:gd name="T60" fmla="*/ 2983 w 3193"/>
              <a:gd name="T61" fmla="*/ 1044 h 1050"/>
              <a:gd name="T62" fmla="*/ 2983 w 3193"/>
              <a:gd name="T63" fmla="*/ 522 h 1050"/>
              <a:gd name="T64" fmla="*/ 3193 w 3193"/>
              <a:gd name="T65" fmla="*/ 52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93" h="1050">
                <a:moveTo>
                  <a:pt x="0" y="2"/>
                </a:moveTo>
                <a:lnTo>
                  <a:pt x="205" y="2"/>
                </a:lnTo>
                <a:lnTo>
                  <a:pt x="205" y="524"/>
                </a:lnTo>
                <a:lnTo>
                  <a:pt x="409" y="524"/>
                </a:lnTo>
                <a:lnTo>
                  <a:pt x="409" y="1041"/>
                </a:lnTo>
                <a:lnTo>
                  <a:pt x="601" y="1042"/>
                </a:lnTo>
                <a:lnTo>
                  <a:pt x="601" y="528"/>
                </a:lnTo>
                <a:lnTo>
                  <a:pt x="781" y="528"/>
                </a:lnTo>
                <a:lnTo>
                  <a:pt x="784" y="6"/>
                </a:lnTo>
                <a:lnTo>
                  <a:pt x="985" y="6"/>
                </a:lnTo>
                <a:lnTo>
                  <a:pt x="985" y="522"/>
                </a:lnTo>
                <a:lnTo>
                  <a:pt x="1159" y="522"/>
                </a:lnTo>
                <a:lnTo>
                  <a:pt x="1159" y="1044"/>
                </a:lnTo>
                <a:lnTo>
                  <a:pt x="1357" y="1044"/>
                </a:lnTo>
                <a:lnTo>
                  <a:pt x="1357" y="524"/>
                </a:lnTo>
                <a:lnTo>
                  <a:pt x="1533" y="524"/>
                </a:lnTo>
                <a:lnTo>
                  <a:pt x="1533" y="1044"/>
                </a:lnTo>
                <a:lnTo>
                  <a:pt x="1739" y="1044"/>
                </a:lnTo>
                <a:lnTo>
                  <a:pt x="1741" y="1050"/>
                </a:lnTo>
                <a:lnTo>
                  <a:pt x="1741" y="522"/>
                </a:lnTo>
                <a:lnTo>
                  <a:pt x="1907" y="522"/>
                </a:lnTo>
                <a:lnTo>
                  <a:pt x="1903" y="1050"/>
                </a:lnTo>
                <a:lnTo>
                  <a:pt x="2119" y="1050"/>
                </a:lnTo>
                <a:lnTo>
                  <a:pt x="2119" y="522"/>
                </a:lnTo>
                <a:lnTo>
                  <a:pt x="2335" y="522"/>
                </a:lnTo>
                <a:lnTo>
                  <a:pt x="2333" y="0"/>
                </a:lnTo>
                <a:lnTo>
                  <a:pt x="2569" y="0"/>
                </a:lnTo>
                <a:lnTo>
                  <a:pt x="2569" y="524"/>
                </a:lnTo>
                <a:lnTo>
                  <a:pt x="2761" y="524"/>
                </a:lnTo>
                <a:lnTo>
                  <a:pt x="2761" y="1044"/>
                </a:lnTo>
                <a:lnTo>
                  <a:pt x="2983" y="1044"/>
                </a:lnTo>
                <a:lnTo>
                  <a:pt x="2983" y="522"/>
                </a:lnTo>
                <a:lnTo>
                  <a:pt x="3193" y="522"/>
                </a:lnTo>
              </a:path>
            </a:pathLst>
          </a:custGeom>
          <a:noFill/>
          <a:ln w="2857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FB698BC6-E619-42D3-8946-2E8BE9ABE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3979860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D6008281-F537-462B-8036-4888E673F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397986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1D9CA47A-8428-4F95-A8DC-49D25E0AA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5062" y="3979860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6D84CDBA-D2F7-44F0-B137-C15298E0A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397986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F49A6FE1-229E-4514-B767-2C20EDEEB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97986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8DA52467-5381-4D21-BEA8-0C37B3F64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725" y="397986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D6AE1359-3C25-4FB1-AE2F-17DF1FA89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979860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24" name="Text Box 28">
            <a:extLst>
              <a:ext uri="{FF2B5EF4-FFF2-40B4-BE49-F238E27FC236}">
                <a16:creationId xmlns:a16="http://schemas.microsoft.com/office/drawing/2014/main" id="{8369405D-A7BF-43A7-BE71-158E461DE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397986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6893FC7B-67E5-47A7-A322-60ACF1176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25" y="397986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振幅</a:t>
            </a: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276FAB9D-CB91-45CB-B4FC-B24DCD907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5492747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时间</a:t>
            </a:r>
          </a:p>
        </p:txBody>
      </p:sp>
      <p:sp>
        <p:nvSpPr>
          <p:cNvPr id="27" name="Line 31">
            <a:extLst>
              <a:ext uri="{FF2B5EF4-FFF2-40B4-BE49-F238E27FC236}">
                <a16:creationId xmlns:a16="http://schemas.microsoft.com/office/drawing/2014/main" id="{04BE6C30-0FA0-481B-BF77-4DF71DDD5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0650" y="4987923"/>
            <a:ext cx="1014412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8" name="Line 32">
            <a:extLst>
              <a:ext uri="{FF2B5EF4-FFF2-40B4-BE49-F238E27FC236}">
                <a16:creationId xmlns:a16="http://schemas.microsoft.com/office/drawing/2014/main" id="{E8922FF0-2FF4-49FA-9BB2-8944007C8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3262" y="5568947"/>
            <a:ext cx="719138" cy="931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9" name="Line 33">
            <a:extLst>
              <a:ext uri="{FF2B5EF4-FFF2-40B4-BE49-F238E27FC236}">
                <a16:creationId xmlns:a16="http://schemas.microsoft.com/office/drawing/2014/main" id="{4321CCAC-AF7C-44D8-9BA7-150A06003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4612" y="4916484"/>
            <a:ext cx="43180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0" name="Line 34">
            <a:extLst>
              <a:ext uri="{FF2B5EF4-FFF2-40B4-BE49-F238E27FC236}">
                <a16:creationId xmlns:a16="http://schemas.microsoft.com/office/drawing/2014/main" id="{9A573BEC-AA6C-467F-81DB-66B4975BE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2625" y="4987923"/>
            <a:ext cx="569912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1" name="Line 35">
            <a:extLst>
              <a:ext uri="{FF2B5EF4-FFF2-40B4-BE49-F238E27FC236}">
                <a16:creationId xmlns:a16="http://schemas.microsoft.com/office/drawing/2014/main" id="{69C2C58B-981E-4707-A9D4-859AC152CD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21550" y="5568947"/>
            <a:ext cx="1008062" cy="931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2" name="Line 36">
            <a:extLst>
              <a:ext uri="{FF2B5EF4-FFF2-40B4-BE49-F238E27FC236}">
                <a16:creationId xmlns:a16="http://schemas.microsoft.com/office/drawing/2014/main" id="{B32F5689-336A-4BBB-99ED-6F9A4E9014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5287" y="5568947"/>
            <a:ext cx="215900" cy="931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3" name="Line 37">
            <a:extLst>
              <a:ext uri="{FF2B5EF4-FFF2-40B4-BE49-F238E27FC236}">
                <a16:creationId xmlns:a16="http://schemas.microsoft.com/office/drawing/2014/main" id="{B185A3DB-5E87-46A1-9A84-8486C8450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7225" y="5568947"/>
            <a:ext cx="215900" cy="931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3465B21E-8992-4537-9437-4CEA3B202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1" y="5568947"/>
            <a:ext cx="73025" cy="931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6FCA8829-E8C9-4884-B037-E5D79F2CC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7" y="6384592"/>
            <a:ext cx="3260725" cy="376237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跳变用于同步</a:t>
            </a:r>
          </a:p>
        </p:txBody>
      </p:sp>
    </p:spTree>
    <p:extLst>
      <p:ext uri="{BB962C8B-B14F-4D97-AF65-F5344CB8AC3E}">
        <p14:creationId xmlns:p14="http://schemas.microsoft.com/office/powerpoint/2010/main" val="59838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双相位编码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42631"/>
            <a:ext cx="9601196" cy="3853393"/>
          </a:xfrm>
        </p:spPr>
        <p:txBody>
          <a:bodyPr/>
          <a:lstStyle/>
          <a:p>
            <a:r>
              <a:rPr lang="zh-CN" altLang="en-US" sz="2400" dirty="0"/>
              <a:t>信号在每比特间隙的中间发生改变，并不归零，转为相反的一极</a:t>
            </a:r>
          </a:p>
          <a:p>
            <a:r>
              <a:rPr lang="zh-CN" altLang="en-US" sz="2400" dirty="0"/>
              <a:t>每个比特中间的跳变可用于同步</a:t>
            </a:r>
          </a:p>
          <a:p>
            <a:r>
              <a:rPr lang="zh-CN" altLang="en-US" sz="2400" dirty="0"/>
              <a:t>双相位编码两种方式：</a:t>
            </a:r>
          </a:p>
          <a:p>
            <a:pPr lvl="1"/>
            <a:r>
              <a:rPr lang="zh-CN" altLang="en-US" sz="2000" dirty="0"/>
              <a:t>曼彻斯特编码（</a:t>
            </a:r>
            <a:r>
              <a:rPr lang="en-US" altLang="zh-CN" sz="2000" dirty="0"/>
              <a:t>MPE</a:t>
            </a:r>
            <a:r>
              <a:rPr lang="zh-CN" altLang="en-US" sz="2000" dirty="0"/>
              <a:t>）</a:t>
            </a:r>
          </a:p>
          <a:p>
            <a:pPr lvl="2"/>
            <a:r>
              <a:rPr lang="zh-CN" altLang="en-US" sz="1800" dirty="0"/>
              <a:t>在每个比特间隙中间引入跳变来表示不同的比特和同步信息。</a:t>
            </a:r>
          </a:p>
          <a:p>
            <a:pPr lvl="2"/>
            <a:r>
              <a:rPr lang="zh-CN" altLang="en-US" sz="1800" dirty="0"/>
              <a:t>一个负电平到正电平的跳变代表比特</a:t>
            </a:r>
            <a:r>
              <a:rPr lang="en-US" altLang="zh-CN" sz="1800" dirty="0"/>
              <a:t>1</a:t>
            </a:r>
            <a:r>
              <a:rPr lang="zh-CN" altLang="en-US" sz="1800" dirty="0"/>
              <a:t>，一个正电平到负电平的跳变代表比特</a:t>
            </a:r>
            <a:r>
              <a:rPr lang="en-US" altLang="zh-CN" sz="1800" dirty="0"/>
              <a:t>0</a:t>
            </a:r>
          </a:p>
          <a:p>
            <a:pPr lvl="1"/>
            <a:r>
              <a:rPr lang="zh-CN" altLang="en-US" sz="2000" dirty="0"/>
              <a:t>差分曼彻斯特编码（</a:t>
            </a:r>
            <a:r>
              <a:rPr lang="en-US" altLang="zh-CN" sz="2000" dirty="0"/>
              <a:t>DME</a:t>
            </a:r>
            <a:r>
              <a:rPr lang="zh-CN" altLang="en-US" sz="2000" dirty="0"/>
              <a:t>）</a:t>
            </a:r>
          </a:p>
          <a:p>
            <a:pPr lvl="2"/>
            <a:r>
              <a:rPr lang="zh-CN" altLang="en-US" sz="1800" dirty="0"/>
              <a:t>比特间隙中间的跳变用于携带同步信息。</a:t>
            </a:r>
          </a:p>
          <a:p>
            <a:pPr lvl="2"/>
            <a:r>
              <a:rPr lang="zh-CN" altLang="en-US" sz="1800" dirty="0"/>
              <a:t>每个比特间隙的开始位置有跳变代表比特</a:t>
            </a:r>
            <a:r>
              <a:rPr lang="en-US" altLang="zh-CN" sz="1800" dirty="0"/>
              <a:t>0</a:t>
            </a:r>
            <a:r>
              <a:rPr lang="zh-CN" altLang="en-US" sz="1800" dirty="0"/>
              <a:t>，没有跳变则代表比特</a:t>
            </a:r>
            <a:r>
              <a:rPr lang="en-US" altLang="zh-CN" sz="1800" dirty="0"/>
              <a:t>1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693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MPE </a:t>
            </a:r>
            <a:r>
              <a:rPr lang="zh-CN" altLang="en-US" dirty="0"/>
              <a:t>和</a:t>
            </a:r>
            <a:r>
              <a:rPr lang="en-US" altLang="zh-CN" dirty="0"/>
              <a:t>DME</a:t>
            </a:r>
            <a:endParaRPr lang="zh-CN" altLang="en-US" dirty="0"/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DCC73935-5739-4863-975E-DFB282419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6101" y="4388845"/>
            <a:ext cx="0" cy="2088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1127C39F-F2AF-4B3B-AF53-E34046DE37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6101" y="2211389"/>
            <a:ext cx="0" cy="2088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6" name="Group 33">
            <a:extLst>
              <a:ext uri="{FF2B5EF4-FFF2-40B4-BE49-F238E27FC236}">
                <a16:creationId xmlns:a16="http://schemas.microsoft.com/office/drawing/2014/main" id="{05AB4D7E-143A-4BDB-81AB-0D9B25076E40}"/>
              </a:ext>
            </a:extLst>
          </p:cNvPr>
          <p:cNvGrpSpPr/>
          <p:nvPr/>
        </p:nvGrpSpPr>
        <p:grpSpPr bwMode="auto">
          <a:xfrm>
            <a:off x="3086101" y="3055938"/>
            <a:ext cx="6335713" cy="1008062"/>
            <a:chOff x="930" y="1525"/>
            <a:chExt cx="3991" cy="635"/>
          </a:xfrm>
        </p:grpSpPr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96E6605F-01B6-49BB-8376-865066D3C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1525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988F7CBE-2A30-484D-9BF1-886957B69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BAECB458-E86C-4578-A110-D878C0D4B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2" y="2160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D107BFD1-F609-45D6-8EC4-8334A6422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C427CA00-0D19-467B-8AEF-17FF7474E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525"/>
              <a:ext cx="22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2BDD4D81-1772-46B0-8D95-8770460EA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7860798F-BA1C-4E6F-8935-1AD58B608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2160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3864A25F-4E46-4075-A395-05BB5E5D16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0238DF46-CEAD-4728-8C0B-AF0F36ED7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1525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03407C26-E5F8-4AEB-8207-81D242764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A0F2F1D3-D383-4FAE-8900-44B9CCDE4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2160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A406F743-F2AB-4EFC-BBEB-FF50EE273A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5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D8D5A5D4-0420-4CD6-A77E-1CDA3AE5F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525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F5FC4228-8A87-4521-B49A-8387E4DC4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B1149D6C-6C0C-4DE0-845D-08AAEAA86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2160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96C881EE-A14D-4A0E-B98C-5532F67D2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4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38014979-33F1-4ABE-A6BF-EDA4746C3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1525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3FAA7379-A6F3-4B37-8D53-404E67D97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7A8A1F89-CF70-4BCF-8F1F-AF49597D1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2160"/>
              <a:ext cx="5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C40D504A-564E-4AFD-91A0-22502D8F9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D9A5D72B-3DBE-43D0-BE41-03C7409E3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525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C8939CD3-5B41-4A83-9BC9-5BD6D7971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1525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524DC6D7-A2DC-4F39-8F95-7F1A29CC39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2160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30" name="Line 8">
            <a:extLst>
              <a:ext uri="{FF2B5EF4-FFF2-40B4-BE49-F238E27FC236}">
                <a16:creationId xmlns:a16="http://schemas.microsoft.com/office/drawing/2014/main" id="{F7F25619-8008-47D7-8F93-401DDAE6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1" y="3559175"/>
            <a:ext cx="65516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1" name="Line 60">
            <a:extLst>
              <a:ext uri="{FF2B5EF4-FFF2-40B4-BE49-F238E27FC236}">
                <a16:creationId xmlns:a16="http://schemas.microsoft.com/office/drawing/2014/main" id="{524C69AB-E07D-4780-8B47-499BC67B9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9700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2" name="Line 61">
            <a:extLst>
              <a:ext uri="{FF2B5EF4-FFF2-40B4-BE49-F238E27FC236}">
                <a16:creationId xmlns:a16="http://schemas.microsoft.com/office/drawing/2014/main" id="{B726EB3B-AEBB-425C-B776-63A708D05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838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3" name="Line 62">
            <a:extLst>
              <a:ext uri="{FF2B5EF4-FFF2-40B4-BE49-F238E27FC236}">
                <a16:creationId xmlns:a16="http://schemas.microsoft.com/office/drawing/2014/main" id="{C3E2F001-C3B4-44B6-AE24-CA4F4AFB3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1000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4" name="Line 63">
            <a:extLst>
              <a:ext uri="{FF2B5EF4-FFF2-40B4-BE49-F238E27FC236}">
                <a16:creationId xmlns:a16="http://schemas.microsoft.com/office/drawing/2014/main" id="{65726298-3E79-42C6-B836-EBAA5F4221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3163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5" name="Line 64">
            <a:extLst>
              <a:ext uri="{FF2B5EF4-FFF2-40B4-BE49-F238E27FC236}">
                <a16:creationId xmlns:a16="http://schemas.microsoft.com/office/drawing/2014/main" id="{2E15CBBD-D77A-4925-9DE0-35A2408DC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5325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6" name="Line 65">
            <a:extLst>
              <a:ext uri="{FF2B5EF4-FFF2-40B4-BE49-F238E27FC236}">
                <a16:creationId xmlns:a16="http://schemas.microsoft.com/office/drawing/2014/main" id="{943EF05F-7D4C-48CA-B6AE-9F3087174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7488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7" name="Line 66">
            <a:extLst>
              <a:ext uri="{FF2B5EF4-FFF2-40B4-BE49-F238E27FC236}">
                <a16:creationId xmlns:a16="http://schemas.microsoft.com/office/drawing/2014/main" id="{5290DB2A-4409-439A-B48D-6871EB86D07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9650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38" name="Line 67">
            <a:extLst>
              <a:ext uri="{FF2B5EF4-FFF2-40B4-BE49-F238E27FC236}">
                <a16:creationId xmlns:a16="http://schemas.microsoft.com/office/drawing/2014/main" id="{744A925D-1F33-422A-96C1-E10326264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1813" y="2263776"/>
            <a:ext cx="0" cy="41052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39" name="Group 108">
            <a:extLst>
              <a:ext uri="{FF2B5EF4-FFF2-40B4-BE49-F238E27FC236}">
                <a16:creationId xmlns:a16="http://schemas.microsoft.com/office/drawing/2014/main" id="{C76B60CB-A4C4-494A-9B18-16BF4303F304}"/>
              </a:ext>
            </a:extLst>
          </p:cNvPr>
          <p:cNvGrpSpPr/>
          <p:nvPr/>
        </p:nvGrpSpPr>
        <p:grpSpPr bwMode="auto">
          <a:xfrm>
            <a:off x="3425825" y="2155826"/>
            <a:ext cx="5803900" cy="369888"/>
            <a:chOff x="1144" y="958"/>
            <a:chExt cx="3656" cy="233"/>
          </a:xfrm>
        </p:grpSpPr>
        <p:sp>
          <p:nvSpPr>
            <p:cNvPr id="40" name="Text Box 71">
              <a:extLst>
                <a:ext uri="{FF2B5EF4-FFF2-40B4-BE49-F238E27FC236}">
                  <a16:creationId xmlns:a16="http://schemas.microsoft.com/office/drawing/2014/main" id="{6A75813F-BDC2-4491-AAFE-E4B833C28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41" name="Text Box 72">
              <a:extLst>
                <a:ext uri="{FF2B5EF4-FFF2-40B4-BE49-F238E27FC236}">
                  <a16:creationId xmlns:a16="http://schemas.microsoft.com/office/drawing/2014/main" id="{463E4434-268E-4C11-BC32-FB001D2BA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42" name="Text Box 73">
              <a:extLst>
                <a:ext uri="{FF2B5EF4-FFF2-40B4-BE49-F238E27FC236}">
                  <a16:creationId xmlns:a16="http://schemas.microsoft.com/office/drawing/2014/main" id="{E34F63F1-6310-4A72-868B-5854498B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43" name="Text Box 74">
              <a:extLst>
                <a:ext uri="{FF2B5EF4-FFF2-40B4-BE49-F238E27FC236}">
                  <a16:creationId xmlns:a16="http://schemas.microsoft.com/office/drawing/2014/main" id="{A49DE5F4-9D1C-43E7-91CC-602A6AA44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44" name="Text Box 75">
              <a:extLst>
                <a:ext uri="{FF2B5EF4-FFF2-40B4-BE49-F238E27FC236}">
                  <a16:creationId xmlns:a16="http://schemas.microsoft.com/office/drawing/2014/main" id="{E6B29AAA-17CA-47EB-88A5-79920C945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45" name="Text Box 76">
              <a:extLst>
                <a:ext uri="{FF2B5EF4-FFF2-40B4-BE49-F238E27FC236}">
                  <a16:creationId xmlns:a16="http://schemas.microsoft.com/office/drawing/2014/main" id="{DD58B923-2653-422D-A12D-C48AC78A3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46" name="Text Box 77">
              <a:extLst>
                <a:ext uri="{FF2B5EF4-FFF2-40B4-BE49-F238E27FC236}">
                  <a16:creationId xmlns:a16="http://schemas.microsoft.com/office/drawing/2014/main" id="{3582622E-9C58-40E2-9606-60C90E8BF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47" name="Text Box 78">
              <a:extLst>
                <a:ext uri="{FF2B5EF4-FFF2-40B4-BE49-F238E27FC236}">
                  <a16:creationId xmlns:a16="http://schemas.microsoft.com/office/drawing/2014/main" id="{EF3175D8-507E-454E-ACC0-A4DB8DCF1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</p:grpSp>
      <p:sp>
        <p:nvSpPr>
          <p:cNvPr id="48" name="Text Box 79">
            <a:extLst>
              <a:ext uri="{FF2B5EF4-FFF2-40B4-BE49-F238E27FC236}">
                <a16:creationId xmlns:a16="http://schemas.microsoft.com/office/drawing/2014/main" id="{A7749963-7E9D-4FA0-B881-4BE2D9E25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838" y="3606801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</a:p>
        </p:txBody>
      </p:sp>
      <p:sp>
        <p:nvSpPr>
          <p:cNvPr id="49" name="Text Box 80">
            <a:extLst>
              <a:ext uri="{FF2B5EF4-FFF2-40B4-BE49-F238E27FC236}">
                <a16:creationId xmlns:a16="http://schemas.microsoft.com/office/drawing/2014/main" id="{5F11B522-D805-4DBB-9938-4C98D7DF8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838" y="5191126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</a:p>
        </p:txBody>
      </p:sp>
      <p:grpSp>
        <p:nvGrpSpPr>
          <p:cNvPr id="50" name="Group 83">
            <a:extLst>
              <a:ext uri="{FF2B5EF4-FFF2-40B4-BE49-F238E27FC236}">
                <a16:creationId xmlns:a16="http://schemas.microsoft.com/office/drawing/2014/main" id="{AC9C5513-2AFA-483C-8D7B-8C7723501586}"/>
              </a:ext>
            </a:extLst>
          </p:cNvPr>
          <p:cNvGrpSpPr/>
          <p:nvPr/>
        </p:nvGrpSpPr>
        <p:grpSpPr bwMode="auto">
          <a:xfrm>
            <a:off x="3086101" y="4640263"/>
            <a:ext cx="6335713" cy="1008062"/>
            <a:chOff x="930" y="2523"/>
            <a:chExt cx="3991" cy="635"/>
          </a:xfrm>
        </p:grpSpPr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FDD105E7-867E-4EF4-855B-5D6E508364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3158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2" name="Line 38">
              <a:extLst>
                <a:ext uri="{FF2B5EF4-FFF2-40B4-BE49-F238E27FC236}">
                  <a16:creationId xmlns:a16="http://schemas.microsoft.com/office/drawing/2014/main" id="{1517396A-6D25-40FE-B53A-9FB68305B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5E1C8183-40C1-41FE-9A44-A09E677A5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2" y="2523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Line 40">
              <a:extLst>
                <a:ext uri="{FF2B5EF4-FFF2-40B4-BE49-F238E27FC236}">
                  <a16:creationId xmlns:a16="http://schemas.microsoft.com/office/drawing/2014/main" id="{825D42F5-4A4B-4C57-9935-54839CA58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Line 41">
              <a:extLst>
                <a:ext uri="{FF2B5EF4-FFF2-40B4-BE49-F238E27FC236}">
                  <a16:creationId xmlns:a16="http://schemas.microsoft.com/office/drawing/2014/main" id="{94145EE4-A6B9-407A-9811-D73DC0A25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3158"/>
              <a:ext cx="453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6" name="Line 42">
              <a:extLst>
                <a:ext uri="{FF2B5EF4-FFF2-40B4-BE49-F238E27FC236}">
                  <a16:creationId xmlns:a16="http://schemas.microsoft.com/office/drawing/2014/main" id="{774C1218-6785-404A-9BC6-07AFE674D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7" name="Line 43">
              <a:extLst>
                <a:ext uri="{FF2B5EF4-FFF2-40B4-BE49-F238E27FC236}">
                  <a16:creationId xmlns:a16="http://schemas.microsoft.com/office/drawing/2014/main" id="{0C9E1985-0746-444C-BC40-5B63C95874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2523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8" name="Line 44">
              <a:extLst>
                <a:ext uri="{FF2B5EF4-FFF2-40B4-BE49-F238E27FC236}">
                  <a16:creationId xmlns:a16="http://schemas.microsoft.com/office/drawing/2014/main" id="{71AA1017-410E-4B74-A88F-BB3EE139B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9" name="Line 45">
              <a:extLst>
                <a:ext uri="{FF2B5EF4-FFF2-40B4-BE49-F238E27FC236}">
                  <a16:creationId xmlns:a16="http://schemas.microsoft.com/office/drawing/2014/main" id="{0A87A610-0A64-4EEB-A7AD-E426175B64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3158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0" name="Line 46">
              <a:extLst>
                <a:ext uri="{FF2B5EF4-FFF2-40B4-BE49-F238E27FC236}">
                  <a16:creationId xmlns:a16="http://schemas.microsoft.com/office/drawing/2014/main" id="{37A7407F-9AA1-4C47-8228-9D05186CC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3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1" name="Line 47">
              <a:extLst>
                <a:ext uri="{FF2B5EF4-FFF2-40B4-BE49-F238E27FC236}">
                  <a16:creationId xmlns:a16="http://schemas.microsoft.com/office/drawing/2014/main" id="{B7D3770C-2480-4CD3-A11F-6FC4DD08F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3" y="2523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2" name="Line 48">
              <a:extLst>
                <a:ext uri="{FF2B5EF4-FFF2-40B4-BE49-F238E27FC236}">
                  <a16:creationId xmlns:a16="http://schemas.microsoft.com/office/drawing/2014/main" id="{E6108F30-149D-4628-808F-E9A993693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3" name="Line 49">
              <a:extLst>
                <a:ext uri="{FF2B5EF4-FFF2-40B4-BE49-F238E27FC236}">
                  <a16:creationId xmlns:a16="http://schemas.microsoft.com/office/drawing/2014/main" id="{5F3BD033-18F5-4D33-BA43-0A373ACA3F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5" y="3158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4" name="Line 50">
              <a:extLst>
                <a:ext uri="{FF2B5EF4-FFF2-40B4-BE49-F238E27FC236}">
                  <a16:creationId xmlns:a16="http://schemas.microsoft.com/office/drawing/2014/main" id="{8EF303AE-B2D7-484D-813A-36AE64FCE9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52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5" name="Line 51">
              <a:extLst>
                <a:ext uri="{FF2B5EF4-FFF2-40B4-BE49-F238E27FC236}">
                  <a16:creationId xmlns:a16="http://schemas.microsoft.com/office/drawing/2014/main" id="{746A3972-BC63-48F4-A8B0-66120E873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52" y="2523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6" name="Line 52">
              <a:extLst>
                <a:ext uri="{FF2B5EF4-FFF2-40B4-BE49-F238E27FC236}">
                  <a16:creationId xmlns:a16="http://schemas.microsoft.com/office/drawing/2014/main" id="{E1859C0B-029E-4696-A4A5-F1E036B82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7" name="Line 53">
              <a:extLst>
                <a:ext uri="{FF2B5EF4-FFF2-40B4-BE49-F238E27FC236}">
                  <a16:creationId xmlns:a16="http://schemas.microsoft.com/office/drawing/2014/main" id="{A0A2666E-897C-4EED-9777-E63304791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4" y="3158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8" name="Line 54">
              <a:extLst>
                <a:ext uri="{FF2B5EF4-FFF2-40B4-BE49-F238E27FC236}">
                  <a16:creationId xmlns:a16="http://schemas.microsoft.com/office/drawing/2014/main" id="{4A5CAD4C-0248-4582-8810-1C34BE2819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1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9" name="Line 55">
              <a:extLst>
                <a:ext uri="{FF2B5EF4-FFF2-40B4-BE49-F238E27FC236}">
                  <a16:creationId xmlns:a16="http://schemas.microsoft.com/office/drawing/2014/main" id="{9A6FD2C0-F120-464A-88DE-7A4E61726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51" y="2523"/>
              <a:ext cx="5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0" name="Line 56">
              <a:extLst>
                <a:ext uri="{FF2B5EF4-FFF2-40B4-BE49-F238E27FC236}">
                  <a16:creationId xmlns:a16="http://schemas.microsoft.com/office/drawing/2014/main" id="{AD1DDD31-5741-47B1-BDC4-EA3A63E1A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1" name="Line 57">
              <a:extLst>
                <a:ext uri="{FF2B5EF4-FFF2-40B4-BE49-F238E27FC236}">
                  <a16:creationId xmlns:a16="http://schemas.microsoft.com/office/drawing/2014/main" id="{E244BB91-8E0F-4E03-9C53-E0EBEFAF8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3158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2" name="Line 58">
              <a:extLst>
                <a:ext uri="{FF2B5EF4-FFF2-40B4-BE49-F238E27FC236}">
                  <a16:creationId xmlns:a16="http://schemas.microsoft.com/office/drawing/2014/main" id="{2566EA5C-BA5D-4A49-8AB5-047ED861C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3" name="Line 59">
              <a:extLst>
                <a:ext uri="{FF2B5EF4-FFF2-40B4-BE49-F238E27FC236}">
                  <a16:creationId xmlns:a16="http://schemas.microsoft.com/office/drawing/2014/main" id="{2A163583-77C0-464E-B33D-753F17E68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2523"/>
              <a:ext cx="27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4" name="Line 68">
              <a:extLst>
                <a:ext uri="{FF2B5EF4-FFF2-40B4-BE49-F238E27FC236}">
                  <a16:creationId xmlns:a16="http://schemas.microsoft.com/office/drawing/2014/main" id="{2FBF6872-A6BC-42E9-9FAA-6AF822FC3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5" name="Line 81">
              <a:extLst>
                <a:ext uri="{FF2B5EF4-FFF2-40B4-BE49-F238E27FC236}">
                  <a16:creationId xmlns:a16="http://schemas.microsoft.com/office/drawing/2014/main" id="{E5E34373-AFF5-46CE-8BA2-081D993460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" y="2523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6" name="Line 82">
              <a:extLst>
                <a:ext uri="{FF2B5EF4-FFF2-40B4-BE49-F238E27FC236}">
                  <a16:creationId xmlns:a16="http://schemas.microsoft.com/office/drawing/2014/main" id="{D63809D3-FA5A-4BC8-A313-BFF8E0C8F8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" y="3158"/>
              <a:ext cx="227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77" name="Text Box 84">
            <a:extLst>
              <a:ext uri="{FF2B5EF4-FFF2-40B4-BE49-F238E27FC236}">
                <a16:creationId xmlns:a16="http://schemas.microsoft.com/office/drawing/2014/main" id="{801B0179-336C-4723-B714-92A71BAD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3" y="2226269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振幅</a:t>
            </a:r>
          </a:p>
        </p:txBody>
      </p:sp>
      <p:grpSp>
        <p:nvGrpSpPr>
          <p:cNvPr id="78" name="Group 92">
            <a:extLst>
              <a:ext uri="{FF2B5EF4-FFF2-40B4-BE49-F238E27FC236}">
                <a16:creationId xmlns:a16="http://schemas.microsoft.com/office/drawing/2014/main" id="{44FFBB14-7AF6-4957-8E9E-FAC62D5E768F}"/>
              </a:ext>
            </a:extLst>
          </p:cNvPr>
          <p:cNvGrpSpPr/>
          <p:nvPr/>
        </p:nvGrpSpPr>
        <p:grpSpPr bwMode="auto">
          <a:xfrm>
            <a:off x="10642599" y="2819046"/>
            <a:ext cx="431800" cy="431800"/>
            <a:chOff x="2154" y="663"/>
            <a:chExt cx="272" cy="272"/>
          </a:xfrm>
        </p:grpSpPr>
        <p:sp>
          <p:nvSpPr>
            <p:cNvPr id="79" name="Line 85">
              <a:extLst>
                <a:ext uri="{FF2B5EF4-FFF2-40B4-BE49-F238E27FC236}">
                  <a16:creationId xmlns:a16="http://schemas.microsoft.com/office/drawing/2014/main" id="{94C006BE-54CB-41E9-A59F-401766B35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663"/>
              <a:ext cx="1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0" name="Line 86">
              <a:extLst>
                <a:ext uri="{FF2B5EF4-FFF2-40B4-BE49-F238E27FC236}">
                  <a16:creationId xmlns:a16="http://schemas.microsoft.com/office/drawing/2014/main" id="{80745A30-26AB-49BD-BF5E-25D868ABB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663"/>
              <a:ext cx="0" cy="2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1" name="Line 87">
              <a:extLst>
                <a:ext uri="{FF2B5EF4-FFF2-40B4-BE49-F238E27FC236}">
                  <a16:creationId xmlns:a16="http://schemas.microsoft.com/office/drawing/2014/main" id="{BD585754-5983-43E3-A662-900EA7C636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935"/>
              <a:ext cx="1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82" name="Group 93">
            <a:extLst>
              <a:ext uri="{FF2B5EF4-FFF2-40B4-BE49-F238E27FC236}">
                <a16:creationId xmlns:a16="http://schemas.microsoft.com/office/drawing/2014/main" id="{E2EA25FC-3999-44F5-B010-9B04E25A9C72}"/>
              </a:ext>
            </a:extLst>
          </p:cNvPr>
          <p:cNvGrpSpPr/>
          <p:nvPr/>
        </p:nvGrpSpPr>
        <p:grpSpPr bwMode="auto">
          <a:xfrm flipV="1">
            <a:off x="10618786" y="3656014"/>
            <a:ext cx="431800" cy="431800"/>
            <a:chOff x="2154" y="663"/>
            <a:chExt cx="272" cy="272"/>
          </a:xfrm>
        </p:grpSpPr>
        <p:sp>
          <p:nvSpPr>
            <p:cNvPr id="83" name="Line 94">
              <a:extLst>
                <a:ext uri="{FF2B5EF4-FFF2-40B4-BE49-F238E27FC236}">
                  <a16:creationId xmlns:a16="http://schemas.microsoft.com/office/drawing/2014/main" id="{BDF254C8-5CC4-4DF4-98F3-E28926C12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663"/>
              <a:ext cx="1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4" name="Line 95">
              <a:extLst>
                <a:ext uri="{FF2B5EF4-FFF2-40B4-BE49-F238E27FC236}">
                  <a16:creationId xmlns:a16="http://schemas.microsoft.com/office/drawing/2014/main" id="{C4FC57C8-42CD-4C1B-BA47-86F038C41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663"/>
              <a:ext cx="0" cy="2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5" name="Line 96">
              <a:extLst>
                <a:ext uri="{FF2B5EF4-FFF2-40B4-BE49-F238E27FC236}">
                  <a16:creationId xmlns:a16="http://schemas.microsoft.com/office/drawing/2014/main" id="{25672DF5-496B-4DC0-A676-02F8057C7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935"/>
              <a:ext cx="13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86" name="Text Box 97">
            <a:extLst>
              <a:ext uri="{FF2B5EF4-FFF2-40B4-BE49-F238E27FC236}">
                <a16:creationId xmlns:a16="http://schemas.microsoft.com/office/drawing/2014/main" id="{E0A19D67-9432-41B4-8F85-443937008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8040" y="284409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0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87" name="Text Box 98">
            <a:extLst>
              <a:ext uri="{FF2B5EF4-FFF2-40B4-BE49-F238E27FC236}">
                <a16:creationId xmlns:a16="http://schemas.microsoft.com/office/drawing/2014/main" id="{4D8FDE0C-D568-41CC-85B5-877119D8B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0012" y="3681058"/>
            <a:ext cx="2728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latin typeface="微软雅黑 Light" panose="020B0502040204020203" pitchFamily="34" charset="-122"/>
              </a:rPr>
              <a:t>1</a:t>
            </a:r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88" name="Line 99">
            <a:extLst>
              <a:ext uri="{FF2B5EF4-FFF2-40B4-BE49-F238E27FC236}">
                <a16:creationId xmlns:a16="http://schemas.microsoft.com/office/drawing/2014/main" id="{2B3D06EE-00F3-4A29-9F8C-9F7D8E9D79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6101" y="5359400"/>
            <a:ext cx="1655763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89" name="Line 100">
            <a:extLst>
              <a:ext uri="{FF2B5EF4-FFF2-40B4-BE49-F238E27FC236}">
                <a16:creationId xmlns:a16="http://schemas.microsoft.com/office/drawing/2014/main" id="{20A2D44C-3BB3-472E-814E-8AB436DF22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61001" y="5359400"/>
            <a:ext cx="576263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90" name="Line 101">
            <a:extLst>
              <a:ext uri="{FF2B5EF4-FFF2-40B4-BE49-F238E27FC236}">
                <a16:creationId xmlns:a16="http://schemas.microsoft.com/office/drawing/2014/main" id="{E18661B9-F0AB-41E2-9061-965EC87F26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53163" y="5359400"/>
            <a:ext cx="576262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91" name="Line 102">
            <a:extLst>
              <a:ext uri="{FF2B5EF4-FFF2-40B4-BE49-F238E27FC236}">
                <a16:creationId xmlns:a16="http://schemas.microsoft.com/office/drawing/2014/main" id="{D823D801-04F3-4D0F-B052-3999AD12F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97850" y="5359400"/>
            <a:ext cx="43180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92" name="Line 103">
            <a:extLst>
              <a:ext uri="{FF2B5EF4-FFF2-40B4-BE49-F238E27FC236}">
                <a16:creationId xmlns:a16="http://schemas.microsoft.com/office/drawing/2014/main" id="{4AA90D93-5259-4C19-A1D7-C0383E9911F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45326" y="5359400"/>
            <a:ext cx="576263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93" name="Text Box 104">
            <a:extLst>
              <a:ext uri="{FF2B5EF4-FFF2-40B4-BE49-F238E27FC236}">
                <a16:creationId xmlns:a16="http://schemas.microsoft.com/office/drawing/2014/main" id="{2D2C8D3F-2A4E-4AF3-B7BC-C0B6D983A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4" y="3343276"/>
            <a:ext cx="776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微软雅黑 Light" panose="020B0502040204020203" pitchFamily="34" charset="-122"/>
              </a:rPr>
              <a:t>MPE</a:t>
            </a:r>
          </a:p>
        </p:txBody>
      </p:sp>
      <p:sp>
        <p:nvSpPr>
          <p:cNvPr id="94" name="Text Box 105">
            <a:extLst>
              <a:ext uri="{FF2B5EF4-FFF2-40B4-BE49-F238E27FC236}">
                <a16:creationId xmlns:a16="http://schemas.microsoft.com/office/drawing/2014/main" id="{0FA1BA8F-614E-46DF-A246-0B8CF328A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4" y="4927601"/>
            <a:ext cx="776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微软雅黑 Light" panose="020B0502040204020203" pitchFamily="34" charset="-122"/>
              </a:rPr>
              <a:t>DME</a:t>
            </a:r>
          </a:p>
        </p:txBody>
      </p:sp>
      <p:sp>
        <p:nvSpPr>
          <p:cNvPr id="95" name="Line 107">
            <a:extLst>
              <a:ext uri="{FF2B5EF4-FFF2-40B4-BE49-F238E27FC236}">
                <a16:creationId xmlns:a16="http://schemas.microsoft.com/office/drawing/2014/main" id="{F56D21B3-9165-43B4-A87E-AA06DFC12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1" y="5216525"/>
            <a:ext cx="65516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96" name="AutoShape 110">
            <a:extLst>
              <a:ext uri="{FF2B5EF4-FFF2-40B4-BE49-F238E27FC236}">
                <a16:creationId xmlns:a16="http://schemas.microsoft.com/office/drawing/2014/main" id="{C020C085-8D6B-4226-9017-FC03B6889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963" y="6369050"/>
            <a:ext cx="3960812" cy="4318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比特间隙开始时刻发生跳变代表</a:t>
            </a:r>
            <a:r>
              <a:rPr lang="en-US" altLang="zh-CN" sz="20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</a:t>
            </a:r>
            <a:endParaRPr lang="en-US" altLang="zh-CN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04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双极性编码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3</a:t>
            </a:r>
            <a:r>
              <a:rPr lang="zh-CN" altLang="en-US" dirty="0"/>
              <a:t>个电平值：正、负和零</a:t>
            </a:r>
          </a:p>
          <a:p>
            <a:r>
              <a:rPr lang="zh-CN" altLang="en-US" dirty="0"/>
              <a:t>电平</a:t>
            </a:r>
            <a:r>
              <a:rPr lang="en-US" altLang="zh-CN" dirty="0"/>
              <a:t>0</a:t>
            </a:r>
            <a:r>
              <a:rPr lang="zh-CN" altLang="en-US" dirty="0"/>
              <a:t>代表比特</a:t>
            </a:r>
            <a:r>
              <a:rPr lang="en-US" altLang="zh-CN" dirty="0"/>
              <a:t>0</a:t>
            </a:r>
            <a:r>
              <a:rPr lang="zh-CN" altLang="en-US" dirty="0"/>
              <a:t>，正负电平交替代表比特</a:t>
            </a:r>
            <a:r>
              <a:rPr lang="en-US" altLang="zh-CN" dirty="0"/>
              <a:t>1</a:t>
            </a:r>
          </a:p>
          <a:p>
            <a:endParaRPr lang="zh-CN" altLang="en-US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D70F5CE6-5C57-4E2E-9F9D-2305ABA673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4477" y="3416655"/>
            <a:ext cx="0" cy="3070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" name="Line 29">
            <a:extLst>
              <a:ext uri="{FF2B5EF4-FFF2-40B4-BE49-F238E27FC236}">
                <a16:creationId xmlns:a16="http://schemas.microsoft.com/office/drawing/2014/main" id="{D0DBC9B4-2D4D-401A-ADDF-D1C0CAD03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4478" y="5143854"/>
            <a:ext cx="65516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6" name="Group 96">
            <a:extLst>
              <a:ext uri="{FF2B5EF4-FFF2-40B4-BE49-F238E27FC236}">
                <a16:creationId xmlns:a16="http://schemas.microsoft.com/office/drawing/2014/main" id="{846A13E9-F107-4021-A648-610C65CAE6DB}"/>
              </a:ext>
            </a:extLst>
          </p:cNvPr>
          <p:cNvGrpSpPr/>
          <p:nvPr/>
        </p:nvGrpSpPr>
        <p:grpSpPr bwMode="auto">
          <a:xfrm>
            <a:off x="3848078" y="3848455"/>
            <a:ext cx="5472113" cy="2566987"/>
            <a:chOff x="1474" y="1632"/>
            <a:chExt cx="3447" cy="2586"/>
          </a:xfrm>
        </p:grpSpPr>
        <p:sp>
          <p:nvSpPr>
            <p:cNvPr id="7" name="Line 30">
              <a:extLst>
                <a:ext uri="{FF2B5EF4-FFF2-40B4-BE49-F238E27FC236}">
                  <a16:creationId xmlns:a16="http://schemas.microsoft.com/office/drawing/2014/main" id="{6972EE90-FFBD-4111-984A-7511629CF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297F2151-59E9-4E67-8503-08BE6FF72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3565CBA5-7B92-4174-9464-A652949DA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Line 33">
              <a:extLst>
                <a:ext uri="{FF2B5EF4-FFF2-40B4-BE49-F238E27FC236}">
                  <a16:creationId xmlns:a16="http://schemas.microsoft.com/office/drawing/2014/main" id="{4D901EC0-CDF7-4511-8605-66102CC02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D94AA34E-CA20-42CC-855E-3D75845CB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Line 35">
              <a:extLst>
                <a:ext uri="{FF2B5EF4-FFF2-40B4-BE49-F238E27FC236}">
                  <a16:creationId xmlns:a16="http://schemas.microsoft.com/office/drawing/2014/main" id="{BC3A2FB4-92B2-4023-939F-21D1E84C4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Line 36">
              <a:extLst>
                <a:ext uri="{FF2B5EF4-FFF2-40B4-BE49-F238E27FC236}">
                  <a16:creationId xmlns:a16="http://schemas.microsoft.com/office/drawing/2014/main" id="{32E6C87F-A022-4157-9538-8FAD1B455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Line 37">
              <a:extLst>
                <a:ext uri="{FF2B5EF4-FFF2-40B4-BE49-F238E27FC236}">
                  <a16:creationId xmlns:a16="http://schemas.microsoft.com/office/drawing/2014/main" id="{000A9681-E14F-4A45-BA41-1BA78B0C1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1632"/>
              <a:ext cx="0" cy="258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15" name="Group 38">
            <a:extLst>
              <a:ext uri="{FF2B5EF4-FFF2-40B4-BE49-F238E27FC236}">
                <a16:creationId xmlns:a16="http://schemas.microsoft.com/office/drawing/2014/main" id="{116AA4E2-1C52-4071-BDCF-D19026569309}"/>
              </a:ext>
            </a:extLst>
          </p:cNvPr>
          <p:cNvGrpSpPr/>
          <p:nvPr/>
        </p:nvGrpSpPr>
        <p:grpSpPr bwMode="auto">
          <a:xfrm>
            <a:off x="3324202" y="3740504"/>
            <a:ext cx="5803900" cy="369887"/>
            <a:chOff x="1144" y="958"/>
            <a:chExt cx="3656" cy="233"/>
          </a:xfrm>
        </p:grpSpPr>
        <p:sp>
          <p:nvSpPr>
            <p:cNvPr id="16" name="Text Box 39">
              <a:extLst>
                <a:ext uri="{FF2B5EF4-FFF2-40B4-BE49-F238E27FC236}">
                  <a16:creationId xmlns:a16="http://schemas.microsoft.com/office/drawing/2014/main" id="{0F630516-40C1-4F7D-AA9A-ECBEBDB21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17" name="Text Box 40">
              <a:extLst>
                <a:ext uri="{FF2B5EF4-FFF2-40B4-BE49-F238E27FC236}">
                  <a16:creationId xmlns:a16="http://schemas.microsoft.com/office/drawing/2014/main" id="{E4A10794-2963-4CF1-BFF9-4AC4C944A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18" name="Text Box 41">
              <a:extLst>
                <a:ext uri="{FF2B5EF4-FFF2-40B4-BE49-F238E27FC236}">
                  <a16:creationId xmlns:a16="http://schemas.microsoft.com/office/drawing/2014/main" id="{DC8C4D62-34AB-45EF-B40A-9586AF525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19" name="Text Box 42">
              <a:extLst>
                <a:ext uri="{FF2B5EF4-FFF2-40B4-BE49-F238E27FC236}">
                  <a16:creationId xmlns:a16="http://schemas.microsoft.com/office/drawing/2014/main" id="{740FB167-B91A-4137-BEA5-4C7CF3B5C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20" name="Text Box 43">
              <a:extLst>
                <a:ext uri="{FF2B5EF4-FFF2-40B4-BE49-F238E27FC236}">
                  <a16:creationId xmlns:a16="http://schemas.microsoft.com/office/drawing/2014/main" id="{9832F831-9865-4128-8A05-EF3C8B7A2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21" name="Text Box 44">
              <a:extLst>
                <a:ext uri="{FF2B5EF4-FFF2-40B4-BE49-F238E27FC236}">
                  <a16:creationId xmlns:a16="http://schemas.microsoft.com/office/drawing/2014/main" id="{A9318EEE-A772-40D2-92FF-847DE9975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958"/>
              <a:ext cx="1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1</a:t>
              </a:r>
            </a:p>
          </p:txBody>
        </p:sp>
        <p:sp>
          <p:nvSpPr>
            <p:cNvPr id="22" name="Text Box 45">
              <a:extLst>
                <a:ext uri="{FF2B5EF4-FFF2-40B4-BE49-F238E27FC236}">
                  <a16:creationId xmlns:a16="http://schemas.microsoft.com/office/drawing/2014/main" id="{295F546B-F2A4-4D07-A34F-1AC22BD36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  <p:sp>
          <p:nvSpPr>
            <p:cNvPr id="23" name="Text Box 46">
              <a:extLst>
                <a:ext uri="{FF2B5EF4-FFF2-40B4-BE49-F238E27FC236}">
                  <a16:creationId xmlns:a16="http://schemas.microsoft.com/office/drawing/2014/main" id="{1E337C8D-3DAF-41D0-A50E-5779340872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95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latin typeface="微软雅黑 Light" panose="020B0502040204020203" pitchFamily="34" charset="-122"/>
                </a:rPr>
                <a:t>0</a:t>
              </a:r>
            </a:p>
          </p:txBody>
        </p:sp>
      </p:grpSp>
      <p:sp>
        <p:nvSpPr>
          <p:cNvPr id="24" name="Text Box 47">
            <a:extLst>
              <a:ext uri="{FF2B5EF4-FFF2-40B4-BE49-F238E27FC236}">
                <a16:creationId xmlns:a16="http://schemas.microsoft.com/office/drawing/2014/main" id="{59CDC634-E549-4904-AAC5-3AABE3721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3215" y="519148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</a:t>
            </a:r>
          </a:p>
        </p:txBody>
      </p:sp>
      <p:sp>
        <p:nvSpPr>
          <p:cNvPr id="25" name="Text Box 76">
            <a:extLst>
              <a:ext uri="{FF2B5EF4-FFF2-40B4-BE49-F238E27FC236}">
                <a16:creationId xmlns:a16="http://schemas.microsoft.com/office/drawing/2014/main" id="{8F206CEE-2517-425F-9008-08EBED83F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52" y="3246792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振幅</a:t>
            </a:r>
          </a:p>
        </p:txBody>
      </p:sp>
      <p:grpSp>
        <p:nvGrpSpPr>
          <p:cNvPr id="26" name="Group 100">
            <a:extLst>
              <a:ext uri="{FF2B5EF4-FFF2-40B4-BE49-F238E27FC236}">
                <a16:creationId xmlns:a16="http://schemas.microsoft.com/office/drawing/2014/main" id="{936872C7-C0CE-48E9-AA6E-227C3FCA5CF1}"/>
              </a:ext>
            </a:extLst>
          </p:cNvPr>
          <p:cNvGrpSpPr/>
          <p:nvPr/>
        </p:nvGrpSpPr>
        <p:grpSpPr bwMode="auto">
          <a:xfrm>
            <a:off x="2984478" y="4308830"/>
            <a:ext cx="6335713" cy="1673225"/>
            <a:chOff x="930" y="2630"/>
            <a:chExt cx="3991" cy="636"/>
          </a:xfrm>
        </p:grpSpPr>
        <p:sp>
          <p:nvSpPr>
            <p:cNvPr id="27" name="Line 7">
              <a:extLst>
                <a:ext uri="{FF2B5EF4-FFF2-40B4-BE49-F238E27FC236}">
                  <a16:creationId xmlns:a16="http://schemas.microsoft.com/office/drawing/2014/main" id="{9F2A39BB-5162-4B66-B8F5-EC90854D0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2631"/>
              <a:ext cx="0" cy="31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D247E420-568F-4613-B7C1-22BCD07AA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2630"/>
              <a:ext cx="453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B427F2F7-A9A9-4B2B-9501-638E5102E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2630"/>
              <a:ext cx="0" cy="63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5D496A2B-036E-4B78-844A-E570CB57D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" y="3265"/>
              <a:ext cx="499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967C37BE-433E-46B0-9B5D-0B198744F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6" y="2949"/>
              <a:ext cx="0" cy="31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E78A75D-B749-429F-83A3-90CBEF9AC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2949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Line 17">
              <a:extLst>
                <a:ext uri="{FF2B5EF4-FFF2-40B4-BE49-F238E27FC236}">
                  <a16:creationId xmlns:a16="http://schemas.microsoft.com/office/drawing/2014/main" id="{B01D8F25-C8CE-48EE-A23F-B255CCAB7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5" y="2630"/>
              <a:ext cx="0" cy="319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Line 18">
              <a:extLst>
                <a:ext uri="{FF2B5EF4-FFF2-40B4-BE49-F238E27FC236}">
                  <a16:creationId xmlns:a16="http://schemas.microsoft.com/office/drawing/2014/main" id="{BF751DAB-4256-42E2-A3A7-AE9E1F6C4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2630"/>
              <a:ext cx="499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Line 21">
              <a:extLst>
                <a:ext uri="{FF2B5EF4-FFF2-40B4-BE49-F238E27FC236}">
                  <a16:creationId xmlns:a16="http://schemas.microsoft.com/office/drawing/2014/main" id="{659170D4-58B4-410A-91AF-E9FECB087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4" y="2630"/>
              <a:ext cx="0" cy="319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Line 22">
              <a:extLst>
                <a:ext uri="{FF2B5EF4-FFF2-40B4-BE49-F238E27FC236}">
                  <a16:creationId xmlns:a16="http://schemas.microsoft.com/office/drawing/2014/main" id="{09A0DB4E-8DC6-47F0-AD18-2BB8701F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2949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Line 23">
              <a:extLst>
                <a:ext uri="{FF2B5EF4-FFF2-40B4-BE49-F238E27FC236}">
                  <a16:creationId xmlns:a16="http://schemas.microsoft.com/office/drawing/2014/main" id="{667588DB-BFE9-417B-AD7B-86F6F5EF0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949"/>
              <a:ext cx="0" cy="31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Line 24">
              <a:extLst>
                <a:ext uri="{FF2B5EF4-FFF2-40B4-BE49-F238E27FC236}">
                  <a16:creationId xmlns:a16="http://schemas.microsoft.com/office/drawing/2014/main" id="{2BAC7C1D-7EE2-4D77-B646-71E36FE4F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3266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Line 25">
              <a:extLst>
                <a:ext uri="{FF2B5EF4-FFF2-40B4-BE49-F238E27FC236}">
                  <a16:creationId xmlns:a16="http://schemas.microsoft.com/office/drawing/2014/main" id="{17F9EEA5-A92A-4A92-AFAE-A07739BDFC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2949"/>
              <a:ext cx="0" cy="31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30D195D4-9D57-412F-8746-9ED7BCD6D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2" y="2949"/>
              <a:ext cx="499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Line 99">
              <a:extLst>
                <a:ext uri="{FF2B5EF4-FFF2-40B4-BE49-F238E27FC236}">
                  <a16:creationId xmlns:a16="http://schemas.microsoft.com/office/drawing/2014/main" id="{C62DF66D-9864-46E1-B81A-740C239A1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0" y="2949"/>
              <a:ext cx="54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97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</a:t>
            </a:r>
            <a:r>
              <a:rPr lang="en-US" altLang="zh-CN" dirty="0"/>
              <a:t>—</a:t>
            </a:r>
            <a:r>
              <a:rPr lang="zh-CN" altLang="en-US" dirty="0"/>
              <a:t>模拟编码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利用模拟信号表示数字信息的技术</a:t>
            </a:r>
          </a:p>
          <a:p>
            <a:r>
              <a:rPr lang="zh-CN" altLang="en-US" sz="2400" dirty="0"/>
              <a:t>调制技术：用模拟信号的幅值、频率、相位来代替数字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0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四种常用编码机制：</a:t>
            </a:r>
          </a:p>
          <a:p>
            <a:pPr lvl="1"/>
            <a:r>
              <a:rPr lang="zh-CN" altLang="en-US" sz="2000" dirty="0"/>
              <a:t>幅移键控（</a:t>
            </a:r>
            <a:r>
              <a:rPr lang="en-US" altLang="zh-CN" sz="2000" dirty="0"/>
              <a:t>ASK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频移键控（</a:t>
            </a:r>
            <a:r>
              <a:rPr lang="en-US" altLang="zh-CN" sz="2000" dirty="0"/>
              <a:t>FSK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相移键控（</a:t>
            </a:r>
            <a:r>
              <a:rPr lang="en-US" altLang="zh-CN" sz="2000" dirty="0"/>
              <a:t>PSK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正交调幅（</a:t>
            </a:r>
            <a:r>
              <a:rPr lang="en-US" altLang="zh-CN" sz="2000" dirty="0"/>
              <a:t>QAM</a:t>
            </a:r>
            <a:r>
              <a:rPr lang="zh-CN" altLang="en-US" sz="2000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578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正弦波的参数变化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E193DA1-D6C0-4ADB-94AF-078DCACF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524" y="2469539"/>
            <a:ext cx="5324052" cy="37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5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幅移键控</a:t>
            </a:r>
            <a:r>
              <a:rPr lang="en-US" altLang="zh-CN" dirty="0"/>
              <a:t>(ASK)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用载波的不同幅度代替数字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000" dirty="0"/>
              <a:t>例如：高幅表示</a:t>
            </a:r>
            <a:r>
              <a:rPr lang="en-US" altLang="zh-CN" sz="2000" dirty="0"/>
              <a:t>0</a:t>
            </a:r>
            <a:r>
              <a:rPr lang="zh-CN" altLang="en-US" sz="2000" dirty="0"/>
              <a:t>，低幅表示</a:t>
            </a:r>
            <a:r>
              <a:rPr lang="en-US" altLang="zh-CN" sz="2000" dirty="0"/>
              <a:t>1</a:t>
            </a:r>
          </a:p>
          <a:p>
            <a:pPr lvl="1"/>
            <a:r>
              <a:rPr lang="zh-CN" altLang="en-US" sz="2000" dirty="0"/>
              <a:t>缺点：抗干扰能力差</a:t>
            </a:r>
          </a:p>
          <a:p>
            <a:endParaRPr lang="zh-CN" altLang="en-US" dirty="0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92AF2F57-8686-4F01-A2A8-D153FC49F99C}"/>
              </a:ext>
            </a:extLst>
          </p:cNvPr>
          <p:cNvSpPr/>
          <p:nvPr/>
        </p:nvSpPr>
        <p:spPr bwMode="auto">
          <a:xfrm>
            <a:off x="2955290" y="4725990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B9A4A440-2EC5-42A7-8C6E-874584D831A5}"/>
              </a:ext>
            </a:extLst>
          </p:cNvPr>
          <p:cNvGrpSpPr/>
          <p:nvPr/>
        </p:nvGrpSpPr>
        <p:grpSpPr bwMode="auto">
          <a:xfrm>
            <a:off x="4498341" y="3943351"/>
            <a:ext cx="4627563" cy="2203450"/>
            <a:chOff x="1475" y="1639"/>
            <a:chExt cx="2915" cy="1388"/>
          </a:xfrm>
        </p:grpSpPr>
        <p:sp>
          <p:nvSpPr>
            <p:cNvPr id="6" name="Line 26">
              <a:extLst>
                <a:ext uri="{FF2B5EF4-FFF2-40B4-BE49-F238E27FC236}">
                  <a16:creationId xmlns:a16="http://schemas.microsoft.com/office/drawing/2014/main" id="{2E97D2C5-D4D1-4658-85ED-F8731DCE2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Line 27">
              <a:extLst>
                <a:ext uri="{FF2B5EF4-FFF2-40B4-BE49-F238E27FC236}">
                  <a16:creationId xmlns:a16="http://schemas.microsoft.com/office/drawing/2014/main" id="{2605889C-1DD0-47EF-B351-9C7BCBD09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28">
              <a:extLst>
                <a:ext uri="{FF2B5EF4-FFF2-40B4-BE49-F238E27FC236}">
                  <a16:creationId xmlns:a16="http://schemas.microsoft.com/office/drawing/2014/main" id="{FAC80EFE-9072-4341-B14F-74BF7DBF0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29">
              <a:extLst>
                <a:ext uri="{FF2B5EF4-FFF2-40B4-BE49-F238E27FC236}">
                  <a16:creationId xmlns:a16="http://schemas.microsoft.com/office/drawing/2014/main" id="{7E37525B-A352-48FC-B5AD-6F1B03E55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10" name="Rectangle 30">
            <a:extLst>
              <a:ext uri="{FF2B5EF4-FFF2-40B4-BE49-F238E27FC236}">
                <a16:creationId xmlns:a16="http://schemas.microsoft.com/office/drawing/2014/main" id="{3F241B52-5E31-48CE-80C9-E3C60BB5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028" y="3986215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B6CEC812-B48A-4CCC-9B8F-50EC6F3B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8990" y="5210176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Freeform 32">
            <a:extLst>
              <a:ext uri="{FF2B5EF4-FFF2-40B4-BE49-F238E27FC236}">
                <a16:creationId xmlns:a16="http://schemas.microsoft.com/office/drawing/2014/main" id="{93545B43-6FFC-4113-B869-0DA61C9F57FF}"/>
              </a:ext>
            </a:extLst>
          </p:cNvPr>
          <p:cNvSpPr/>
          <p:nvPr/>
        </p:nvSpPr>
        <p:spPr bwMode="auto">
          <a:xfrm>
            <a:off x="7582853" y="4273551"/>
            <a:ext cx="1543050" cy="1873250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3" name="Freeform 33">
            <a:extLst>
              <a:ext uri="{FF2B5EF4-FFF2-40B4-BE49-F238E27FC236}">
                <a16:creationId xmlns:a16="http://schemas.microsoft.com/office/drawing/2014/main" id="{944D13AD-296F-4941-8BE1-27AE41399BE6}"/>
              </a:ext>
            </a:extLst>
          </p:cNvPr>
          <p:cNvSpPr/>
          <p:nvPr/>
        </p:nvSpPr>
        <p:spPr bwMode="auto">
          <a:xfrm>
            <a:off x="4498340" y="4197352"/>
            <a:ext cx="1543050" cy="1871663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4" name="Freeform 34">
            <a:extLst>
              <a:ext uri="{FF2B5EF4-FFF2-40B4-BE49-F238E27FC236}">
                <a16:creationId xmlns:a16="http://schemas.microsoft.com/office/drawing/2014/main" id="{040506AE-65D7-456C-A5AF-3CC877F372FF}"/>
              </a:ext>
            </a:extLst>
          </p:cNvPr>
          <p:cNvSpPr/>
          <p:nvPr/>
        </p:nvSpPr>
        <p:spPr bwMode="auto">
          <a:xfrm>
            <a:off x="6041391" y="4725990"/>
            <a:ext cx="1541463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5" name="Line 35">
            <a:extLst>
              <a:ext uri="{FF2B5EF4-FFF2-40B4-BE49-F238E27FC236}">
                <a16:creationId xmlns:a16="http://schemas.microsoft.com/office/drawing/2014/main" id="{48C36AB6-E54B-4EFB-B9B2-0DD4268F7E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5290" y="4059240"/>
            <a:ext cx="0" cy="2160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6" name="Line 36">
            <a:extLst>
              <a:ext uri="{FF2B5EF4-FFF2-40B4-BE49-F238E27FC236}">
                <a16:creationId xmlns:a16="http://schemas.microsoft.com/office/drawing/2014/main" id="{E9C2539B-7AC7-45D2-9345-2A08DD245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5290" y="5138739"/>
            <a:ext cx="7200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D3036D7F-560F-4843-8A5D-0752F6C9D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228" y="3995740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18" name="Rectangle 38">
            <a:extLst>
              <a:ext uri="{FF2B5EF4-FFF2-40B4-BE49-F238E27FC236}">
                <a16:creationId xmlns:a16="http://schemas.microsoft.com/office/drawing/2014/main" id="{DA975A6C-6F78-40E4-83B5-CF8F3422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353" y="3995740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3ACD8D28-B742-4D9B-8781-8C7EDA500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278" y="3995740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20" name="Rectangle 40">
            <a:extLst>
              <a:ext uri="{FF2B5EF4-FFF2-40B4-BE49-F238E27FC236}">
                <a16:creationId xmlns:a16="http://schemas.microsoft.com/office/drawing/2014/main" id="{4208F08D-4C5A-46DB-8320-30DA10CAA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303" y="3995740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698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402" y="2677582"/>
            <a:ext cx="9601196" cy="751418"/>
          </a:xfrm>
        </p:spPr>
        <p:txBody>
          <a:bodyPr rtlCol="0"/>
          <a:lstStyle/>
          <a:p>
            <a:pPr rtl="0"/>
            <a:r>
              <a:rPr lang="en-US" altLang="zh-CN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2.1 </a:t>
            </a:r>
            <a:r>
              <a:rPr lang="zh-CN" altLang="en-US" dirty="0">
                <a:solidFill>
                  <a:schemeClr val="bg1"/>
                </a:solidFill>
              </a:rPr>
              <a:t>网络中的信号及传输介质</a:t>
            </a:r>
            <a:endParaRPr lang="zh-CN" altLang="en-US" b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装饰元素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装饰元素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装饰元素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装饰元素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06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频移键控（</a:t>
            </a:r>
            <a:r>
              <a:rPr lang="en-US" altLang="zh-CN" dirty="0"/>
              <a:t>FSK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用载波的不同频率表示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</a:p>
          <a:p>
            <a:pPr lvl="1"/>
            <a:r>
              <a:rPr lang="zh-CN" altLang="en-US" sz="2000" dirty="0"/>
              <a:t>例如</a:t>
            </a:r>
            <a:r>
              <a:rPr lang="en-US" altLang="zh-CN" sz="2000" dirty="0"/>
              <a:t>:</a:t>
            </a:r>
            <a:r>
              <a:rPr lang="zh-CN" altLang="en-US" sz="2000" dirty="0"/>
              <a:t>高频表示</a:t>
            </a:r>
            <a:r>
              <a:rPr lang="en-US" altLang="zh-CN" sz="2000" dirty="0"/>
              <a:t>0</a:t>
            </a:r>
            <a:r>
              <a:rPr lang="zh-CN" altLang="en-US" sz="2000" dirty="0"/>
              <a:t>，低频表示</a:t>
            </a:r>
            <a:r>
              <a:rPr lang="en-US" altLang="zh-CN" sz="2000" dirty="0"/>
              <a:t>1</a:t>
            </a:r>
          </a:p>
          <a:p>
            <a:endParaRPr lang="zh-CN" alt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9179821-2FA1-48A4-BFF8-17B3EC5EC75D}"/>
              </a:ext>
            </a:extLst>
          </p:cNvPr>
          <p:cNvSpPr/>
          <p:nvPr/>
        </p:nvSpPr>
        <p:spPr bwMode="auto">
          <a:xfrm>
            <a:off x="2787650" y="4455057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2FB5B8D7-1933-44BB-BE44-AA6CEAA1E412}"/>
              </a:ext>
            </a:extLst>
          </p:cNvPr>
          <p:cNvGrpSpPr/>
          <p:nvPr/>
        </p:nvGrpSpPr>
        <p:grpSpPr bwMode="auto">
          <a:xfrm>
            <a:off x="4330701" y="3672418"/>
            <a:ext cx="4627563" cy="2203450"/>
            <a:chOff x="1475" y="1639"/>
            <a:chExt cx="2915" cy="1388"/>
          </a:xfrm>
        </p:grpSpPr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FB4B5787-970E-4EF4-A280-8E74F4C0F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0562EEE7-DA29-4FD5-B80F-B231107FF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115C37C3-CADA-4E22-843E-F43455A3F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527AB824-86B6-4429-942D-9F078E126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10" name="Rectangle 11">
            <a:extLst>
              <a:ext uri="{FF2B5EF4-FFF2-40B4-BE49-F238E27FC236}">
                <a16:creationId xmlns:a16="http://schemas.microsoft.com/office/drawing/2014/main" id="{52195769-4EEE-4ADB-9E41-4225A4AC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388" y="3715282"/>
            <a:ext cx="457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ADC6954C-2BAF-47E7-A75D-4D540CABF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1350" y="4939243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91736F64-915F-46B1-8238-F81B1355F187}"/>
              </a:ext>
            </a:extLst>
          </p:cNvPr>
          <p:cNvSpPr/>
          <p:nvPr/>
        </p:nvSpPr>
        <p:spPr bwMode="auto">
          <a:xfrm>
            <a:off x="4330700" y="4464581"/>
            <a:ext cx="762000" cy="793750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4BEDDD62-3606-487C-81FF-57DA57E3D572}"/>
              </a:ext>
            </a:extLst>
          </p:cNvPr>
          <p:cNvSpPr/>
          <p:nvPr/>
        </p:nvSpPr>
        <p:spPr bwMode="auto">
          <a:xfrm>
            <a:off x="5873751" y="4455057"/>
            <a:ext cx="1541463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C543F64D-9B8A-4FDC-938D-9803FB8194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7650" y="3788307"/>
            <a:ext cx="0" cy="2160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C623CCDA-841A-46C1-9856-80477A5CC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4867806"/>
            <a:ext cx="7200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4720217B-727B-4882-909D-A0A2E4D25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588" y="3724807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91A5406-B634-411E-8864-38D573CCC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713" y="3724807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7156DB8-C1E8-4F58-B2B0-ED82B32E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3724807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F0C6722E-A4F2-4764-A36A-C65CFFE9C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663" y="3724807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5B31E356-C06B-45C1-AEFA-2A7F6EBE7C22}"/>
              </a:ext>
            </a:extLst>
          </p:cNvPr>
          <p:cNvSpPr/>
          <p:nvPr/>
        </p:nvSpPr>
        <p:spPr bwMode="auto">
          <a:xfrm>
            <a:off x="5092700" y="4464581"/>
            <a:ext cx="762000" cy="793750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A98C583A-14EA-4508-AD37-24D3C252492A}"/>
              </a:ext>
            </a:extLst>
          </p:cNvPr>
          <p:cNvSpPr/>
          <p:nvPr/>
        </p:nvSpPr>
        <p:spPr bwMode="auto">
          <a:xfrm>
            <a:off x="7423150" y="4464581"/>
            <a:ext cx="762000" cy="793750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12135813-5CDA-4685-A451-D8663FDB8EB5}"/>
              </a:ext>
            </a:extLst>
          </p:cNvPr>
          <p:cNvSpPr/>
          <p:nvPr/>
        </p:nvSpPr>
        <p:spPr bwMode="auto">
          <a:xfrm>
            <a:off x="8185150" y="4464581"/>
            <a:ext cx="762000" cy="793750"/>
          </a:xfrm>
          <a:custGeom>
            <a:avLst/>
            <a:gdLst>
              <a:gd name="T0" fmla="*/ 0 w 140"/>
              <a:gd name="T1" fmla="*/ 85 h 170"/>
              <a:gd name="T2" fmla="*/ 12 w 140"/>
              <a:gd name="T3" fmla="*/ 12 h 170"/>
              <a:gd name="T4" fmla="*/ 34 w 140"/>
              <a:gd name="T5" fmla="*/ 158 h 170"/>
              <a:gd name="T6" fmla="*/ 59 w 140"/>
              <a:gd name="T7" fmla="*/ 12 h 170"/>
              <a:gd name="T8" fmla="*/ 81 w 140"/>
              <a:gd name="T9" fmla="*/ 158 h 170"/>
              <a:gd name="T10" fmla="*/ 106 w 140"/>
              <a:gd name="T11" fmla="*/ 12 h 170"/>
              <a:gd name="T12" fmla="*/ 128 w 140"/>
              <a:gd name="T13" fmla="*/ 158 h 170"/>
              <a:gd name="T14" fmla="*/ 140 w 140"/>
              <a:gd name="T15" fmla="*/ 85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170">
                <a:moveTo>
                  <a:pt x="0" y="85"/>
                </a:moveTo>
                <a:cubicBezTo>
                  <a:pt x="3" y="42"/>
                  <a:pt x="6" y="0"/>
                  <a:pt x="12" y="12"/>
                </a:cubicBezTo>
                <a:cubicBezTo>
                  <a:pt x="18" y="24"/>
                  <a:pt x="27" y="158"/>
                  <a:pt x="34" y="158"/>
                </a:cubicBezTo>
                <a:cubicBezTo>
                  <a:pt x="42" y="158"/>
                  <a:pt x="51" y="12"/>
                  <a:pt x="59" y="12"/>
                </a:cubicBezTo>
                <a:cubicBezTo>
                  <a:pt x="67" y="12"/>
                  <a:pt x="73" y="158"/>
                  <a:pt x="81" y="158"/>
                </a:cubicBezTo>
                <a:cubicBezTo>
                  <a:pt x="89" y="158"/>
                  <a:pt x="98" y="12"/>
                  <a:pt x="106" y="12"/>
                </a:cubicBezTo>
                <a:cubicBezTo>
                  <a:pt x="113" y="12"/>
                  <a:pt x="122" y="146"/>
                  <a:pt x="128" y="158"/>
                </a:cubicBezTo>
                <a:cubicBezTo>
                  <a:pt x="134" y="170"/>
                  <a:pt x="137" y="127"/>
                  <a:pt x="140" y="85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026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相移键控（</a:t>
            </a:r>
            <a:r>
              <a:rPr lang="en-US" altLang="zh-CN" dirty="0"/>
              <a:t>PSK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调制载波的相位：不同的相位表示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000" dirty="0"/>
              <a:t>例如：相位</a:t>
            </a:r>
            <a:r>
              <a:rPr lang="en-US" altLang="zh-CN" sz="2000" dirty="0"/>
              <a:t>0</a:t>
            </a:r>
            <a:r>
              <a:rPr lang="zh-CN" altLang="en-US" sz="2000" dirty="0"/>
              <a:t>表示</a:t>
            </a:r>
            <a:r>
              <a:rPr lang="en-US" altLang="zh-CN" sz="2000" dirty="0"/>
              <a:t>0</a:t>
            </a:r>
            <a:r>
              <a:rPr lang="zh-CN" altLang="en-US" sz="2000" dirty="0"/>
              <a:t>，相位</a:t>
            </a:r>
            <a:r>
              <a:rPr lang="en-US" altLang="zh-CN" sz="2000" dirty="0"/>
              <a:t>180</a:t>
            </a:r>
            <a:r>
              <a:rPr lang="zh-CN" altLang="en-US" sz="2000" dirty="0"/>
              <a:t>表示</a:t>
            </a:r>
            <a:r>
              <a:rPr lang="en-US" altLang="zh-CN" sz="2000" dirty="0"/>
              <a:t>1</a:t>
            </a:r>
          </a:p>
          <a:p>
            <a:endParaRPr lang="zh-CN" alt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5297EF8-66A3-491C-94A9-3F6014787DA5}"/>
              </a:ext>
            </a:extLst>
          </p:cNvPr>
          <p:cNvSpPr/>
          <p:nvPr/>
        </p:nvSpPr>
        <p:spPr bwMode="auto">
          <a:xfrm flipV="1">
            <a:off x="2911475" y="4383089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26C630D-9B1B-4A0C-8614-E11ED60BFC5A}"/>
              </a:ext>
            </a:extLst>
          </p:cNvPr>
          <p:cNvGrpSpPr/>
          <p:nvPr/>
        </p:nvGrpSpPr>
        <p:grpSpPr bwMode="auto">
          <a:xfrm>
            <a:off x="4454526" y="3932239"/>
            <a:ext cx="4627563" cy="1539875"/>
            <a:chOff x="1475" y="1639"/>
            <a:chExt cx="2915" cy="1388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827D653C-FC20-41B0-BD5D-8A9B1FCEA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11A69C2D-B0B0-4F50-8DF8-1873D5023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84E332FB-7484-4D1A-B69C-2E1CE92EA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D44034E7-CB64-4DDF-9860-858B29085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772828B5-1DCF-4C5C-A449-FBC0CB56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38290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C510425-E7BF-4703-8FE3-5ACF9FCD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5175" y="4867275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BD8AFBC0-F8F5-48E3-871F-52B2E0E20D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1475" y="3887788"/>
            <a:ext cx="0" cy="1816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D41F480D-83A5-41E3-8644-B24204C9A4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1475" y="4795838"/>
            <a:ext cx="7200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E8C49D2B-2AE5-45BD-A530-B569660E2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413" y="3902075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5747825-C821-4C45-8ADE-42D4A302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902075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459EF33-0C70-47D1-A3B3-F03DBC190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3902075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5B898844-2AA0-4299-B015-A1898F880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488" y="3902075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</a:t>
            </a: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4ABD535E-F7CC-46DE-B9F4-B034C044ECB9}"/>
              </a:ext>
            </a:extLst>
          </p:cNvPr>
          <p:cNvSpPr/>
          <p:nvPr/>
        </p:nvSpPr>
        <p:spPr bwMode="auto">
          <a:xfrm>
            <a:off x="4457700" y="4392614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B2CB6625-FA4A-445D-BDCC-563ECD6BE5F9}"/>
              </a:ext>
            </a:extLst>
          </p:cNvPr>
          <p:cNvSpPr/>
          <p:nvPr/>
        </p:nvSpPr>
        <p:spPr bwMode="auto">
          <a:xfrm flipV="1">
            <a:off x="5997575" y="4383089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D32A168D-FFD9-4ED4-BC12-0278B5FEE131}"/>
              </a:ext>
            </a:extLst>
          </p:cNvPr>
          <p:cNvSpPr/>
          <p:nvPr/>
        </p:nvSpPr>
        <p:spPr bwMode="auto">
          <a:xfrm>
            <a:off x="7543800" y="4392614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76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相移键控（</a:t>
            </a:r>
            <a:r>
              <a:rPr lang="en-US" altLang="zh-CN" dirty="0"/>
              <a:t>PSK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PSK</a:t>
            </a:r>
            <a:r>
              <a:rPr lang="zh-CN" altLang="en-US" sz="2400" dirty="0"/>
              <a:t>可以用更多的状态表示二进制位，是调制技术主要应用的技术。</a:t>
            </a:r>
          </a:p>
          <a:p>
            <a:pPr lvl="1"/>
            <a:r>
              <a:rPr lang="zh-CN" altLang="en-US" sz="2000" dirty="0"/>
              <a:t>例如，用</a:t>
            </a:r>
            <a:r>
              <a:rPr lang="en-US" altLang="zh-CN" sz="2000" dirty="0"/>
              <a:t>0</a:t>
            </a:r>
            <a:r>
              <a:rPr lang="zh-CN" altLang="en-US" sz="2000" dirty="0"/>
              <a:t>相位代表</a:t>
            </a:r>
            <a:r>
              <a:rPr lang="en-US" altLang="zh-CN" sz="2000" dirty="0"/>
              <a:t>00</a:t>
            </a:r>
            <a:r>
              <a:rPr lang="zh-CN" altLang="en-US" sz="2000" dirty="0"/>
              <a:t>，用</a:t>
            </a:r>
            <a:r>
              <a:rPr lang="en-US" altLang="zh-CN" sz="2000" dirty="0"/>
              <a:t>90 </a:t>
            </a:r>
            <a:r>
              <a:rPr lang="zh-CN" altLang="en-US" sz="2000" dirty="0"/>
              <a:t>相位表示</a:t>
            </a:r>
            <a:r>
              <a:rPr lang="en-US" altLang="zh-CN" sz="2000" dirty="0"/>
              <a:t>01</a:t>
            </a:r>
            <a:r>
              <a:rPr lang="zh-CN" altLang="en-US" sz="2000" dirty="0"/>
              <a:t>，用</a:t>
            </a:r>
            <a:r>
              <a:rPr lang="en-US" altLang="zh-CN" sz="2000" dirty="0"/>
              <a:t>180</a:t>
            </a:r>
            <a:r>
              <a:rPr lang="zh-CN" altLang="en-US" sz="2000" dirty="0"/>
              <a:t>相位代表</a:t>
            </a:r>
            <a:r>
              <a:rPr lang="en-US" altLang="zh-CN" sz="2000" dirty="0"/>
              <a:t>10</a:t>
            </a:r>
            <a:r>
              <a:rPr lang="zh-CN" altLang="en-US" sz="2000" dirty="0"/>
              <a:t>，用</a:t>
            </a:r>
            <a:r>
              <a:rPr lang="en-US" altLang="zh-CN" sz="2000" dirty="0"/>
              <a:t>270</a:t>
            </a:r>
            <a:r>
              <a:rPr lang="zh-CN" altLang="en-US" sz="2000" dirty="0"/>
              <a:t>相位表示</a:t>
            </a:r>
            <a:r>
              <a:rPr lang="en-US" altLang="zh-CN" sz="2000" dirty="0"/>
              <a:t>11</a:t>
            </a:r>
            <a:r>
              <a:rPr lang="zh-CN" altLang="en-US" sz="2000" dirty="0"/>
              <a:t>。这样每种相位的正弦信号可以表示两位二进制信息。 </a:t>
            </a:r>
          </a:p>
          <a:p>
            <a:endParaRPr lang="zh-CN" alt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F24E1F5-BFF1-4A55-9DEC-95C50EF968B7}"/>
              </a:ext>
            </a:extLst>
          </p:cNvPr>
          <p:cNvSpPr/>
          <p:nvPr/>
        </p:nvSpPr>
        <p:spPr bwMode="auto">
          <a:xfrm>
            <a:off x="3160713" y="4786843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D0BCEA2-0A05-4A23-8613-C618E69F1984}"/>
              </a:ext>
            </a:extLst>
          </p:cNvPr>
          <p:cNvGrpSpPr/>
          <p:nvPr/>
        </p:nvGrpSpPr>
        <p:grpSpPr bwMode="auto">
          <a:xfrm>
            <a:off x="4703763" y="4335993"/>
            <a:ext cx="4627562" cy="1539875"/>
            <a:chOff x="1475" y="1639"/>
            <a:chExt cx="2915" cy="1388"/>
          </a:xfrm>
        </p:grpSpPr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F639990C-CBA4-4A5E-8501-776B21546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B2A8F032-5D0C-4166-BFB8-15828C944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F384C0AE-3C6E-4698-8A7A-9792DAA86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4983AC96-754B-4678-B76A-C687287C8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10" name="Rectangle 10">
            <a:extLst>
              <a:ext uri="{FF2B5EF4-FFF2-40B4-BE49-F238E27FC236}">
                <a16:creationId xmlns:a16="http://schemas.microsoft.com/office/drawing/2014/main" id="{D55A7CF6-EC06-443A-9CAE-BA9A1FF97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4232804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EBC7402-60D6-4EF9-AFC5-6CE00B752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4413" y="5271029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ACCE035-D73C-48BB-A52F-8B51B9E958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0713" y="4291542"/>
            <a:ext cx="0" cy="1816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38B14346-1C98-4E6F-84E1-D82704EC7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0713" y="5199592"/>
            <a:ext cx="7200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D5119F-35A3-404A-B3C9-81434E21A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4305829"/>
            <a:ext cx="2564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00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869EC328-9CC3-4118-9B68-FAEBD513A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775" y="4305829"/>
            <a:ext cx="1763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11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4FEBA125-0100-4392-9CB2-B0BF99DE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4305829"/>
            <a:ext cx="2164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01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5A8D2CC-9875-4FB9-ABCA-E5654241A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25" y="4305829"/>
            <a:ext cx="2164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10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2E5DEC3-5510-4760-875E-FC605B901A95}"/>
              </a:ext>
            </a:extLst>
          </p:cNvPr>
          <p:cNvSpPr/>
          <p:nvPr/>
        </p:nvSpPr>
        <p:spPr bwMode="auto">
          <a:xfrm>
            <a:off x="4710114" y="4837642"/>
            <a:ext cx="1533525" cy="760412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12392F1-9616-4B90-9428-FBC757AB7246}"/>
              </a:ext>
            </a:extLst>
          </p:cNvPr>
          <p:cNvSpPr/>
          <p:nvPr/>
        </p:nvSpPr>
        <p:spPr bwMode="auto">
          <a:xfrm flipV="1">
            <a:off x="6246813" y="4786843"/>
            <a:ext cx="15430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0401D992-6A44-48FA-B179-38DFCB3765C1}"/>
              </a:ext>
            </a:extLst>
          </p:cNvPr>
          <p:cNvSpPr/>
          <p:nvPr/>
        </p:nvSpPr>
        <p:spPr bwMode="auto">
          <a:xfrm flipV="1">
            <a:off x="7769226" y="4812242"/>
            <a:ext cx="1533525" cy="760412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66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相移键控星座图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92798AD-1CC9-4742-8501-5E73D964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475" y="5481639"/>
            <a:ext cx="6187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2-PSK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FA8035B-E485-4D0E-9F5D-F76417780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3" y="4097339"/>
            <a:ext cx="88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94B6435-8201-455D-B9F8-E2845F1EB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800" y="4097339"/>
            <a:ext cx="128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7F8CB73F-56A3-4D02-A5B1-EE63CBD3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3863" y="5481639"/>
            <a:ext cx="6235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4-PSK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F8E890E1-6489-4AA7-9D9C-5B520926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4097339"/>
            <a:ext cx="2164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EF5DD39-0874-43A1-9493-016D514A6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4097339"/>
            <a:ext cx="2564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D8FE017E-1599-408B-AF0C-997345B77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2944814"/>
            <a:ext cx="2164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7C31BAE-02CC-4210-A57C-CC9813CB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5" y="5119689"/>
            <a:ext cx="1763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6503734D-BD22-4F29-932A-D3AD52444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950" y="5481639"/>
            <a:ext cx="6187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8-PSK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1B3123E3-2808-4683-8B3E-ACEA620C1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7425" y="4097339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100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05C7D08D-CCA5-47B3-9970-91D77053F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3913" y="4097339"/>
            <a:ext cx="384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000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5DF9531B-4AC0-4E8B-9966-CC9FADD8A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3" y="2927350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010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FEABDE5-CA12-44ED-9629-6E558BB3A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5108575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110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89BCC98E-CE6A-4B6E-82AE-64190E917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575" y="3305175"/>
            <a:ext cx="34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001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1976F16F-2920-47CB-AE5B-AF573DABD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233739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011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14423FC5-7F8F-4DC8-9D1B-660AD0C1B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4889500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101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EDBD2338-BB96-4523-9141-62A2E18D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550" y="4818064"/>
            <a:ext cx="26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</a:rPr>
              <a:t>111</a:t>
            </a:r>
            <a:endParaRPr lang="en-US" altLang="zh-CN" dirty="0">
              <a:latin typeface="微软雅黑 Light" panose="020B0502040204020203" pitchFamily="34" charset="-122"/>
            </a:endParaRPr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E08D265B-CDAC-4B0C-AF59-3994B05DC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4241800"/>
            <a:ext cx="18716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2" name="Line 33">
            <a:extLst>
              <a:ext uri="{FF2B5EF4-FFF2-40B4-BE49-F238E27FC236}">
                <a16:creationId xmlns:a16="http://schemas.microsoft.com/office/drawing/2014/main" id="{90DE3A7A-C45A-438F-96EF-825051F59C17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297907" y="4169569"/>
            <a:ext cx="18716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3" name="Line 34">
            <a:extLst>
              <a:ext uri="{FF2B5EF4-FFF2-40B4-BE49-F238E27FC236}">
                <a16:creationId xmlns:a16="http://schemas.microsoft.com/office/drawing/2014/main" id="{F0E7C6C2-0AF2-4988-BDD0-6ACFE6BE6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6476" y="4241800"/>
            <a:ext cx="1871663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24" name="Line 35">
            <a:extLst>
              <a:ext uri="{FF2B5EF4-FFF2-40B4-BE49-F238E27FC236}">
                <a16:creationId xmlns:a16="http://schemas.microsoft.com/office/drawing/2014/main" id="{F57E5C92-6E36-4E72-8464-F0FB24F6268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4817269" y="4169569"/>
            <a:ext cx="18716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25" name="Group 39">
            <a:extLst>
              <a:ext uri="{FF2B5EF4-FFF2-40B4-BE49-F238E27FC236}">
                <a16:creationId xmlns:a16="http://schemas.microsoft.com/office/drawing/2014/main" id="{38A6088A-1358-4BCB-B428-13766D55F669}"/>
              </a:ext>
            </a:extLst>
          </p:cNvPr>
          <p:cNvGrpSpPr/>
          <p:nvPr/>
        </p:nvGrpSpPr>
        <p:grpSpPr bwMode="auto">
          <a:xfrm>
            <a:off x="7769226" y="3233738"/>
            <a:ext cx="1871663" cy="1871662"/>
            <a:chOff x="3923" y="1888"/>
            <a:chExt cx="1179" cy="1179"/>
          </a:xfrm>
        </p:grpSpPr>
        <p:sp>
          <p:nvSpPr>
            <p:cNvPr id="26" name="Line 36">
              <a:extLst>
                <a:ext uri="{FF2B5EF4-FFF2-40B4-BE49-F238E27FC236}">
                  <a16:creationId xmlns:a16="http://schemas.microsoft.com/office/drawing/2014/main" id="{A57219C0-04A8-4A43-A58C-A826BAD5D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523"/>
              <a:ext cx="1179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7" name="Line 37">
              <a:extLst>
                <a:ext uri="{FF2B5EF4-FFF2-40B4-BE49-F238E27FC236}">
                  <a16:creationId xmlns:a16="http://schemas.microsoft.com/office/drawing/2014/main" id="{8CC622C9-D1F6-4E66-A2DD-D42D20F8D2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923" y="2478"/>
              <a:ext cx="1179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28" name="Group 40">
            <a:extLst>
              <a:ext uri="{FF2B5EF4-FFF2-40B4-BE49-F238E27FC236}">
                <a16:creationId xmlns:a16="http://schemas.microsoft.com/office/drawing/2014/main" id="{4B87DBF7-40AC-4D3A-82E9-F8D1FDCB60D5}"/>
              </a:ext>
            </a:extLst>
          </p:cNvPr>
          <p:cNvGrpSpPr/>
          <p:nvPr/>
        </p:nvGrpSpPr>
        <p:grpSpPr bwMode="auto">
          <a:xfrm rot="-2711047">
            <a:off x="7721601" y="3252788"/>
            <a:ext cx="1871662" cy="1871663"/>
            <a:chOff x="3923" y="1888"/>
            <a:chExt cx="1179" cy="1179"/>
          </a:xfrm>
        </p:grpSpPr>
        <p:sp>
          <p:nvSpPr>
            <p:cNvPr id="29" name="Line 41">
              <a:extLst>
                <a:ext uri="{FF2B5EF4-FFF2-40B4-BE49-F238E27FC236}">
                  <a16:creationId xmlns:a16="http://schemas.microsoft.com/office/drawing/2014/main" id="{0885C61C-1A22-469A-AB58-9B94167B8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523"/>
              <a:ext cx="1179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Line 42">
              <a:extLst>
                <a:ext uri="{FF2B5EF4-FFF2-40B4-BE49-F238E27FC236}">
                  <a16:creationId xmlns:a16="http://schemas.microsoft.com/office/drawing/2014/main" id="{E683D400-8574-40CE-9292-2F8567E39B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923" y="2478"/>
              <a:ext cx="1179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45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正交调幅（</a:t>
            </a:r>
            <a:r>
              <a:rPr lang="en-US" altLang="zh-CN" dirty="0"/>
              <a:t>QAM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正交调幅：</a:t>
            </a:r>
            <a:r>
              <a:rPr lang="en-US" altLang="zh-CN" sz="2400" dirty="0"/>
              <a:t>ASK</a:t>
            </a:r>
            <a:r>
              <a:rPr lang="zh-CN" altLang="en-US" sz="2400" dirty="0"/>
              <a:t>和</a:t>
            </a:r>
            <a:r>
              <a:rPr lang="en-US" altLang="zh-CN" sz="2400" dirty="0"/>
              <a:t>PSK</a:t>
            </a:r>
            <a:r>
              <a:rPr lang="zh-CN" altLang="en-US" sz="2400" dirty="0"/>
              <a:t>结合起来的编码方法</a:t>
            </a:r>
          </a:p>
          <a:p>
            <a:endParaRPr lang="zh-CN" altLang="en-US" dirty="0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42A158A1-3DBE-43FC-A654-019C9353A127}"/>
              </a:ext>
            </a:extLst>
          </p:cNvPr>
          <p:cNvSpPr/>
          <p:nvPr/>
        </p:nvSpPr>
        <p:spPr bwMode="auto">
          <a:xfrm>
            <a:off x="3000374" y="4205289"/>
            <a:ext cx="782637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35" name="Group 22">
            <a:extLst>
              <a:ext uri="{FF2B5EF4-FFF2-40B4-BE49-F238E27FC236}">
                <a16:creationId xmlns:a16="http://schemas.microsoft.com/office/drawing/2014/main" id="{A7E56D44-39E0-440B-8D08-080B4271F328}"/>
              </a:ext>
            </a:extLst>
          </p:cNvPr>
          <p:cNvGrpSpPr/>
          <p:nvPr/>
        </p:nvGrpSpPr>
        <p:grpSpPr bwMode="auto">
          <a:xfrm>
            <a:off x="4546599" y="3754439"/>
            <a:ext cx="4668837" cy="1747837"/>
            <a:chOff x="1475" y="1639"/>
            <a:chExt cx="2915" cy="1388"/>
          </a:xfrm>
        </p:grpSpPr>
        <p:sp>
          <p:nvSpPr>
            <p:cNvPr id="36" name="Line 23">
              <a:extLst>
                <a:ext uri="{FF2B5EF4-FFF2-40B4-BE49-F238E27FC236}">
                  <a16:creationId xmlns:a16="http://schemas.microsoft.com/office/drawing/2014/main" id="{867A4124-51C0-4450-95AC-A0432DCD6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Line 24">
              <a:extLst>
                <a:ext uri="{FF2B5EF4-FFF2-40B4-BE49-F238E27FC236}">
                  <a16:creationId xmlns:a16="http://schemas.microsoft.com/office/drawing/2014/main" id="{5A100EF0-27DA-4B4F-B778-45FD7A421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Line 25">
              <a:extLst>
                <a:ext uri="{FF2B5EF4-FFF2-40B4-BE49-F238E27FC236}">
                  <a16:creationId xmlns:a16="http://schemas.microsoft.com/office/drawing/2014/main" id="{732BBB3C-8505-470A-9311-DC46C5B57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Line 26">
              <a:extLst>
                <a:ext uri="{FF2B5EF4-FFF2-40B4-BE49-F238E27FC236}">
                  <a16:creationId xmlns:a16="http://schemas.microsoft.com/office/drawing/2014/main" id="{9ACF02C4-FFE2-4421-9F1F-2B450F5A2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40" name="Rectangle 27">
            <a:extLst>
              <a:ext uri="{FF2B5EF4-FFF2-40B4-BE49-F238E27FC236}">
                <a16:creationId xmlns:a16="http://schemas.microsoft.com/office/drawing/2014/main" id="{B8F53AC1-0D11-4832-96B6-A2BDE943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0" y="3651250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振幅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C43B964F-3BA1-47A1-A20B-6C3FA3984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4073" y="4689475"/>
            <a:ext cx="457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宋体" panose="02010600030101010101" pitchFamily="2" charset="-122"/>
                <a:ea typeface="微软雅黑 Light" panose="020B0502040204020203" pitchFamily="34" charset="-122"/>
              </a:rPr>
              <a:t>时间</a:t>
            </a:r>
            <a:endParaRPr lang="zh-CN" altLang="en-US" dirty="0">
              <a:solidFill>
                <a:schemeClr val="tx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Line 29">
            <a:extLst>
              <a:ext uri="{FF2B5EF4-FFF2-40B4-BE49-F238E27FC236}">
                <a16:creationId xmlns:a16="http://schemas.microsoft.com/office/drawing/2014/main" id="{88507984-474A-4EBA-9DAF-339741344C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0373" y="3709988"/>
            <a:ext cx="0" cy="1816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3" name="Line 30">
            <a:extLst>
              <a:ext uri="{FF2B5EF4-FFF2-40B4-BE49-F238E27FC236}">
                <a16:creationId xmlns:a16="http://schemas.microsoft.com/office/drawing/2014/main" id="{D01D45DF-B07F-4BBB-9CB0-0FD0B83F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3" y="4618038"/>
            <a:ext cx="7200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B727E894-56B3-47C3-B287-DBE08C280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3" y="3557589"/>
            <a:ext cx="384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000</a:t>
            </a: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349AE6E9-3485-45FA-9112-222AD25D8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98" y="3557589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110</a:t>
            </a:r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DE0BCF3B-57EF-4187-9015-8799F948D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073" y="3557589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010</a:t>
            </a:r>
          </a:p>
        </p:txBody>
      </p:sp>
      <p:sp>
        <p:nvSpPr>
          <p:cNvPr id="47" name="Rectangle 34">
            <a:extLst>
              <a:ext uri="{FF2B5EF4-FFF2-40B4-BE49-F238E27FC236}">
                <a16:creationId xmlns:a16="http://schemas.microsoft.com/office/drawing/2014/main" id="{22826F2C-2A47-49B0-A8EC-12EEC37A2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73" y="3557589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100</a:t>
            </a:r>
          </a:p>
        </p:txBody>
      </p:sp>
      <p:sp>
        <p:nvSpPr>
          <p:cNvPr id="48" name="Freeform 35">
            <a:extLst>
              <a:ext uri="{FF2B5EF4-FFF2-40B4-BE49-F238E27FC236}">
                <a16:creationId xmlns:a16="http://schemas.microsoft.com/office/drawing/2014/main" id="{4E5EB0D4-A8C4-4502-90F2-ECC78B792E79}"/>
              </a:ext>
            </a:extLst>
          </p:cNvPr>
          <p:cNvSpPr/>
          <p:nvPr/>
        </p:nvSpPr>
        <p:spPr bwMode="auto">
          <a:xfrm>
            <a:off x="4549773" y="4256088"/>
            <a:ext cx="773112" cy="760412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EFC2463F-059D-4856-8A1C-E6DCEA42977B}"/>
              </a:ext>
            </a:extLst>
          </p:cNvPr>
          <p:cNvSpPr/>
          <p:nvPr/>
        </p:nvSpPr>
        <p:spPr bwMode="auto">
          <a:xfrm flipV="1">
            <a:off x="6107110" y="4205289"/>
            <a:ext cx="755650" cy="814387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0" name="Freeform 37">
            <a:extLst>
              <a:ext uri="{FF2B5EF4-FFF2-40B4-BE49-F238E27FC236}">
                <a16:creationId xmlns:a16="http://schemas.microsoft.com/office/drawing/2014/main" id="{60B6CACF-E032-4FAF-B389-C31C804E3169}"/>
              </a:ext>
            </a:extLst>
          </p:cNvPr>
          <p:cNvSpPr/>
          <p:nvPr/>
        </p:nvSpPr>
        <p:spPr bwMode="auto">
          <a:xfrm flipV="1">
            <a:off x="7656511" y="4230688"/>
            <a:ext cx="754063" cy="760412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grpSp>
        <p:nvGrpSpPr>
          <p:cNvPr id="51" name="Group 38">
            <a:extLst>
              <a:ext uri="{FF2B5EF4-FFF2-40B4-BE49-F238E27FC236}">
                <a16:creationId xmlns:a16="http://schemas.microsoft.com/office/drawing/2014/main" id="{AD952E9B-2DC3-48C6-9414-194D736D3F84}"/>
              </a:ext>
            </a:extLst>
          </p:cNvPr>
          <p:cNvGrpSpPr/>
          <p:nvPr/>
        </p:nvGrpSpPr>
        <p:grpSpPr bwMode="auto">
          <a:xfrm>
            <a:off x="3783011" y="3746501"/>
            <a:ext cx="4627563" cy="1755775"/>
            <a:chOff x="1475" y="1639"/>
            <a:chExt cx="2915" cy="1388"/>
          </a:xfrm>
        </p:grpSpPr>
        <p:sp>
          <p:nvSpPr>
            <p:cNvPr id="52" name="Line 39">
              <a:extLst>
                <a:ext uri="{FF2B5EF4-FFF2-40B4-BE49-F238E27FC236}">
                  <a16:creationId xmlns:a16="http://schemas.microsoft.com/office/drawing/2014/main" id="{FFD638EF-FFCC-4A41-97A1-01ABDC3C69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3" name="Line 40">
              <a:extLst>
                <a:ext uri="{FF2B5EF4-FFF2-40B4-BE49-F238E27FC236}">
                  <a16:creationId xmlns:a16="http://schemas.microsoft.com/office/drawing/2014/main" id="{B8AF8D20-CD4E-488B-B9D4-7DAE1F5C6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7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4" name="Line 41">
              <a:extLst>
                <a:ext uri="{FF2B5EF4-FFF2-40B4-BE49-F238E27FC236}">
                  <a16:creationId xmlns:a16="http://schemas.microsoft.com/office/drawing/2014/main" id="{9346734B-4735-4304-93E8-82F302DA2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8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55" name="Line 42">
              <a:extLst>
                <a:ext uri="{FF2B5EF4-FFF2-40B4-BE49-F238E27FC236}">
                  <a16:creationId xmlns:a16="http://schemas.microsoft.com/office/drawing/2014/main" id="{03071682-7B2C-4DA4-8A1F-C9E0B9128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639"/>
              <a:ext cx="0" cy="138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56" name="Freeform 43">
            <a:extLst>
              <a:ext uri="{FF2B5EF4-FFF2-40B4-BE49-F238E27FC236}">
                <a16:creationId xmlns:a16="http://schemas.microsoft.com/office/drawing/2014/main" id="{22BBE709-ADDC-4974-BB75-6668358AA55C}"/>
              </a:ext>
            </a:extLst>
          </p:cNvPr>
          <p:cNvSpPr/>
          <p:nvPr/>
        </p:nvSpPr>
        <p:spPr bwMode="auto">
          <a:xfrm>
            <a:off x="3783011" y="3702051"/>
            <a:ext cx="754063" cy="1819275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7" name="Freeform 44">
            <a:extLst>
              <a:ext uri="{FF2B5EF4-FFF2-40B4-BE49-F238E27FC236}">
                <a16:creationId xmlns:a16="http://schemas.microsoft.com/office/drawing/2014/main" id="{B5A30194-58D5-4B8E-8E07-27C255B4E457}"/>
              </a:ext>
            </a:extLst>
          </p:cNvPr>
          <p:cNvSpPr/>
          <p:nvPr/>
        </p:nvSpPr>
        <p:spPr bwMode="auto">
          <a:xfrm>
            <a:off x="5322886" y="3794125"/>
            <a:ext cx="773113" cy="1708150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8" name="Freeform 45">
            <a:extLst>
              <a:ext uri="{FF2B5EF4-FFF2-40B4-BE49-F238E27FC236}">
                <a16:creationId xmlns:a16="http://schemas.microsoft.com/office/drawing/2014/main" id="{D41D0690-C76C-4851-A790-4CFDA4EFF60C}"/>
              </a:ext>
            </a:extLst>
          </p:cNvPr>
          <p:cNvSpPr/>
          <p:nvPr/>
        </p:nvSpPr>
        <p:spPr bwMode="auto">
          <a:xfrm flipV="1">
            <a:off x="6869111" y="3702051"/>
            <a:ext cx="784225" cy="1819275"/>
          </a:xfrm>
          <a:custGeom>
            <a:avLst/>
            <a:gdLst>
              <a:gd name="T0" fmla="*/ 0 w 140"/>
              <a:gd name="T1" fmla="*/ 37 h 74"/>
              <a:gd name="T2" fmla="*/ 12 w 140"/>
              <a:gd name="T3" fmla="*/ 5 h 74"/>
              <a:gd name="T4" fmla="*/ 34 w 140"/>
              <a:gd name="T5" fmla="*/ 68 h 74"/>
              <a:gd name="T6" fmla="*/ 59 w 140"/>
              <a:gd name="T7" fmla="*/ 5 h 74"/>
              <a:gd name="T8" fmla="*/ 81 w 140"/>
              <a:gd name="T9" fmla="*/ 68 h 74"/>
              <a:gd name="T10" fmla="*/ 106 w 140"/>
              <a:gd name="T11" fmla="*/ 5 h 74"/>
              <a:gd name="T12" fmla="*/ 128 w 140"/>
              <a:gd name="T13" fmla="*/ 68 h 74"/>
              <a:gd name="T14" fmla="*/ 140 w 140"/>
              <a:gd name="T15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" h="74">
                <a:moveTo>
                  <a:pt x="0" y="37"/>
                </a:moveTo>
                <a:cubicBezTo>
                  <a:pt x="3" y="19"/>
                  <a:pt x="6" y="0"/>
                  <a:pt x="12" y="5"/>
                </a:cubicBezTo>
                <a:cubicBezTo>
                  <a:pt x="18" y="11"/>
                  <a:pt x="27" y="68"/>
                  <a:pt x="34" y="68"/>
                </a:cubicBezTo>
                <a:cubicBezTo>
                  <a:pt x="42" y="68"/>
                  <a:pt x="51" y="5"/>
                  <a:pt x="59" y="5"/>
                </a:cubicBezTo>
                <a:cubicBezTo>
                  <a:pt x="67" y="5"/>
                  <a:pt x="73" y="68"/>
                  <a:pt x="81" y="68"/>
                </a:cubicBezTo>
                <a:cubicBezTo>
                  <a:pt x="89" y="68"/>
                  <a:pt x="98" y="5"/>
                  <a:pt x="106" y="5"/>
                </a:cubicBezTo>
                <a:cubicBezTo>
                  <a:pt x="113" y="5"/>
                  <a:pt x="122" y="63"/>
                  <a:pt x="128" y="68"/>
                </a:cubicBezTo>
                <a:cubicBezTo>
                  <a:pt x="134" y="74"/>
                  <a:pt x="137" y="55"/>
                  <a:pt x="140" y="37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59" name="Freeform 46">
            <a:extLst>
              <a:ext uri="{FF2B5EF4-FFF2-40B4-BE49-F238E27FC236}">
                <a16:creationId xmlns:a16="http://schemas.microsoft.com/office/drawing/2014/main" id="{A2B9188C-85FA-4B6C-8953-DCDB95B1F977}"/>
              </a:ext>
            </a:extLst>
          </p:cNvPr>
          <p:cNvSpPr/>
          <p:nvPr/>
        </p:nvSpPr>
        <p:spPr bwMode="auto">
          <a:xfrm flipV="1">
            <a:off x="8415335" y="3702050"/>
            <a:ext cx="793750" cy="1765300"/>
          </a:xfrm>
          <a:custGeom>
            <a:avLst/>
            <a:gdLst>
              <a:gd name="T0" fmla="*/ 0 w 966"/>
              <a:gd name="T1" fmla="*/ 3 h 479"/>
              <a:gd name="T2" fmla="*/ 165 w 966"/>
              <a:gd name="T3" fmla="*/ 445 h 479"/>
              <a:gd name="T4" fmla="*/ 339 w 966"/>
              <a:gd name="T5" fmla="*/ 9 h 479"/>
              <a:gd name="T6" fmla="*/ 491 w 966"/>
              <a:gd name="T7" fmla="*/ 445 h 479"/>
              <a:gd name="T8" fmla="*/ 665 w 966"/>
              <a:gd name="T9" fmla="*/ 9 h 479"/>
              <a:gd name="T10" fmla="*/ 818 w 966"/>
              <a:gd name="T11" fmla="*/ 445 h 479"/>
              <a:gd name="T12" fmla="*/ 898 w 966"/>
              <a:gd name="T13" fmla="*/ 227 h 479"/>
              <a:gd name="T14" fmla="*/ 933 w 966"/>
              <a:gd name="T15" fmla="*/ 45 h 479"/>
              <a:gd name="T16" fmla="*/ 966 w 966"/>
              <a:gd name="T17" fmla="*/ 1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6" h="479">
                <a:moveTo>
                  <a:pt x="0" y="3"/>
                </a:moveTo>
                <a:cubicBezTo>
                  <a:pt x="60" y="0"/>
                  <a:pt x="116" y="445"/>
                  <a:pt x="165" y="445"/>
                </a:cubicBezTo>
                <a:cubicBezTo>
                  <a:pt x="221" y="445"/>
                  <a:pt x="283" y="9"/>
                  <a:pt x="339" y="9"/>
                </a:cubicBezTo>
                <a:cubicBezTo>
                  <a:pt x="394" y="9"/>
                  <a:pt x="436" y="445"/>
                  <a:pt x="491" y="445"/>
                </a:cubicBezTo>
                <a:cubicBezTo>
                  <a:pt x="547" y="445"/>
                  <a:pt x="609" y="9"/>
                  <a:pt x="665" y="9"/>
                </a:cubicBezTo>
                <a:cubicBezTo>
                  <a:pt x="714" y="9"/>
                  <a:pt x="776" y="411"/>
                  <a:pt x="818" y="445"/>
                </a:cubicBezTo>
                <a:cubicBezTo>
                  <a:pt x="857" y="479"/>
                  <a:pt x="886" y="295"/>
                  <a:pt x="898" y="227"/>
                </a:cubicBezTo>
                <a:cubicBezTo>
                  <a:pt x="910" y="159"/>
                  <a:pt x="923" y="81"/>
                  <a:pt x="933" y="45"/>
                </a:cubicBezTo>
                <a:cubicBezTo>
                  <a:pt x="944" y="9"/>
                  <a:pt x="961" y="18"/>
                  <a:pt x="966" y="11"/>
                </a:cubicBezTo>
              </a:path>
            </a:pathLst>
          </a:custGeom>
          <a:noFill/>
          <a:ln w="19050" cmpd="sng">
            <a:solidFill>
              <a:schemeClr val="hlink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>
              <a:latin typeface="微软雅黑 Light" panose="020B0502040204020203" pitchFamily="34" charset="-122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5038E3E8-1B6A-4CA9-BD66-3528EC197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48" y="3557589"/>
            <a:ext cx="34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001</a:t>
            </a:r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714ED1E4-6A9C-49F1-9AE4-29CC3AB54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423" y="3557589"/>
            <a:ext cx="26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111</a:t>
            </a:r>
          </a:p>
        </p:txBody>
      </p:sp>
      <p:sp>
        <p:nvSpPr>
          <p:cNvPr id="62" name="Rectangle 50">
            <a:extLst>
              <a:ext uri="{FF2B5EF4-FFF2-40B4-BE49-F238E27FC236}">
                <a16:creationId xmlns:a16="http://schemas.microsoft.com/office/drawing/2014/main" id="{CFE76803-53C0-4A94-BEE5-2E65BDD69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3235" y="3557589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011</a:t>
            </a:r>
          </a:p>
        </p:txBody>
      </p:sp>
      <p:sp>
        <p:nvSpPr>
          <p:cNvPr id="63" name="Rectangle 51">
            <a:extLst>
              <a:ext uri="{FF2B5EF4-FFF2-40B4-BE49-F238E27FC236}">
                <a16:creationId xmlns:a16="http://schemas.microsoft.com/office/drawing/2014/main" id="{D4C4AC70-EA1B-40CA-9DB7-B6C4E9539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535" y="3557589"/>
            <a:ext cx="3045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2"/>
                </a:solidFill>
                <a:latin typeface="微软雅黑 Light" panose="020B0502040204020203" pitchFamily="34" charset="-122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497822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正交调幅星座图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3675818-05DE-473E-B7A5-16C525EF7FE2}"/>
              </a:ext>
            </a:extLst>
          </p:cNvPr>
          <p:cNvGrpSpPr/>
          <p:nvPr/>
        </p:nvGrpSpPr>
        <p:grpSpPr bwMode="auto">
          <a:xfrm>
            <a:off x="2488973" y="2487614"/>
            <a:ext cx="3449638" cy="3052762"/>
            <a:chOff x="436" y="1225"/>
            <a:chExt cx="2173" cy="1923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91F6232-EFD5-45F1-8E8C-E4725DAAF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1421"/>
              <a:ext cx="1711" cy="160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ysDot"/>
              <a:miter lim="800000"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C294AB0-89B1-4F0D-A9A3-86236EAA0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1680"/>
              <a:ext cx="1140" cy="1083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ysDot"/>
              <a:miter lim="800000"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A2BC4A6B-24D4-4C88-826A-BA53E3386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1960"/>
              <a:ext cx="518" cy="528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ysDot"/>
              <a:miter lim="800000"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ED051BE1-20ED-4112-AC94-A12F72528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" y="2224"/>
              <a:ext cx="217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D4699DE8-44D2-4437-8CC3-AF6F3916F2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3" y="1225"/>
              <a:ext cx="0" cy="19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8C52C715-B11F-4F96-98B4-C5F8FF3E6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1917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C1534920-1779-4292-94D5-B24F4D995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" y="2419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CDE93DD3-12F7-48BC-9FA7-9CEA5699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446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DAC5523B-C75F-4393-9C4A-656D6CFF4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1917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344774C2-3DB9-4232-AA83-F2B0DB69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726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BBE20D6D-3BB5-4B7A-A66C-5C08604E4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218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F6C14D41-3115-4F69-8CC3-93F1C2E4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643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02D23249-EE97-40E1-BEEC-10D18B532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" y="2726"/>
              <a:ext cx="77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8" name="Oval 22">
              <a:extLst>
                <a:ext uri="{FF2B5EF4-FFF2-40B4-BE49-F238E27FC236}">
                  <a16:creationId xmlns:a16="http://schemas.microsoft.com/office/drawing/2014/main" id="{06B45E88-658F-44D0-B9EE-EA7F599F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2726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7F756561-A776-4575-AB1F-C15E1ADC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1643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9E9868EC-E390-4F25-934A-05EE9E464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" y="1643"/>
              <a:ext cx="77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1" name="Oval 25">
              <a:extLst>
                <a:ext uri="{FF2B5EF4-FFF2-40B4-BE49-F238E27FC236}">
                  <a16:creationId xmlns:a16="http://schemas.microsoft.com/office/drawing/2014/main" id="{09E35891-5904-419E-B22D-303D77614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218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4BCD6E14-6FE1-4969-987E-59B4BE27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218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3" name="Oval 27">
              <a:extLst>
                <a:ext uri="{FF2B5EF4-FFF2-40B4-BE49-F238E27FC236}">
                  <a16:creationId xmlns:a16="http://schemas.microsoft.com/office/drawing/2014/main" id="{75813319-7DC4-4F18-99DF-2245DBCBE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" y="2985"/>
              <a:ext cx="77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CB9E13D0-1C4C-4DD0-BBD7-4E1F4BBCA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" y="1384"/>
              <a:ext cx="77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B2D230E-3C92-4012-967B-2D3BD6F68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18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</p:grpSp>
      <p:grpSp>
        <p:nvGrpSpPr>
          <p:cNvPr id="26" name="Group 30">
            <a:extLst>
              <a:ext uri="{FF2B5EF4-FFF2-40B4-BE49-F238E27FC236}">
                <a16:creationId xmlns:a16="http://schemas.microsoft.com/office/drawing/2014/main" id="{5117F0BB-4E81-452B-A524-874970CE2878}"/>
              </a:ext>
            </a:extLst>
          </p:cNvPr>
          <p:cNvGrpSpPr/>
          <p:nvPr/>
        </p:nvGrpSpPr>
        <p:grpSpPr bwMode="auto">
          <a:xfrm>
            <a:off x="6446840" y="2487614"/>
            <a:ext cx="3448050" cy="3052762"/>
            <a:chOff x="2925" y="1265"/>
            <a:chExt cx="2172" cy="1923"/>
          </a:xfrm>
        </p:grpSpPr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3DC878E8-560A-4E67-B80A-B27F36FEB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" y="1458"/>
              <a:ext cx="1711" cy="160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ysDot"/>
              <a:miter lim="800000"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1810D6F6-6056-42E9-85E0-193B941AB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8" y="1917"/>
              <a:ext cx="788" cy="76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ysDot"/>
              <a:miter lim="800000"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29" name="Line 34">
              <a:extLst>
                <a:ext uri="{FF2B5EF4-FFF2-40B4-BE49-F238E27FC236}">
                  <a16:creationId xmlns:a16="http://schemas.microsoft.com/office/drawing/2014/main" id="{A6E81CBB-8D60-4C2D-9741-FAF3AA2B1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2277"/>
              <a:ext cx="21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FAC9DB4A-CB37-4B09-B240-8801D48F6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2" y="1265"/>
              <a:ext cx="0" cy="192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tailEnd type="stealth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1" name="Oval 39">
              <a:extLst>
                <a:ext uri="{FF2B5EF4-FFF2-40B4-BE49-F238E27FC236}">
                  <a16:creationId xmlns:a16="http://schemas.microsoft.com/office/drawing/2014/main" id="{62C32CFD-705D-478E-B090-A7518719F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1875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FBCF20F2-049B-46F2-A5B6-BDE22B762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263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3" name="Oval 41">
              <a:extLst>
                <a:ext uri="{FF2B5EF4-FFF2-40B4-BE49-F238E27FC236}">
                  <a16:creationId xmlns:a16="http://schemas.microsoft.com/office/drawing/2014/main" id="{E99908C3-F199-4B7A-8B95-112749926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264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4" name="Oval 42">
              <a:extLst>
                <a:ext uri="{FF2B5EF4-FFF2-40B4-BE49-F238E27FC236}">
                  <a16:creationId xmlns:a16="http://schemas.microsoft.com/office/drawing/2014/main" id="{59EE72E9-E64E-4182-BBCC-D33A9FEC1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1875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5" name="Oval 43">
              <a:extLst>
                <a:ext uri="{FF2B5EF4-FFF2-40B4-BE49-F238E27FC236}">
                  <a16:creationId xmlns:a16="http://schemas.microsoft.com/office/drawing/2014/main" id="{CBAAB7C8-206C-4236-8F43-75F474B64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302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6" name="Oval 44">
              <a:extLst>
                <a:ext uri="{FF2B5EF4-FFF2-40B4-BE49-F238E27FC236}">
                  <a16:creationId xmlns:a16="http://schemas.microsoft.com/office/drawing/2014/main" id="{E1573128-B902-4C28-B21F-7F936AA3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2240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7" name="Oval 45">
              <a:extLst>
                <a:ext uri="{FF2B5EF4-FFF2-40B4-BE49-F238E27FC236}">
                  <a16:creationId xmlns:a16="http://schemas.microsoft.com/office/drawing/2014/main" id="{A89197B4-C199-48EE-8A01-CC6CBC159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42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8" name="Oval 46">
              <a:extLst>
                <a:ext uri="{FF2B5EF4-FFF2-40B4-BE49-F238E27FC236}">
                  <a16:creationId xmlns:a16="http://schemas.microsoft.com/office/drawing/2014/main" id="{D52A64E4-9327-48A3-960A-EE04C5CC1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302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39" name="Oval 47">
              <a:extLst>
                <a:ext uri="{FF2B5EF4-FFF2-40B4-BE49-F238E27FC236}">
                  <a16:creationId xmlns:a16="http://schemas.microsoft.com/office/drawing/2014/main" id="{C12774B4-6436-4A35-A02D-C462A6F17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3022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0" name="Oval 48">
              <a:extLst>
                <a:ext uri="{FF2B5EF4-FFF2-40B4-BE49-F238E27FC236}">
                  <a16:creationId xmlns:a16="http://schemas.microsoft.com/office/drawing/2014/main" id="{645065BB-D9FB-446E-8B96-9645FE7B6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142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1" name="Oval 49">
              <a:extLst>
                <a:ext uri="{FF2B5EF4-FFF2-40B4-BE49-F238E27FC236}">
                  <a16:creationId xmlns:a16="http://schemas.microsoft.com/office/drawing/2014/main" id="{7B1FFCB6-96FC-4A83-A75C-61C5740AC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142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2" name="Oval 50">
              <a:extLst>
                <a:ext uri="{FF2B5EF4-FFF2-40B4-BE49-F238E27FC236}">
                  <a16:creationId xmlns:a16="http://schemas.microsoft.com/office/drawing/2014/main" id="{B39309C4-B2BD-45A7-BA52-537505745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" y="2240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3" name="Oval 51">
              <a:extLst>
                <a:ext uri="{FF2B5EF4-FFF2-40B4-BE49-F238E27FC236}">
                  <a16:creationId xmlns:a16="http://schemas.microsoft.com/office/drawing/2014/main" id="{125D0990-CE52-4FDF-9910-998DB08B8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2240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4" name="Oval 52">
              <a:extLst>
                <a:ext uri="{FF2B5EF4-FFF2-40B4-BE49-F238E27FC236}">
                  <a16:creationId xmlns:a16="http://schemas.microsoft.com/office/drawing/2014/main" id="{627E5EB1-9BEF-4F7C-A925-84CAF5E7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2641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5" name="Oval 53">
              <a:extLst>
                <a:ext uri="{FF2B5EF4-FFF2-40B4-BE49-F238E27FC236}">
                  <a16:creationId xmlns:a16="http://schemas.microsoft.com/office/drawing/2014/main" id="{410AA6F9-C182-4363-894F-CB1D32901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0" y="1875"/>
              <a:ext cx="78" cy="79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  <p:sp>
          <p:nvSpPr>
            <p:cNvPr id="46" name="Oval 54">
              <a:extLst>
                <a:ext uri="{FF2B5EF4-FFF2-40B4-BE49-F238E27FC236}">
                  <a16:creationId xmlns:a16="http://schemas.microsoft.com/office/drawing/2014/main" id="{D8625C23-960A-41DD-9F82-A198F404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2240"/>
              <a:ext cx="78" cy="80"/>
            </a:xfrm>
            <a:prstGeom prst="ellipse">
              <a:avLst/>
            </a:prstGeom>
            <a:solidFill>
              <a:srgbClr val="00CC99"/>
            </a:solidFill>
            <a:ln w="7938">
              <a:solidFill>
                <a:srgbClr val="000000"/>
              </a:solidFill>
              <a:round/>
            </a:ln>
          </p:spPr>
          <p:txBody>
            <a:bodyPr/>
            <a:lstStyle/>
            <a:p>
              <a:pPr algn="l"/>
              <a:endParaRPr lang="zh-CN" altLang="zh-CN" dirty="0">
                <a:latin typeface="微软雅黑 Light" panose="020B0502040204020203" pitchFamily="34" charset="-122"/>
              </a:endParaRPr>
            </a:p>
          </p:txBody>
        </p:sp>
      </p:grpSp>
      <p:sp>
        <p:nvSpPr>
          <p:cNvPr id="47" name="Text Box 55">
            <a:extLst>
              <a:ext uri="{FF2B5EF4-FFF2-40B4-BE49-F238E27FC236}">
                <a16:creationId xmlns:a16="http://schemas.microsoft.com/office/drawing/2014/main" id="{79305E71-A618-44EC-8C8E-D6177A01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982" y="5853114"/>
            <a:ext cx="3360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两种</a:t>
            </a:r>
            <a:r>
              <a:rPr lang="en-US" altLang="zh-CN" sz="2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z="2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相位</a:t>
            </a:r>
            <a:r>
              <a:rPr lang="en-US" altLang="zh-CN" sz="2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QAM</a:t>
            </a:r>
            <a:r>
              <a:rPr lang="zh-CN" altLang="en-US" sz="2400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星座图</a:t>
            </a:r>
          </a:p>
        </p:txBody>
      </p:sp>
    </p:spTree>
    <p:extLst>
      <p:ext uri="{BB962C8B-B14F-4D97-AF65-F5344CB8AC3E}">
        <p14:creationId xmlns:p14="http://schemas.microsoft.com/office/powerpoint/2010/main" val="2901359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en-US" altLang="zh-CN" dirty="0"/>
              <a:t>—</a:t>
            </a:r>
            <a:r>
              <a:rPr lang="zh-CN" altLang="en-US" dirty="0"/>
              <a:t>数字编码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A/D</a:t>
            </a:r>
            <a:r>
              <a:rPr lang="zh-CN" altLang="en-US" sz="2400" dirty="0"/>
              <a:t>数据采集：主要应用自动控制系统</a:t>
            </a:r>
          </a:p>
          <a:p>
            <a:r>
              <a:rPr lang="zh-CN" altLang="en-US" sz="2400" dirty="0"/>
              <a:t>需要</a:t>
            </a:r>
            <a:r>
              <a:rPr lang="en-US" altLang="zh-CN" sz="2400" dirty="0"/>
              <a:t>3</a:t>
            </a:r>
            <a:r>
              <a:rPr lang="zh-CN" altLang="en-US" sz="2400" dirty="0"/>
              <a:t>步</a:t>
            </a:r>
            <a:r>
              <a:rPr lang="en-US" altLang="zh-CN" sz="2400" dirty="0"/>
              <a:t>:</a:t>
            </a:r>
          </a:p>
          <a:p>
            <a:pPr lvl="1"/>
            <a:r>
              <a:rPr lang="zh-CN" altLang="en-US" sz="2000" dirty="0"/>
              <a:t>采样：将连续的模拟信号离散化</a:t>
            </a:r>
          </a:p>
          <a:p>
            <a:pPr lvl="1"/>
            <a:r>
              <a:rPr lang="zh-CN" altLang="en-US" sz="2000" dirty="0"/>
              <a:t>量化：离散的采样值用</a:t>
            </a:r>
            <a:r>
              <a:rPr lang="en-US" altLang="zh-CN" sz="2000" dirty="0"/>
              <a:t>2</a:t>
            </a:r>
            <a:r>
              <a:rPr lang="zh-CN" altLang="en-US" sz="2000" dirty="0"/>
              <a:t>进制位数量化</a:t>
            </a:r>
          </a:p>
          <a:p>
            <a:pPr lvl="1"/>
            <a:r>
              <a:rPr lang="zh-CN" altLang="en-US" sz="2000" dirty="0"/>
              <a:t>编码：对量化后的数据用</a:t>
            </a:r>
            <a:r>
              <a:rPr lang="en-US" altLang="zh-CN" sz="2000" dirty="0"/>
              <a:t>2</a:t>
            </a:r>
            <a:r>
              <a:rPr lang="zh-CN" altLang="en-US" sz="2000" dirty="0"/>
              <a:t>进制编码</a:t>
            </a:r>
          </a:p>
          <a:p>
            <a:r>
              <a:rPr lang="zh-CN" altLang="en-US" sz="2400" i="1" u="sng" dirty="0">
                <a:solidFill>
                  <a:srgbClr val="FF0000"/>
                </a:solidFill>
              </a:rPr>
              <a:t>采样定理</a:t>
            </a:r>
            <a:r>
              <a:rPr lang="zh-CN" altLang="en-US" sz="2400" dirty="0"/>
              <a:t>：采样频率大于信号最高频率的</a:t>
            </a:r>
            <a:r>
              <a:rPr lang="en-US" altLang="zh-CN" sz="2400" dirty="0"/>
              <a:t>2</a:t>
            </a:r>
            <a:r>
              <a:rPr lang="zh-CN" altLang="en-US" sz="2400" dirty="0"/>
              <a:t>倍，可以无失真还原模拟信号。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85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en-US" altLang="zh-CN" dirty="0"/>
              <a:t>—</a:t>
            </a:r>
            <a:r>
              <a:rPr lang="zh-CN" altLang="en-US" dirty="0"/>
              <a:t>模拟编码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传统有线电视、电话系统等</a:t>
            </a:r>
          </a:p>
          <a:p>
            <a:r>
              <a:rPr lang="zh-CN" altLang="en-US" sz="2400" dirty="0"/>
              <a:t>声音信号的频率范围：</a:t>
            </a:r>
            <a:r>
              <a:rPr lang="en-US" altLang="zh-CN" sz="2400" dirty="0"/>
              <a:t>20Hz~20kHz</a:t>
            </a:r>
          </a:p>
          <a:p>
            <a:pPr lvl="1"/>
            <a:r>
              <a:rPr lang="zh-CN" altLang="en-US" sz="2000" dirty="0"/>
              <a:t>主要能量集中在</a:t>
            </a:r>
            <a:r>
              <a:rPr lang="en-US" altLang="zh-CN" sz="2000" dirty="0"/>
              <a:t>300Hz~ 3000Hz </a:t>
            </a:r>
            <a:r>
              <a:rPr lang="zh-CN" altLang="en-US" sz="2000" dirty="0"/>
              <a:t>之间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191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基带信号和带通信号 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295401" y="2009775"/>
            <a:ext cx="10429874" cy="3866093"/>
          </a:xfrm>
        </p:spPr>
        <p:txBody>
          <a:bodyPr/>
          <a:lstStyle/>
          <a:p>
            <a:r>
              <a:rPr lang="zh-CN" altLang="en-US" sz="2400" dirty="0"/>
              <a:t>基带信号</a:t>
            </a:r>
            <a:r>
              <a:rPr lang="en-US" altLang="zh-CN" sz="2400" dirty="0"/>
              <a:t>(</a:t>
            </a:r>
            <a:r>
              <a:rPr lang="zh-CN" altLang="en-US" sz="2400" dirty="0"/>
              <a:t>基本频带信号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000" dirty="0"/>
              <a:t>来自信源的信号，未进行频谱搬移和变换 </a:t>
            </a:r>
          </a:p>
          <a:p>
            <a:pPr lvl="1"/>
            <a:r>
              <a:rPr lang="zh-CN" altLang="en-US" sz="2000" dirty="0"/>
              <a:t>计算机输出的代表各种文字、图像文件的数据信号都属于基带信号</a:t>
            </a:r>
          </a:p>
          <a:p>
            <a:pPr lvl="1"/>
            <a:r>
              <a:rPr lang="zh-CN" altLang="en-US" sz="2000" dirty="0"/>
              <a:t>其特点是包含有较多的低频成分，甚至有直流成分，但许多信道并不能传输这种低频分量或直流分量</a:t>
            </a:r>
          </a:p>
          <a:p>
            <a:pPr lvl="2"/>
            <a:r>
              <a:rPr lang="zh-CN" altLang="en-US" sz="1800" dirty="0"/>
              <a:t>解决方法：发送设备产生一个高频信号作为基波来承载信息信号</a:t>
            </a:r>
            <a:endParaRPr lang="en-US" altLang="zh-CN" sz="1800" dirty="0"/>
          </a:p>
          <a:p>
            <a:pPr lvl="2"/>
            <a:r>
              <a:rPr lang="zh-CN" altLang="en-US" sz="1800" dirty="0"/>
              <a:t>基波称为载波信号</a:t>
            </a:r>
          </a:p>
          <a:p>
            <a:r>
              <a:rPr lang="zh-CN" altLang="en-US" sz="2400" dirty="0"/>
              <a:t>带通信号</a:t>
            </a:r>
            <a:endParaRPr lang="en-US" altLang="zh-CN" sz="2400" dirty="0"/>
          </a:p>
          <a:p>
            <a:pPr lvl="1"/>
            <a:r>
              <a:rPr lang="zh-CN" altLang="en-US" sz="2000" dirty="0"/>
              <a:t>使用载波信号传输基带信号的过程称为调制</a:t>
            </a:r>
            <a:r>
              <a:rPr lang="en-US" altLang="zh-CN" sz="2000" dirty="0"/>
              <a:t>(modulation)</a:t>
            </a:r>
          </a:p>
          <a:p>
            <a:pPr lvl="1"/>
            <a:r>
              <a:rPr lang="zh-CN" altLang="en-US" sz="2000" dirty="0"/>
              <a:t>经过载波调制后的信号称为带通信号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C77A1-621B-4286-8852-5E1C8410AE53}" type="slidenum">
              <a:rPr lang="en-US" altLang="zh-CN"/>
              <a:t>38</a:t>
            </a:fld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奈氏准则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码元</a:t>
            </a:r>
            <a:r>
              <a:rPr lang="zh-CN" altLang="en-US" dirty="0"/>
              <a:t>：携带数据信息的信号单元叫码元</a:t>
            </a:r>
          </a:p>
          <a:p>
            <a:pPr lvl="1"/>
            <a:r>
              <a:rPr lang="zh-CN" altLang="en-US" dirty="0"/>
              <a:t>数字通信中用时间间隔相同的符号来表示二进制数字</a:t>
            </a:r>
            <a:endParaRPr lang="en-US" altLang="zh-CN" dirty="0"/>
          </a:p>
          <a:p>
            <a:pPr lvl="1"/>
            <a:r>
              <a:rPr lang="zh-CN" altLang="en-US" dirty="0"/>
              <a:t>二进制码元：单位时间间隔内的信号，这个间隔被称为码元长度</a:t>
            </a:r>
            <a:endParaRPr lang="en-US" altLang="zh-CN" dirty="0"/>
          </a:p>
          <a:p>
            <a:r>
              <a:rPr lang="zh-CN" altLang="en-US" dirty="0"/>
              <a:t>码元速率：每秒通过信道传输的码元数（信号速率、波特率）</a:t>
            </a:r>
            <a:endParaRPr lang="en-US" altLang="zh-CN" dirty="0"/>
          </a:p>
          <a:p>
            <a:r>
              <a:rPr lang="zh-CN" altLang="en-US" i="1" u="sng" dirty="0">
                <a:solidFill>
                  <a:srgbClr val="FF0000"/>
                </a:solidFill>
              </a:rPr>
              <a:t>奈氏准则</a:t>
            </a:r>
            <a:r>
              <a:rPr lang="zh-CN" altLang="en-US" dirty="0"/>
              <a:t>：无噪声</a:t>
            </a:r>
            <a:r>
              <a:rPr lang="en-US" altLang="zh-CN" dirty="0"/>
              <a:t>(</a:t>
            </a:r>
            <a:r>
              <a:rPr lang="zh-CN" altLang="en-US" dirty="0"/>
              <a:t>理论状态</a:t>
            </a:r>
            <a:r>
              <a:rPr lang="en-US" altLang="zh-CN" dirty="0"/>
              <a:t>)</a:t>
            </a:r>
            <a:r>
              <a:rPr lang="zh-CN" altLang="en-US" dirty="0"/>
              <a:t>情况下波特率</a:t>
            </a:r>
            <a:r>
              <a:rPr lang="en-US" altLang="zh-CN" dirty="0"/>
              <a:t>B</a:t>
            </a:r>
            <a:r>
              <a:rPr lang="zh-CN" altLang="en-US" dirty="0"/>
              <a:t>（波特）与信道带宽</a:t>
            </a:r>
            <a:r>
              <a:rPr lang="en-US" altLang="zh-CN" dirty="0"/>
              <a:t>W</a:t>
            </a:r>
            <a:r>
              <a:rPr lang="zh-CN" altLang="en-US" dirty="0"/>
              <a:t>（赫兹</a:t>
            </a:r>
            <a:r>
              <a:rPr lang="en-US" altLang="zh-CN" dirty="0"/>
              <a:t>Hz</a:t>
            </a:r>
            <a:r>
              <a:rPr lang="zh-CN" altLang="en-US" dirty="0"/>
              <a:t>）的关系：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zh-CN" altLang="en-US" dirty="0"/>
              <a:t> </a:t>
            </a:r>
            <a:r>
              <a:rPr lang="en-US" altLang="zh-CN" dirty="0"/>
              <a:t>B = 2×W  (Baud)</a:t>
            </a:r>
          </a:p>
          <a:p>
            <a:r>
              <a:rPr lang="zh-CN" altLang="en-US" dirty="0"/>
              <a:t>比特率与波特率、码元状态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S= B×log</a:t>
            </a:r>
            <a:r>
              <a:rPr lang="en-US" altLang="zh-CN" baseline="-25000" dirty="0"/>
              <a:t>2</a:t>
            </a:r>
            <a:r>
              <a:rPr lang="en-US" altLang="zh-CN" dirty="0"/>
              <a:t>N </a:t>
            </a:r>
            <a:r>
              <a:rPr lang="zh-CN" altLang="en-US" dirty="0"/>
              <a:t>（ </a:t>
            </a:r>
            <a:r>
              <a:rPr lang="en-US" altLang="zh-CN" dirty="0"/>
              <a:t>N</a:t>
            </a:r>
            <a:r>
              <a:rPr lang="zh-CN" altLang="en-US" dirty="0"/>
              <a:t>：码元状态数）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  </a:t>
            </a:r>
            <a:r>
              <a:rPr lang="en-US" altLang="zh-CN" dirty="0"/>
              <a:t>			  = 2×W×log</a:t>
            </a:r>
            <a:r>
              <a:rPr lang="en-US" altLang="zh-CN" baseline="-25000" dirty="0"/>
              <a:t>2</a:t>
            </a:r>
            <a:r>
              <a:rPr lang="en-US" altLang="zh-CN" dirty="0"/>
              <a:t>N</a:t>
            </a:r>
          </a:p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F306-9BD2-4D3F-B1FE-9C0F7AF8F2C0}" type="slidenum">
              <a:rPr lang="en-US" altLang="zh-CN"/>
              <a:t>39</a:t>
            </a:fld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0843B-357B-4ECE-A544-3FB1BA1E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几个概念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87212C-3857-48E0-B9C1-D8032FA79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10" y="3852770"/>
            <a:ext cx="2330450" cy="131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0E418C-590C-4A59-A90F-F8BD891B9189}"/>
              </a:ext>
            </a:extLst>
          </p:cNvPr>
          <p:cNvSpPr txBox="1"/>
          <p:nvPr/>
        </p:nvSpPr>
        <p:spPr>
          <a:xfrm>
            <a:off x="2212310" y="295305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信  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4B8913-B4FC-4E91-A1EC-AF3932FFF085}"/>
              </a:ext>
            </a:extLst>
          </p:cNvPr>
          <p:cNvSpPr txBox="1"/>
          <p:nvPr/>
        </p:nvSpPr>
        <p:spPr>
          <a:xfrm>
            <a:off x="2212309" y="417189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  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DFB36E-F81C-4CDF-84CF-F5E5EAF9A9B3}"/>
              </a:ext>
            </a:extLst>
          </p:cNvPr>
          <p:cNvSpPr txBox="1"/>
          <p:nvPr/>
        </p:nvSpPr>
        <p:spPr>
          <a:xfrm>
            <a:off x="2212310" y="549605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信  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7FB2DA-EAF3-49EC-91F6-01D3C6D76593}"/>
              </a:ext>
            </a:extLst>
          </p:cNvPr>
          <p:cNvSpPr txBox="1"/>
          <p:nvPr/>
        </p:nvSpPr>
        <p:spPr>
          <a:xfrm>
            <a:off x="4141680" y="295305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边关十万敌军入侵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4696A6-E49A-4C7D-9B33-D774C7899960}"/>
              </a:ext>
            </a:extLst>
          </p:cNvPr>
          <p:cNvSpPr txBox="1"/>
          <p:nvPr/>
        </p:nvSpPr>
        <p:spPr>
          <a:xfrm>
            <a:off x="4834177" y="549605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ighlight>
                  <a:srgbClr val="FFFF00"/>
                </a:highlight>
              </a:rPr>
              <a:t>光  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523469-9A4C-4F1A-B266-ABDC8A720FDB}"/>
              </a:ext>
            </a:extLst>
          </p:cNvPr>
          <p:cNvSpPr txBox="1"/>
          <p:nvPr/>
        </p:nvSpPr>
        <p:spPr>
          <a:xfrm>
            <a:off x="7565792" y="2953052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上课</a:t>
            </a:r>
            <a:r>
              <a:rPr lang="en-US" altLang="zh-CN" sz="2000" dirty="0">
                <a:solidFill>
                  <a:srgbClr val="FF0000"/>
                </a:solidFill>
              </a:rPr>
              <a:t>/</a:t>
            </a:r>
            <a:r>
              <a:rPr lang="zh-CN" altLang="en-US" sz="2000" dirty="0">
                <a:solidFill>
                  <a:srgbClr val="FF0000"/>
                </a:solidFill>
              </a:rPr>
              <a:t>下课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331205-02F0-4B66-865C-42BF73115E73}"/>
              </a:ext>
            </a:extLst>
          </p:cNvPr>
          <p:cNvSpPr txBox="1"/>
          <p:nvPr/>
        </p:nvSpPr>
        <p:spPr>
          <a:xfrm>
            <a:off x="7812655" y="549605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highlight>
                  <a:srgbClr val="FFFF00"/>
                </a:highlight>
              </a:rPr>
              <a:t>声  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164F3-5BBE-488E-9A9F-F4B8C3FCE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908" y="3839349"/>
            <a:ext cx="2341008" cy="13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D197C-3C36-426A-8D3F-71018F88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比特率、波特率、码元状态的关系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AE9F1-9AC1-4DED-BFD6-C2978E2B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16" y="2440662"/>
            <a:ext cx="6800860" cy="39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香农</a:t>
            </a:r>
            <a:r>
              <a:rPr lang="en-US" altLang="zh-CN" dirty="0"/>
              <a:t>(Shannon)</a:t>
            </a:r>
            <a:r>
              <a:rPr lang="zh-CN" altLang="en-US" dirty="0"/>
              <a:t>定理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信道总是要受到噪声的干扰</a:t>
            </a:r>
          </a:p>
          <a:p>
            <a:r>
              <a:rPr lang="zh-CN" altLang="en-US" dirty="0"/>
              <a:t>香农定理：噪声环境中有限带宽介质信道的最大传输速率</a:t>
            </a:r>
            <a:r>
              <a:rPr lang="en-US" altLang="zh-CN" dirty="0"/>
              <a:t>C</a:t>
            </a:r>
            <a:r>
              <a:rPr lang="zh-CN" altLang="en-US" dirty="0"/>
              <a:t>与信道带宽和信号噪声功率比之间的关系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dirty="0"/>
              <a:t>C=W×log</a:t>
            </a:r>
            <a:r>
              <a:rPr lang="en-US" altLang="zh-CN" baseline="-25000" dirty="0"/>
              <a:t>2</a:t>
            </a:r>
            <a:r>
              <a:rPr lang="en-US" altLang="zh-CN" dirty="0"/>
              <a:t>(1</a:t>
            </a:r>
            <a:r>
              <a:rPr lang="zh-CN" altLang="en-US" dirty="0"/>
              <a:t>＋</a:t>
            </a:r>
            <a:r>
              <a:rPr lang="en-US" altLang="zh-CN" dirty="0"/>
              <a:t>S/N)  (bps)</a:t>
            </a:r>
          </a:p>
          <a:p>
            <a:pPr lvl="1"/>
            <a:r>
              <a:rPr lang="en-US" altLang="zh-CN" dirty="0"/>
              <a:t>W</a:t>
            </a:r>
            <a:r>
              <a:rPr lang="zh-CN" altLang="en-US" dirty="0"/>
              <a:t>：信道带宽</a:t>
            </a:r>
            <a:endParaRPr lang="en-US" altLang="zh-CN" dirty="0"/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：平均信号功率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：平均噪声功率</a:t>
            </a:r>
            <a:endParaRPr lang="en-US" altLang="zh-CN" dirty="0"/>
          </a:p>
          <a:p>
            <a:r>
              <a:rPr lang="zh-CN" altLang="en-US" dirty="0"/>
              <a:t>信噪比：单位分贝</a:t>
            </a:r>
            <a:r>
              <a:rPr lang="en-US" altLang="zh-CN" dirty="0"/>
              <a:t>(dB)</a:t>
            </a:r>
            <a:endParaRPr lang="zh-CN" altLang="en-US" dirty="0"/>
          </a:p>
          <a:p>
            <a:pPr algn="ctr">
              <a:buFont typeface="Wingdings" panose="05000000000000000000" pitchFamily="2" charset="2"/>
              <a:buNone/>
            </a:pPr>
            <a:r>
              <a:rPr lang="zh-CN" altLang="en-US" dirty="0"/>
              <a:t>信噪比</a:t>
            </a:r>
            <a:r>
              <a:rPr lang="en-US" altLang="zh-CN" dirty="0"/>
              <a:t>=10×log</a:t>
            </a:r>
            <a:r>
              <a:rPr lang="en-US" altLang="zh-CN" baseline="-25000" dirty="0"/>
              <a:t>10</a:t>
            </a:r>
            <a:r>
              <a:rPr lang="en-US" altLang="zh-CN" dirty="0"/>
              <a:t>(S/N) 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B2FA-F9F0-4E5E-99EF-85314D2BC07A}" type="slidenum">
              <a:rPr lang="en-US" altLang="zh-CN"/>
              <a:t>41</a:t>
            </a:fld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电话线的带宽为</a:t>
            </a:r>
            <a:r>
              <a:rPr lang="en-US" altLang="zh-CN" dirty="0"/>
              <a:t>3.5kHz</a:t>
            </a:r>
            <a:r>
              <a:rPr lang="zh-CN" altLang="en-US" dirty="0"/>
              <a:t>，每个码元可能取</a:t>
            </a:r>
            <a:r>
              <a:rPr lang="en-US" altLang="zh-CN" dirty="0"/>
              <a:t>16</a:t>
            </a:r>
            <a:r>
              <a:rPr lang="zh-CN" altLang="en-US" dirty="0"/>
              <a:t>个值，求最大的数据传输率？</a:t>
            </a:r>
          </a:p>
          <a:p>
            <a:r>
              <a:rPr lang="zh-CN" altLang="en-US" dirty="0"/>
              <a:t>根据奈氏准则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  <a:r>
              <a:rPr lang="en-US" altLang="zh-CN" dirty="0"/>
              <a:t>S	= 2×W×log</a:t>
            </a:r>
            <a:r>
              <a:rPr lang="en-US" altLang="zh-CN" baseline="-25000" dirty="0"/>
              <a:t>2</a:t>
            </a:r>
            <a:r>
              <a:rPr lang="en-US" altLang="zh-CN" dirty="0"/>
              <a:t>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		= 2×3.5k×log</a:t>
            </a:r>
            <a:r>
              <a:rPr lang="en-US" altLang="zh-CN" baseline="-25000" dirty="0"/>
              <a:t>2</a:t>
            </a:r>
            <a:r>
              <a:rPr lang="en-US" altLang="zh-CN" dirty="0"/>
              <a:t>16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		= 28kbps</a:t>
            </a:r>
          </a:p>
          <a:p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电话系统模拟部分的典型参数：信噪比为</a:t>
            </a:r>
            <a:r>
              <a:rPr lang="en-US" altLang="zh-CN" dirty="0"/>
              <a:t>30dB</a:t>
            </a:r>
            <a:r>
              <a:rPr lang="zh-CN" altLang="en-US" dirty="0"/>
              <a:t>，带宽为</a:t>
            </a:r>
            <a:r>
              <a:rPr lang="en-US" altLang="zh-CN" dirty="0"/>
              <a:t>3.5kHz</a:t>
            </a:r>
            <a:r>
              <a:rPr lang="zh-CN" altLang="en-US" dirty="0"/>
              <a:t>，最大数据传输率为多少？</a:t>
            </a:r>
          </a:p>
          <a:p>
            <a:r>
              <a:rPr lang="zh-CN" altLang="en-US" dirty="0"/>
              <a:t>根据香浓定理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	</a:t>
            </a:r>
            <a:r>
              <a:rPr lang="en-US" altLang="zh-CN" dirty="0"/>
              <a:t>C	= W×log</a:t>
            </a:r>
            <a:r>
              <a:rPr lang="en-US" altLang="zh-CN" baseline="-25000" dirty="0"/>
              <a:t>2</a:t>
            </a:r>
            <a:r>
              <a:rPr lang="en-US" altLang="zh-CN" dirty="0"/>
              <a:t> (1</a:t>
            </a:r>
            <a:r>
              <a:rPr lang="zh-CN" altLang="en-US" dirty="0"/>
              <a:t>＋</a:t>
            </a:r>
            <a:r>
              <a:rPr lang="en-US" altLang="zh-CN" dirty="0"/>
              <a:t>S/N)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		= 3.5kHz×log</a:t>
            </a:r>
            <a:r>
              <a:rPr lang="en-US" altLang="zh-CN" baseline="-25000" dirty="0"/>
              <a:t>2</a:t>
            </a:r>
            <a:r>
              <a:rPr lang="en-US" altLang="zh-CN" dirty="0"/>
              <a:t> (1+1000)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		</a:t>
            </a:r>
            <a:r>
              <a:rPr lang="en-US" altLang="zh-CN" dirty="0">
                <a:sym typeface="Symbol" panose="05050102010706020507" pitchFamily="18" charset="2"/>
              </a:rPr>
              <a:t></a:t>
            </a:r>
            <a:r>
              <a:rPr lang="en-US" altLang="zh-CN" dirty="0"/>
              <a:t> 35kbps</a:t>
            </a:r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7DCDB-733C-403E-8512-9FF47C76C529}" type="slidenum">
              <a:rPr lang="en-US" altLang="zh-CN"/>
              <a:t>42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信道上的通信方式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5C1EB1B-FCEB-42B9-8B17-488AB2441296}"/>
              </a:ext>
            </a:extLst>
          </p:cNvPr>
          <p:cNvGrpSpPr/>
          <p:nvPr/>
        </p:nvGrpSpPr>
        <p:grpSpPr>
          <a:xfrm>
            <a:off x="2933644" y="3236344"/>
            <a:ext cx="2270748" cy="676010"/>
            <a:chOff x="1791494" y="2533650"/>
            <a:chExt cx="2326004" cy="1200150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E0AE7597-3874-456E-84BB-9F68A3ACA802}"/>
                </a:ext>
              </a:extLst>
            </p:cNvPr>
            <p:cNvSpPr/>
            <p:nvPr/>
          </p:nvSpPr>
          <p:spPr>
            <a:xfrm>
              <a:off x="1791494" y="2533650"/>
              <a:ext cx="2326004" cy="12001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EF1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3FEAB5A-09B3-4EA6-AFBF-779412170A0E}"/>
                </a:ext>
              </a:extLst>
            </p:cNvPr>
            <p:cNvSpPr txBox="1"/>
            <p:nvPr/>
          </p:nvSpPr>
          <p:spPr>
            <a:xfrm>
              <a:off x="1960946" y="2759768"/>
              <a:ext cx="2085329" cy="8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方向上分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6BECC09D-A660-436A-A297-C667913198A8}"/>
                </a:ext>
              </a:extLst>
            </p:cNvPr>
            <p:cNvSpPr/>
            <p:nvPr/>
          </p:nvSpPr>
          <p:spPr>
            <a:xfrm>
              <a:off x="1857375" y="2669790"/>
              <a:ext cx="2188900" cy="965041"/>
            </a:xfrm>
            <a:prstGeom prst="roundRect">
              <a:avLst/>
            </a:prstGeom>
            <a:noFill/>
            <a:ln w="12700" cap="flat" cmpd="sng" algn="ctr"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5D1A4BE-E89E-4F05-B38A-7C0250DA874F}"/>
              </a:ext>
            </a:extLst>
          </p:cNvPr>
          <p:cNvGrpSpPr/>
          <p:nvPr/>
        </p:nvGrpSpPr>
        <p:grpSpPr>
          <a:xfrm>
            <a:off x="784234" y="4103890"/>
            <a:ext cx="1536516" cy="1536516"/>
            <a:chOff x="1021786" y="2556286"/>
            <a:chExt cx="1745428" cy="1745428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15B4131-7296-426E-AD1E-EB2DD5F42122}"/>
                </a:ext>
              </a:extLst>
            </p:cNvPr>
            <p:cNvGrpSpPr/>
            <p:nvPr/>
          </p:nvGrpSpPr>
          <p:grpSpPr>
            <a:xfrm>
              <a:off x="1021786" y="2556286"/>
              <a:ext cx="1745428" cy="1745428"/>
              <a:chOff x="1052239" y="2592593"/>
              <a:chExt cx="1861073" cy="1861073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71C8D52B-C171-4670-86C8-B8E2AA31D3C9}"/>
                  </a:ext>
                </a:extLst>
              </p:cNvPr>
              <p:cNvSpPr/>
              <p:nvPr/>
            </p:nvSpPr>
            <p:spPr>
              <a:xfrm>
                <a:off x="1052239" y="2592593"/>
                <a:ext cx="1861073" cy="1861073"/>
              </a:xfrm>
              <a:prstGeom prst="ellipse">
                <a:avLst/>
              </a:prstGeom>
              <a:solidFill>
                <a:srgbClr val="009FF6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DE4A5CA6-CAAB-4CF7-8408-83D0F1C5BB31}"/>
                  </a:ext>
                </a:extLst>
              </p:cNvPr>
              <p:cNvSpPr/>
              <p:nvPr/>
            </p:nvSpPr>
            <p:spPr>
              <a:xfrm>
                <a:off x="1126645" y="2666999"/>
                <a:ext cx="1712259" cy="1712259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8" name="Text Box 79">
              <a:extLst>
                <a:ext uri="{FF2B5EF4-FFF2-40B4-BE49-F238E27FC236}">
                  <a16:creationId xmlns:a16="http://schemas.microsoft.com/office/drawing/2014/main" id="{ED248F4C-2F1C-4C43-8AFB-CCE816614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25" y="3021161"/>
              <a:ext cx="996426" cy="943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造字工房朗倩（非商用）常规体" pitchFamily="50" charset="-122"/>
                  <a:ea typeface="造字工房朗倩（非商用）常规体" pitchFamily="50" charset="-122"/>
                </a:rPr>
                <a:t>通信</a:t>
              </a:r>
              <a:endParaRPr kumimoji="1" lang="en-US" altLang="zh-CN" sz="2400" b="0" i="0" u="none" strike="noStrike" kern="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造字工房朗倩（非商用）常规体" pitchFamily="50" charset="-122"/>
                  <a:ea typeface="造字工房朗倩（非商用）常规体" pitchFamily="50" charset="-122"/>
                </a:rPr>
                <a:t>方式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5C3B058-4828-4A36-B489-C8838F00BF53}"/>
              </a:ext>
            </a:extLst>
          </p:cNvPr>
          <p:cNvGrpSpPr/>
          <p:nvPr/>
        </p:nvGrpSpPr>
        <p:grpSpPr>
          <a:xfrm>
            <a:off x="2347674" y="3611142"/>
            <a:ext cx="588578" cy="2522012"/>
            <a:chOff x="3447394" y="4006320"/>
            <a:chExt cx="588578" cy="1984577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392523CA-74FB-4CD2-B537-7BB103BA55DA}"/>
                </a:ext>
              </a:extLst>
            </p:cNvPr>
            <p:cNvCxnSpPr/>
            <p:nvPr/>
          </p:nvCxnSpPr>
          <p:spPr>
            <a:xfrm>
              <a:off x="3741683" y="4006320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86AF10BA-3F50-4912-8BB3-FD23B5C37098}"/>
                </a:ext>
              </a:extLst>
            </p:cNvPr>
            <p:cNvCxnSpPr>
              <a:cxnSpLocks/>
            </p:cNvCxnSpPr>
            <p:nvPr/>
          </p:nvCxnSpPr>
          <p:spPr>
            <a:xfrm>
              <a:off x="3741683" y="4006320"/>
              <a:ext cx="0" cy="1984577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12C359C5-208F-4A8B-93C2-BD4D04A0E701}"/>
                </a:ext>
              </a:extLst>
            </p:cNvPr>
            <p:cNvCxnSpPr/>
            <p:nvPr/>
          </p:nvCxnSpPr>
          <p:spPr>
            <a:xfrm>
              <a:off x="3741683" y="5982265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1B0D1A8-CF90-493C-B0D2-536EF8BF40DE}"/>
                </a:ext>
              </a:extLst>
            </p:cNvPr>
            <p:cNvCxnSpPr/>
            <p:nvPr/>
          </p:nvCxnSpPr>
          <p:spPr>
            <a:xfrm>
              <a:off x="3447394" y="5025824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9482152-304F-4AF1-85F4-5F8C6ED10C06}"/>
              </a:ext>
            </a:extLst>
          </p:cNvPr>
          <p:cNvGrpSpPr/>
          <p:nvPr/>
        </p:nvGrpSpPr>
        <p:grpSpPr>
          <a:xfrm>
            <a:off x="2952747" y="5775415"/>
            <a:ext cx="2884423" cy="676010"/>
            <a:chOff x="1791494" y="2533650"/>
            <a:chExt cx="2622111" cy="1200150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5DA4BCF3-FDED-4EF9-9AE5-62103EE8F0D7}"/>
                </a:ext>
              </a:extLst>
            </p:cNvPr>
            <p:cNvSpPr/>
            <p:nvPr/>
          </p:nvSpPr>
          <p:spPr>
            <a:xfrm>
              <a:off x="1791494" y="2533650"/>
              <a:ext cx="2326004" cy="120015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EF1D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8263AB4-661F-4BA3-9EC5-BFEF646B9D11}"/>
                </a:ext>
              </a:extLst>
            </p:cNvPr>
            <p:cNvSpPr txBox="1"/>
            <p:nvPr/>
          </p:nvSpPr>
          <p:spPr>
            <a:xfrm>
              <a:off x="1960946" y="2759768"/>
              <a:ext cx="2452659" cy="8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从通信接收方分</a:t>
              </a:r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56AC364D-5C4F-4F81-B117-ACD8FFEA8812}"/>
                </a:ext>
              </a:extLst>
            </p:cNvPr>
            <p:cNvSpPr/>
            <p:nvPr/>
          </p:nvSpPr>
          <p:spPr>
            <a:xfrm>
              <a:off x="1857375" y="2669790"/>
              <a:ext cx="2188900" cy="965041"/>
            </a:xfrm>
            <a:prstGeom prst="roundRect">
              <a:avLst/>
            </a:prstGeom>
            <a:noFill/>
            <a:ln w="12700" cap="flat" cmpd="sng" algn="ctr">
              <a:gradFill>
                <a:gsLst>
                  <a:gs pos="0">
                    <a:srgbClr val="FFC000"/>
                  </a:gs>
                  <a:gs pos="100000">
                    <a:srgbClr val="FCD484"/>
                  </a:gs>
                </a:gsLst>
                <a:lin ang="5400000" scaled="1"/>
              </a:gra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2AB4464-DF01-4BE6-BB19-9E3E1D044785}"/>
              </a:ext>
            </a:extLst>
          </p:cNvPr>
          <p:cNvGrpSpPr/>
          <p:nvPr/>
        </p:nvGrpSpPr>
        <p:grpSpPr>
          <a:xfrm>
            <a:off x="5223495" y="2764320"/>
            <a:ext cx="588578" cy="1749043"/>
            <a:chOff x="3447394" y="4006320"/>
            <a:chExt cx="588578" cy="1984577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014A754-0BF1-4B26-81FE-21FDABBD9059}"/>
                </a:ext>
              </a:extLst>
            </p:cNvPr>
            <p:cNvCxnSpPr/>
            <p:nvPr/>
          </p:nvCxnSpPr>
          <p:spPr>
            <a:xfrm>
              <a:off x="3741683" y="4006320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8E56013-310C-4D0A-90F8-AD21472666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1683" y="4006320"/>
              <a:ext cx="0" cy="1984577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E1BA913-3203-42E9-BF12-EC316C0D5AEA}"/>
                </a:ext>
              </a:extLst>
            </p:cNvPr>
            <p:cNvCxnSpPr/>
            <p:nvPr/>
          </p:nvCxnSpPr>
          <p:spPr>
            <a:xfrm>
              <a:off x="3741683" y="5982265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0AC2FFB-57BD-4BBD-876A-7559682D506A}"/>
                </a:ext>
              </a:extLst>
            </p:cNvPr>
            <p:cNvCxnSpPr/>
            <p:nvPr/>
          </p:nvCxnSpPr>
          <p:spPr>
            <a:xfrm>
              <a:off x="3447394" y="5025824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009FF6"/>
              </a:solidFill>
              <a:prstDash val="solid"/>
              <a:miter lim="800000"/>
            </a:ln>
            <a:effectLst/>
          </p:spPr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FC9F9C4-6368-4863-A8F4-A8FAD5C26FBC}"/>
              </a:ext>
            </a:extLst>
          </p:cNvPr>
          <p:cNvGrpSpPr/>
          <p:nvPr/>
        </p:nvGrpSpPr>
        <p:grpSpPr>
          <a:xfrm>
            <a:off x="5810248" y="2569555"/>
            <a:ext cx="2032737" cy="461665"/>
            <a:chOff x="5628271" y="3984991"/>
            <a:chExt cx="2321003" cy="461665"/>
          </a:xfrm>
        </p:grpSpPr>
        <p:sp>
          <p:nvSpPr>
            <p:cNvPr id="76" name="Rectangle 11">
              <a:extLst>
                <a:ext uri="{FF2B5EF4-FFF2-40B4-BE49-F238E27FC236}">
                  <a16:creationId xmlns:a16="http://schemas.microsoft.com/office/drawing/2014/main" id="{AE2653D6-92EC-4AE5-85A2-25B15EE65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271" y="3990399"/>
              <a:ext cx="2290261" cy="431801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 w="9525">
              <a:solidFill>
                <a:sysClr val="window" lastClr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FFC000">
                  <a:lumMod val="20000"/>
                  <a:lumOff val="8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2ADB232-EF58-4D1B-A8ED-3E1B1C1DDFEA}"/>
                </a:ext>
              </a:extLst>
            </p:cNvPr>
            <p:cNvSpPr/>
            <p:nvPr/>
          </p:nvSpPr>
          <p:spPr>
            <a:xfrm>
              <a:off x="5659013" y="3984991"/>
              <a:ext cx="22902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单工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243DC6F-71D1-46A8-9EBE-DA1E34948CFF}"/>
              </a:ext>
            </a:extLst>
          </p:cNvPr>
          <p:cNvGrpSpPr/>
          <p:nvPr/>
        </p:nvGrpSpPr>
        <p:grpSpPr>
          <a:xfrm>
            <a:off x="5812073" y="4282530"/>
            <a:ext cx="2032737" cy="461665"/>
            <a:chOff x="5628271" y="3984991"/>
            <a:chExt cx="2321003" cy="461665"/>
          </a:xfrm>
        </p:grpSpPr>
        <p:sp>
          <p:nvSpPr>
            <p:cNvPr id="79" name="Rectangle 11">
              <a:extLst>
                <a:ext uri="{FF2B5EF4-FFF2-40B4-BE49-F238E27FC236}">
                  <a16:creationId xmlns:a16="http://schemas.microsoft.com/office/drawing/2014/main" id="{167C0C88-8A8D-4A85-8F4C-0F0067F3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271" y="3990399"/>
              <a:ext cx="2290261" cy="431801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 w="9525">
              <a:solidFill>
                <a:sysClr val="window" lastClr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FFC000">
                  <a:lumMod val="20000"/>
                  <a:lumOff val="8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1DCBDC5-6E6E-4A0A-A64F-6B8107997B67}"/>
                </a:ext>
              </a:extLst>
            </p:cNvPr>
            <p:cNvSpPr/>
            <p:nvPr/>
          </p:nvSpPr>
          <p:spPr>
            <a:xfrm>
              <a:off x="5659013" y="3984991"/>
              <a:ext cx="22902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全双工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D9328F8-E261-40F5-A5D0-1081934493BF}"/>
              </a:ext>
            </a:extLst>
          </p:cNvPr>
          <p:cNvGrpSpPr/>
          <p:nvPr/>
        </p:nvGrpSpPr>
        <p:grpSpPr>
          <a:xfrm>
            <a:off x="5512568" y="5587122"/>
            <a:ext cx="588578" cy="1048703"/>
            <a:chOff x="3447394" y="4006320"/>
            <a:chExt cx="588578" cy="1984577"/>
          </a:xfrm>
        </p:grpSpPr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BF3EB7C-E9E7-418E-933E-536B55E18FEB}"/>
                </a:ext>
              </a:extLst>
            </p:cNvPr>
            <p:cNvCxnSpPr/>
            <p:nvPr/>
          </p:nvCxnSpPr>
          <p:spPr>
            <a:xfrm>
              <a:off x="3741683" y="4006320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75F708FC-3C43-46E0-AC5A-B783366857CE}"/>
                </a:ext>
              </a:extLst>
            </p:cNvPr>
            <p:cNvCxnSpPr>
              <a:cxnSpLocks/>
            </p:cNvCxnSpPr>
            <p:nvPr/>
          </p:nvCxnSpPr>
          <p:spPr>
            <a:xfrm>
              <a:off x="3741683" y="4006320"/>
              <a:ext cx="0" cy="1984577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F2F7A891-3E3E-496A-812C-97717460D901}"/>
                </a:ext>
              </a:extLst>
            </p:cNvPr>
            <p:cNvCxnSpPr/>
            <p:nvPr/>
          </p:nvCxnSpPr>
          <p:spPr>
            <a:xfrm>
              <a:off x="3741683" y="5982265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103A6A5-1C4B-4009-9E59-0668035C0542}"/>
                </a:ext>
              </a:extLst>
            </p:cNvPr>
            <p:cNvCxnSpPr/>
            <p:nvPr/>
          </p:nvCxnSpPr>
          <p:spPr>
            <a:xfrm>
              <a:off x="3447394" y="5025824"/>
              <a:ext cx="294289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3E059884-0BF7-4E37-9E25-C3FAF3B78CC8}"/>
              </a:ext>
            </a:extLst>
          </p:cNvPr>
          <p:cNvGrpSpPr/>
          <p:nvPr/>
        </p:nvGrpSpPr>
        <p:grpSpPr>
          <a:xfrm>
            <a:off x="6070583" y="5356289"/>
            <a:ext cx="2032737" cy="461665"/>
            <a:chOff x="5628271" y="3984991"/>
            <a:chExt cx="2321003" cy="461665"/>
          </a:xfrm>
        </p:grpSpPr>
        <p:sp>
          <p:nvSpPr>
            <p:cNvPr id="87" name="Rectangle 11">
              <a:extLst>
                <a:ext uri="{FF2B5EF4-FFF2-40B4-BE49-F238E27FC236}">
                  <a16:creationId xmlns:a16="http://schemas.microsoft.com/office/drawing/2014/main" id="{11FA345F-E0B6-422E-AAE5-F03512DEE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271" y="3990399"/>
              <a:ext cx="2290261" cy="431801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>
              <a:solidFill>
                <a:sysClr val="window" lastClr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FFC000">
                  <a:lumMod val="20000"/>
                  <a:lumOff val="8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4842F08-76E9-4B9A-8B68-A58C96258B57}"/>
                </a:ext>
              </a:extLst>
            </p:cNvPr>
            <p:cNvSpPr/>
            <p:nvPr/>
          </p:nvSpPr>
          <p:spPr>
            <a:xfrm>
              <a:off x="5659013" y="3984991"/>
              <a:ext cx="22902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点到点通信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53C3A38-86A8-4BFC-9C9E-F4F307AE2ADB}"/>
              </a:ext>
            </a:extLst>
          </p:cNvPr>
          <p:cNvGrpSpPr/>
          <p:nvPr/>
        </p:nvGrpSpPr>
        <p:grpSpPr>
          <a:xfrm>
            <a:off x="6095931" y="6390660"/>
            <a:ext cx="2032737" cy="461665"/>
            <a:chOff x="5628271" y="3984991"/>
            <a:chExt cx="2321003" cy="461665"/>
          </a:xfrm>
        </p:grpSpPr>
        <p:sp>
          <p:nvSpPr>
            <p:cNvPr id="90" name="Rectangle 11">
              <a:extLst>
                <a:ext uri="{FF2B5EF4-FFF2-40B4-BE49-F238E27FC236}">
                  <a16:creationId xmlns:a16="http://schemas.microsoft.com/office/drawing/2014/main" id="{265307B7-3F30-4039-8509-8D29EF652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271" y="3990399"/>
              <a:ext cx="2290261" cy="431801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>
              <a:solidFill>
                <a:sysClr val="window" lastClr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FFC000">
                  <a:lumMod val="20000"/>
                  <a:lumOff val="8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320A178-A16A-4837-80DE-34F20193C43C}"/>
                </a:ext>
              </a:extLst>
            </p:cNvPr>
            <p:cNvSpPr/>
            <p:nvPr/>
          </p:nvSpPr>
          <p:spPr>
            <a:xfrm>
              <a:off x="5659013" y="3984991"/>
              <a:ext cx="22902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广播通信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ADF29CC-696B-4FDE-8B50-6F58C66B4A11}"/>
              </a:ext>
            </a:extLst>
          </p:cNvPr>
          <p:cNvGrpSpPr/>
          <p:nvPr/>
        </p:nvGrpSpPr>
        <p:grpSpPr>
          <a:xfrm>
            <a:off x="5783324" y="3454680"/>
            <a:ext cx="2032737" cy="461665"/>
            <a:chOff x="5628271" y="3984991"/>
            <a:chExt cx="2321003" cy="461665"/>
          </a:xfrm>
        </p:grpSpPr>
        <p:sp>
          <p:nvSpPr>
            <p:cNvPr id="93" name="Rectangle 11">
              <a:extLst>
                <a:ext uri="{FF2B5EF4-FFF2-40B4-BE49-F238E27FC236}">
                  <a16:creationId xmlns:a16="http://schemas.microsoft.com/office/drawing/2014/main" id="{5BA41BBD-43A4-41E3-80CE-B677D566C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271" y="3990399"/>
              <a:ext cx="2290261" cy="431801"/>
            </a:xfrm>
            <a:prstGeom prst="roundRect">
              <a:avLst>
                <a:gd name="adj" fmla="val 50000"/>
              </a:avLst>
            </a:prstGeom>
            <a:solidFill>
              <a:srgbClr val="009FF6"/>
            </a:solidFill>
            <a:ln w="9525">
              <a:solidFill>
                <a:sysClr val="window" lastClr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FFC000">
                  <a:lumMod val="20000"/>
                  <a:lumOff val="8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AD8EE86C-281E-4C2C-A8EC-CEB205672A60}"/>
                </a:ext>
              </a:extLst>
            </p:cNvPr>
            <p:cNvSpPr/>
            <p:nvPr/>
          </p:nvSpPr>
          <p:spPr>
            <a:xfrm>
              <a:off x="5659013" y="3984991"/>
              <a:ext cx="22902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半双工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55053BA8-35E1-4AC1-9F75-831DD390B588}"/>
              </a:ext>
            </a:extLst>
          </p:cNvPr>
          <p:cNvSpPr txBox="1"/>
          <p:nvPr/>
        </p:nvSpPr>
        <p:spPr>
          <a:xfrm>
            <a:off x="7974290" y="2440253"/>
            <a:ext cx="361435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单向通信，广播电视</a:t>
            </a:r>
            <a:endParaRPr kumimoji="1" lang="zh-CN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F9426DA-8B44-4200-9E0A-F2A8F1AE7DAB}"/>
              </a:ext>
            </a:extLst>
          </p:cNvPr>
          <p:cNvSpPr txBox="1"/>
          <p:nvPr/>
        </p:nvSpPr>
        <p:spPr>
          <a:xfrm>
            <a:off x="7974290" y="3311922"/>
            <a:ext cx="4293910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双向但不能同时，对讲机</a:t>
            </a:r>
            <a:endParaRPr kumimoji="1" lang="zh-CN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2574B7F-396C-45F3-B100-B9CE60339423}"/>
              </a:ext>
            </a:extLst>
          </p:cNvPr>
          <p:cNvSpPr txBox="1"/>
          <p:nvPr/>
        </p:nvSpPr>
        <p:spPr>
          <a:xfrm>
            <a:off x="7974290" y="4175509"/>
            <a:ext cx="361435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双向可同时，电话</a:t>
            </a:r>
            <a:endParaRPr kumimoji="1" lang="zh-CN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72016A7-700A-4164-8005-B4F94909CB0D}"/>
              </a:ext>
            </a:extLst>
          </p:cNvPr>
          <p:cNvSpPr txBox="1"/>
          <p:nvPr/>
        </p:nvSpPr>
        <p:spPr>
          <a:xfrm>
            <a:off x="8128668" y="5223180"/>
            <a:ext cx="361435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一对一，拨号上网</a:t>
            </a:r>
            <a:endParaRPr kumimoji="1" lang="zh-CN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6DA42CF-A10F-43F4-BAA8-C67A4F49337F}"/>
              </a:ext>
            </a:extLst>
          </p:cNvPr>
          <p:cNvSpPr txBox="1"/>
          <p:nvPr/>
        </p:nvSpPr>
        <p:spPr>
          <a:xfrm>
            <a:off x="8128668" y="6277135"/>
            <a:ext cx="3614356" cy="58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9FF6"/>
              </a:buClr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一对多，无线广播</a:t>
            </a:r>
            <a:endParaRPr kumimoji="1" lang="zh-CN" altLang="zh-CN" sz="2400" dirty="0">
              <a:solidFill>
                <a:prstClr val="black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9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物理层的功能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物理层要解决的问题：如何在介质上传输比特</a:t>
            </a:r>
          </a:p>
          <a:p>
            <a:r>
              <a:rPr lang="zh-CN" altLang="en-US" dirty="0"/>
              <a:t>接口的四个特性：</a:t>
            </a:r>
          </a:p>
          <a:p>
            <a:pPr lvl="1"/>
            <a:r>
              <a:rPr lang="zh-CN" altLang="en-US" dirty="0"/>
              <a:t>机械特性：插头、线缆、针脚排列</a:t>
            </a:r>
          </a:p>
          <a:p>
            <a:pPr lvl="1"/>
            <a:r>
              <a:rPr lang="zh-CN" altLang="en-US" dirty="0"/>
              <a:t>电气特性：电压、电流规格</a:t>
            </a:r>
          </a:p>
          <a:p>
            <a:pPr lvl="1"/>
            <a:r>
              <a:rPr lang="zh-CN" altLang="en-US" dirty="0"/>
              <a:t>功能特性：接口中各条线路上电压电平的含义</a:t>
            </a:r>
          </a:p>
          <a:p>
            <a:pPr lvl="1"/>
            <a:r>
              <a:rPr lang="zh-CN" altLang="en-US" dirty="0"/>
              <a:t>规程特性：发送</a:t>
            </a:r>
            <a:r>
              <a:rPr lang="en-US" altLang="zh-CN" dirty="0"/>
              <a:t>/</a:t>
            </a:r>
            <a:r>
              <a:rPr lang="zh-CN" altLang="en-US" dirty="0"/>
              <a:t>接收时序规则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AB668-FEE3-4CFF-8283-82AC610A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40" y="4765067"/>
            <a:ext cx="3551465" cy="1660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3296B9-B0D6-4008-B302-59A111B3E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330" y="3429000"/>
            <a:ext cx="3122103" cy="27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物理层常见设备</a:t>
            </a:r>
            <a:r>
              <a:rPr lang="en-US" altLang="zh-CN" dirty="0"/>
              <a:t>——</a:t>
            </a:r>
            <a:r>
              <a:rPr lang="zh-CN" altLang="en-US" dirty="0"/>
              <a:t>中继器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057899" cy="3318936"/>
          </a:xfrm>
        </p:spPr>
        <p:txBody>
          <a:bodyPr/>
          <a:lstStyle/>
          <a:p>
            <a:r>
              <a:rPr lang="zh-CN" altLang="en-US" sz="2400" dirty="0"/>
              <a:t>对信号进行再生和还原，对衰减的信号进行放大，保持与原数据相同，以增强信号传输距离，延长网络长度</a:t>
            </a:r>
          </a:p>
          <a:p>
            <a:pPr lvl="1"/>
            <a:r>
              <a:rPr lang="zh-CN" altLang="en-US" sz="2000" dirty="0"/>
              <a:t>中继器的两端：两端是网段，不是子网，适用于完全相同的两类网络互联，且两个网段速率要相同。两端可以是相同或不同媒体，但是一定要是同一个协议。</a:t>
            </a:r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705E9E-90CE-47F5-9F73-E6623C04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44" y="2797115"/>
            <a:ext cx="4042682" cy="26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物理层常见设备</a:t>
            </a:r>
            <a:r>
              <a:rPr lang="en-US" altLang="zh-CN" dirty="0"/>
              <a:t>——</a:t>
            </a:r>
            <a:r>
              <a:rPr lang="zh-CN" altLang="en-US" dirty="0"/>
              <a:t>集线器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743574" cy="3318936"/>
          </a:xfrm>
        </p:spPr>
        <p:txBody>
          <a:bodyPr/>
          <a:lstStyle/>
          <a:p>
            <a:r>
              <a:rPr lang="zh-CN" altLang="en-US" sz="2400" dirty="0"/>
              <a:t>对信号进行再生放大转发，对衰减的信号进行放大，接着转发到其他所有（除了输入端口）处于工作状态的端口上，以增强信号传输距离，延长网络长度，不具备定向传送数据的能力，是一个共享式设备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AAC52F-43CD-4C52-A1CB-C04CA2A7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23" y="2809875"/>
            <a:ext cx="4598990" cy="30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54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小小的回顾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网络通信基本三要素：信源、信道、信宿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数据在信道中以信号形式传输（调制与编码）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传输方式和效率受物理条件和信道方式限制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物理层关注的是“怎么传”，不管“传什么”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16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402" y="2677582"/>
            <a:ext cx="9601196" cy="751418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.3</a:t>
            </a:r>
            <a:r>
              <a:rPr lang="zh-CN" altLang="en-US" dirty="0">
                <a:solidFill>
                  <a:schemeClr val="bg1"/>
                </a:solidFill>
              </a:rPr>
              <a:t> 数据可靠传输的基本需求</a:t>
            </a:r>
            <a:endParaRPr lang="zh-CN" altLang="en-US" b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装饰元素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装饰元素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装饰元素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装饰元素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7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数据传输中可能的异常情况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148233"/>
          </a:xfrm>
        </p:spPr>
        <p:txBody>
          <a:bodyPr/>
          <a:lstStyle/>
          <a:p>
            <a:r>
              <a:rPr lang="zh-CN" altLang="en-US" sz="2400" dirty="0"/>
              <a:t>数据丢失</a:t>
            </a:r>
            <a:r>
              <a:rPr lang="en-US" altLang="zh-CN" sz="2400" dirty="0"/>
              <a:t>——</a:t>
            </a:r>
            <a:r>
              <a:rPr lang="zh-CN" altLang="en-US" sz="2400" dirty="0"/>
              <a:t>传输过程中部分分组没有按照预期到达接收方</a:t>
            </a:r>
            <a:endParaRPr lang="en-US" altLang="zh-CN" sz="2400" dirty="0"/>
          </a:p>
          <a:p>
            <a:r>
              <a:rPr lang="zh-CN" altLang="en-US" sz="2400" dirty="0"/>
              <a:t>数据出错</a:t>
            </a:r>
            <a:r>
              <a:rPr lang="en-US" altLang="zh-CN" sz="2400" dirty="0"/>
              <a:t>——</a:t>
            </a:r>
            <a:r>
              <a:rPr lang="zh-CN" altLang="en-US" sz="2400" dirty="0"/>
              <a:t>传输过程中部分分组到达接收方时发生了比特错误</a:t>
            </a:r>
            <a:endParaRPr lang="en-US" altLang="zh-CN" sz="2400" dirty="0"/>
          </a:p>
          <a:p>
            <a:r>
              <a:rPr lang="zh-CN" altLang="en-US" sz="2400" dirty="0"/>
              <a:t>数据乱序</a:t>
            </a:r>
            <a:r>
              <a:rPr lang="en-US" altLang="zh-CN" sz="2400" dirty="0"/>
              <a:t>——</a:t>
            </a:r>
            <a:r>
              <a:rPr lang="zh-CN" altLang="en-US" sz="2400" dirty="0"/>
              <a:t>分组没有按照发送顺序依次到达接收方</a:t>
            </a:r>
            <a:endParaRPr lang="en-US" altLang="zh-CN" sz="2400" dirty="0"/>
          </a:p>
          <a:p>
            <a:r>
              <a:rPr lang="zh-CN" altLang="en-US" sz="2400" dirty="0"/>
              <a:t>数据重复</a:t>
            </a:r>
            <a:r>
              <a:rPr lang="en-US" altLang="zh-CN" sz="2400" dirty="0"/>
              <a:t>——</a:t>
            </a:r>
            <a:r>
              <a:rPr lang="zh-CN" altLang="en-US" sz="2400" dirty="0"/>
              <a:t>传输过程中部分分组被传输了多次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F069C5-0B1A-4E4C-8AFE-2121B38AA09F}"/>
              </a:ext>
            </a:extLst>
          </p:cNvPr>
          <p:cNvSpPr txBox="1"/>
          <p:nvPr/>
        </p:nvSpPr>
        <p:spPr>
          <a:xfrm>
            <a:off x="4157006" y="509150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数据传输过程不可靠</a:t>
            </a:r>
          </a:p>
        </p:txBody>
      </p:sp>
    </p:spTree>
    <p:extLst>
      <p:ext uri="{BB962C8B-B14F-4D97-AF65-F5344CB8AC3E}">
        <p14:creationId xmlns:p14="http://schemas.microsoft.com/office/powerpoint/2010/main" val="25930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D015E6D-EA7B-4683-8A04-61EE7712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网络中的信号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3CC0A36E-540E-4678-AED0-0A9EB9F8E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07293"/>
              </p:ext>
            </p:extLst>
          </p:nvPr>
        </p:nvGraphicFramePr>
        <p:xfrm>
          <a:off x="1295400" y="2557463"/>
          <a:ext cx="96012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870">
                  <a:extLst>
                    <a:ext uri="{9D8B030D-6E8A-4147-A177-3AD203B41FA5}">
                      <a16:colId xmlns:a16="http://schemas.microsoft.com/office/drawing/2014/main" val="1649772587"/>
                    </a:ext>
                  </a:extLst>
                </a:gridCol>
                <a:gridCol w="2290439">
                  <a:extLst>
                    <a:ext uri="{9D8B030D-6E8A-4147-A177-3AD203B41FA5}">
                      <a16:colId xmlns:a16="http://schemas.microsoft.com/office/drawing/2014/main" val="2840084105"/>
                    </a:ext>
                  </a:extLst>
                </a:gridCol>
                <a:gridCol w="2814591">
                  <a:extLst>
                    <a:ext uri="{9D8B030D-6E8A-4147-A177-3AD203B41FA5}">
                      <a16:colId xmlns:a16="http://schemas.microsoft.com/office/drawing/2014/main" val="418008074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925679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2060"/>
                          </a:solidFill>
                        </a:rPr>
                        <a:t>有线电信号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2060"/>
                          </a:solidFill>
                        </a:rPr>
                        <a:t>无线电信号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002060"/>
                          </a:solidFill>
                        </a:rPr>
                        <a:t>光信号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85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传输带宽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</a:t>
                      </a:r>
                      <a:r>
                        <a:rPr lang="en-US" altLang="zh-CN" sz="2400" dirty="0"/>
                        <a:t>~</a:t>
                      </a:r>
                      <a:r>
                        <a:rPr lang="zh-CN" altLang="en-US" sz="2400" dirty="0"/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抗干扰能力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0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使用成本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3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主要应用场景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局域网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电话网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WiFi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蜂窝网络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局域网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城域网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广域网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94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711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数据丢失的原因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46DC35-0131-4B5E-A534-8E473852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9327" y="-1146786"/>
            <a:ext cx="19682693" cy="1107151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7CDF45D-9773-490C-B16C-5967B8D108A0}"/>
              </a:ext>
            </a:extLst>
          </p:cNvPr>
          <p:cNvGrpSpPr/>
          <p:nvPr/>
        </p:nvGrpSpPr>
        <p:grpSpPr>
          <a:xfrm>
            <a:off x="710007" y="5512145"/>
            <a:ext cx="10548177" cy="937912"/>
            <a:chOff x="1030745" y="4872953"/>
            <a:chExt cx="6405585" cy="121456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A674467-4DA6-4D32-94F2-ED769F4B279E}"/>
                </a:ext>
              </a:extLst>
            </p:cNvPr>
            <p:cNvGrpSpPr/>
            <p:nvPr/>
          </p:nvGrpSpPr>
          <p:grpSpPr>
            <a:xfrm>
              <a:off x="1110569" y="4872953"/>
              <a:ext cx="6325761" cy="1214568"/>
              <a:chOff x="629826" y="1640152"/>
              <a:chExt cx="7758070" cy="4249751"/>
            </a:xfrm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397CD18-299E-40C1-B5BD-B8058C4C3D6F}"/>
                  </a:ext>
                </a:extLst>
              </p:cNvPr>
              <p:cNvSpPr/>
              <p:nvPr/>
            </p:nvSpPr>
            <p:spPr>
              <a:xfrm>
                <a:off x="629826" y="1640152"/>
                <a:ext cx="7758070" cy="4249751"/>
              </a:xfrm>
              <a:custGeom>
                <a:avLst/>
                <a:gdLst>
                  <a:gd name="connsiteX0" fmla="*/ 0 w 10804124"/>
                  <a:gd name="connsiteY0" fmla="*/ 79899 h 3861786"/>
                  <a:gd name="connsiteX1" fmla="*/ 372862 w 10804124"/>
                  <a:gd name="connsiteY1" fmla="*/ 3861786 h 3861786"/>
                  <a:gd name="connsiteX2" fmla="*/ 10804124 w 10804124"/>
                  <a:gd name="connsiteY2" fmla="*/ 3240349 h 3861786"/>
                  <a:gd name="connsiteX3" fmla="*/ 10475650 w 10804124"/>
                  <a:gd name="connsiteY3" fmla="*/ 0 h 3861786"/>
                  <a:gd name="connsiteX4" fmla="*/ 0 w 10804124"/>
                  <a:gd name="connsiteY4" fmla="*/ 79899 h 3861786"/>
                  <a:gd name="connsiteX0" fmla="*/ 0 w 10804124"/>
                  <a:gd name="connsiteY0" fmla="*/ 346229 h 4128116"/>
                  <a:gd name="connsiteX1" fmla="*/ 372862 w 10804124"/>
                  <a:gd name="connsiteY1" fmla="*/ 4128116 h 4128116"/>
                  <a:gd name="connsiteX2" fmla="*/ 10804124 w 10804124"/>
                  <a:gd name="connsiteY2" fmla="*/ 3506679 h 4128116"/>
                  <a:gd name="connsiteX3" fmla="*/ 10182687 w 10804124"/>
                  <a:gd name="connsiteY3" fmla="*/ 0 h 4128116"/>
                  <a:gd name="connsiteX4" fmla="*/ 0 w 10804124"/>
                  <a:gd name="connsiteY4" fmla="*/ 346229 h 4128116"/>
                  <a:gd name="connsiteX0" fmla="*/ 0 w 10804124"/>
                  <a:gd name="connsiteY0" fmla="*/ 363984 h 4145871"/>
                  <a:gd name="connsiteX1" fmla="*/ 372862 w 10804124"/>
                  <a:gd name="connsiteY1" fmla="*/ 4145871 h 4145871"/>
                  <a:gd name="connsiteX2" fmla="*/ 10804124 w 10804124"/>
                  <a:gd name="connsiteY2" fmla="*/ 3524434 h 4145871"/>
                  <a:gd name="connsiteX3" fmla="*/ 10191565 w 10804124"/>
                  <a:gd name="connsiteY3" fmla="*/ 0 h 4145871"/>
                  <a:gd name="connsiteX4" fmla="*/ 0 w 10804124"/>
                  <a:gd name="connsiteY4" fmla="*/ 363984 h 4145871"/>
                  <a:gd name="connsiteX0" fmla="*/ 0 w 10928411"/>
                  <a:gd name="connsiteY0" fmla="*/ 363984 h 4145871"/>
                  <a:gd name="connsiteX1" fmla="*/ 372862 w 10928411"/>
                  <a:gd name="connsiteY1" fmla="*/ 4145871 h 4145871"/>
                  <a:gd name="connsiteX2" fmla="*/ 10928411 w 10928411"/>
                  <a:gd name="connsiteY2" fmla="*/ 3701987 h 4145871"/>
                  <a:gd name="connsiteX3" fmla="*/ 10191565 w 10928411"/>
                  <a:gd name="connsiteY3" fmla="*/ 0 h 4145871"/>
                  <a:gd name="connsiteX4" fmla="*/ 0 w 10928411"/>
                  <a:gd name="connsiteY4" fmla="*/ 363984 h 4145871"/>
                  <a:gd name="connsiteX0" fmla="*/ 0 w 10963921"/>
                  <a:gd name="connsiteY0" fmla="*/ 363984 h 4145871"/>
                  <a:gd name="connsiteX1" fmla="*/ 372862 w 10963921"/>
                  <a:gd name="connsiteY1" fmla="*/ 4145871 h 4145871"/>
                  <a:gd name="connsiteX2" fmla="*/ 10963921 w 10963921"/>
                  <a:gd name="connsiteY2" fmla="*/ 3710864 h 4145871"/>
                  <a:gd name="connsiteX3" fmla="*/ 10191565 w 10963921"/>
                  <a:gd name="connsiteY3" fmla="*/ 0 h 4145871"/>
                  <a:gd name="connsiteX4" fmla="*/ 0 w 10963921"/>
                  <a:gd name="connsiteY4" fmla="*/ 363984 h 4145871"/>
                  <a:gd name="connsiteX0" fmla="*/ 0 w 10963921"/>
                  <a:gd name="connsiteY0" fmla="*/ 363984 h 4199137"/>
                  <a:gd name="connsiteX1" fmla="*/ 408372 w 10963921"/>
                  <a:gd name="connsiteY1" fmla="*/ 4199137 h 4199137"/>
                  <a:gd name="connsiteX2" fmla="*/ 10963921 w 10963921"/>
                  <a:gd name="connsiteY2" fmla="*/ 3710864 h 4199137"/>
                  <a:gd name="connsiteX3" fmla="*/ 10191565 w 10963921"/>
                  <a:gd name="connsiteY3" fmla="*/ 0 h 4199137"/>
                  <a:gd name="connsiteX4" fmla="*/ 0 w 10963921"/>
                  <a:gd name="connsiteY4" fmla="*/ 363984 h 4199137"/>
                  <a:gd name="connsiteX0" fmla="*/ 0 w 11026065"/>
                  <a:gd name="connsiteY0" fmla="*/ 488271 h 4199137"/>
                  <a:gd name="connsiteX1" fmla="*/ 470516 w 11026065"/>
                  <a:gd name="connsiteY1" fmla="*/ 4199137 h 4199137"/>
                  <a:gd name="connsiteX2" fmla="*/ 11026065 w 11026065"/>
                  <a:gd name="connsiteY2" fmla="*/ 3710864 h 4199137"/>
                  <a:gd name="connsiteX3" fmla="*/ 10253709 w 11026065"/>
                  <a:gd name="connsiteY3" fmla="*/ 0 h 4199137"/>
                  <a:gd name="connsiteX4" fmla="*/ 0 w 11026065"/>
                  <a:gd name="connsiteY4" fmla="*/ 488271 h 4199137"/>
                  <a:gd name="connsiteX0" fmla="*/ 0 w 10972799"/>
                  <a:gd name="connsiteY0" fmla="*/ 488271 h 4199137"/>
                  <a:gd name="connsiteX1" fmla="*/ 417250 w 10972799"/>
                  <a:gd name="connsiteY1" fmla="*/ 4199137 h 4199137"/>
                  <a:gd name="connsiteX2" fmla="*/ 10972799 w 10972799"/>
                  <a:gd name="connsiteY2" fmla="*/ 3710864 h 4199137"/>
                  <a:gd name="connsiteX3" fmla="*/ 10200443 w 10972799"/>
                  <a:gd name="connsiteY3" fmla="*/ 0 h 4199137"/>
                  <a:gd name="connsiteX4" fmla="*/ 0 w 10972799"/>
                  <a:gd name="connsiteY4" fmla="*/ 488271 h 4199137"/>
                  <a:gd name="connsiteX0" fmla="*/ 0 w 10972799"/>
                  <a:gd name="connsiteY0" fmla="*/ 440646 h 4151512"/>
                  <a:gd name="connsiteX1" fmla="*/ 417250 w 10972799"/>
                  <a:gd name="connsiteY1" fmla="*/ 4151512 h 4151512"/>
                  <a:gd name="connsiteX2" fmla="*/ 10972799 w 10972799"/>
                  <a:gd name="connsiteY2" fmla="*/ 3663239 h 4151512"/>
                  <a:gd name="connsiteX3" fmla="*/ 10505243 w 10972799"/>
                  <a:gd name="connsiteY3" fmla="*/ 0 h 4151512"/>
                  <a:gd name="connsiteX4" fmla="*/ 0 w 10972799"/>
                  <a:gd name="connsiteY4" fmla="*/ 440646 h 4151512"/>
                  <a:gd name="connsiteX0" fmla="*/ 0 w 10972799"/>
                  <a:gd name="connsiteY0" fmla="*/ 450171 h 4161037"/>
                  <a:gd name="connsiteX1" fmla="*/ 417250 w 10972799"/>
                  <a:gd name="connsiteY1" fmla="*/ 4161037 h 4161037"/>
                  <a:gd name="connsiteX2" fmla="*/ 10972799 w 10972799"/>
                  <a:gd name="connsiteY2" fmla="*/ 3672764 h 4161037"/>
                  <a:gd name="connsiteX3" fmla="*/ 10524293 w 10972799"/>
                  <a:gd name="connsiteY3" fmla="*/ 0 h 4161037"/>
                  <a:gd name="connsiteX4" fmla="*/ 0 w 10972799"/>
                  <a:gd name="connsiteY4" fmla="*/ 450171 h 416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799" h="4161037">
                    <a:moveTo>
                      <a:pt x="0" y="450171"/>
                    </a:moveTo>
                    <a:lnTo>
                      <a:pt x="417250" y="4161037"/>
                    </a:lnTo>
                    <a:lnTo>
                      <a:pt x="10972799" y="3672764"/>
                    </a:lnTo>
                    <a:lnTo>
                      <a:pt x="10524293" y="0"/>
                    </a:lnTo>
                    <a:lnTo>
                      <a:pt x="0" y="450171"/>
                    </a:lnTo>
                    <a:close/>
                  </a:path>
                </a:pathLst>
              </a:cu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C727D57-3689-40DC-9D73-9CE79F56159F}"/>
                  </a:ext>
                </a:extLst>
              </p:cNvPr>
              <p:cNvGrpSpPr/>
              <p:nvPr/>
            </p:nvGrpSpPr>
            <p:grpSpPr>
              <a:xfrm>
                <a:off x="768779" y="1821914"/>
                <a:ext cx="7481894" cy="3880652"/>
                <a:chOff x="1050713" y="2509081"/>
                <a:chExt cx="10582183" cy="3799643"/>
              </a:xfrm>
              <a:effectLst>
                <a:outerShdw blurRad="63500" sx="101000" sy="101000" algn="ctr" rotWithShape="0">
                  <a:prstClr val="black">
                    <a:alpha val="38000"/>
                  </a:prstClr>
                </a:outerShdw>
              </a:effectLst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7E378CC5-6E44-4259-99B4-3EB35048AF8E}"/>
                    </a:ext>
                  </a:extLst>
                </p:cNvPr>
                <p:cNvSpPr/>
                <p:nvPr/>
              </p:nvSpPr>
              <p:spPr>
                <a:xfrm>
                  <a:off x="1050713" y="2509081"/>
                  <a:ext cx="10582183" cy="3799643"/>
                </a:xfrm>
                <a:custGeom>
                  <a:avLst/>
                  <a:gdLst>
                    <a:gd name="connsiteX0" fmla="*/ 0 w 10582183"/>
                    <a:gd name="connsiteY0" fmla="*/ 17756 h 3799643"/>
                    <a:gd name="connsiteX1" fmla="*/ 44389 w 10582183"/>
                    <a:gd name="connsiteY1" fmla="*/ 3799643 h 3799643"/>
                    <a:gd name="connsiteX2" fmla="*/ 10582183 w 10582183"/>
                    <a:gd name="connsiteY2" fmla="*/ 3701989 h 3799643"/>
                    <a:gd name="connsiteX3" fmla="*/ 10582183 w 10582183"/>
                    <a:gd name="connsiteY3" fmla="*/ 390618 h 3799643"/>
                    <a:gd name="connsiteX4" fmla="*/ 9792070 w 10582183"/>
                    <a:gd name="connsiteY4" fmla="*/ 390618 h 3799643"/>
                    <a:gd name="connsiteX5" fmla="*/ 9792070 w 10582183"/>
                    <a:gd name="connsiteY5" fmla="*/ 0 h 3799643"/>
                    <a:gd name="connsiteX6" fmla="*/ 0 w 10582183"/>
                    <a:gd name="connsiteY6" fmla="*/ 17756 h 379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82183" h="3799643">
                      <a:moveTo>
                        <a:pt x="0" y="17756"/>
                      </a:moveTo>
                      <a:lnTo>
                        <a:pt x="44389" y="3799643"/>
                      </a:lnTo>
                      <a:lnTo>
                        <a:pt x="10582183" y="3701989"/>
                      </a:lnTo>
                      <a:lnTo>
                        <a:pt x="10582183" y="390618"/>
                      </a:lnTo>
                      <a:lnTo>
                        <a:pt x="9792070" y="390618"/>
                      </a:lnTo>
                      <a:lnTo>
                        <a:pt x="9792070" y="0"/>
                      </a:lnTo>
                      <a:lnTo>
                        <a:pt x="0" y="177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11" name="任意多边形: 形状 10">
                  <a:extLst>
                    <a:ext uri="{FF2B5EF4-FFF2-40B4-BE49-F238E27FC236}">
                      <a16:creationId xmlns:a16="http://schemas.microsoft.com/office/drawing/2014/main" id="{5FE8122A-DA91-4F5E-A962-575B5C531670}"/>
                    </a:ext>
                  </a:extLst>
                </p:cNvPr>
                <p:cNvSpPr/>
                <p:nvPr/>
              </p:nvSpPr>
              <p:spPr>
                <a:xfrm>
                  <a:off x="10823806" y="2509081"/>
                  <a:ext cx="809090" cy="417251"/>
                </a:xfrm>
                <a:custGeom>
                  <a:avLst/>
                  <a:gdLst>
                    <a:gd name="connsiteX0" fmla="*/ 17755 w 852256"/>
                    <a:gd name="connsiteY0" fmla="*/ 0 h 435006"/>
                    <a:gd name="connsiteX1" fmla="*/ 852256 w 852256"/>
                    <a:gd name="connsiteY1" fmla="*/ 435006 h 435006"/>
                    <a:gd name="connsiteX2" fmla="*/ 0 w 852256"/>
                    <a:gd name="connsiteY2" fmla="*/ 417251 h 435006"/>
                    <a:gd name="connsiteX3" fmla="*/ 17755 w 852256"/>
                    <a:gd name="connsiteY3" fmla="*/ 0 h 435006"/>
                    <a:gd name="connsiteX0" fmla="*/ 17755 w 852256"/>
                    <a:gd name="connsiteY0" fmla="*/ 0 h 417251"/>
                    <a:gd name="connsiteX1" fmla="*/ 852256 w 852256"/>
                    <a:gd name="connsiteY1" fmla="*/ 403715 h 417251"/>
                    <a:gd name="connsiteX2" fmla="*/ 0 w 852256"/>
                    <a:gd name="connsiteY2" fmla="*/ 417251 h 417251"/>
                    <a:gd name="connsiteX3" fmla="*/ 17755 w 852256"/>
                    <a:gd name="connsiteY3" fmla="*/ 0 h 417251"/>
                    <a:gd name="connsiteX0" fmla="*/ 17755 w 852256"/>
                    <a:gd name="connsiteY0" fmla="*/ 0 h 417251"/>
                    <a:gd name="connsiteX1" fmla="*/ 852256 w 852256"/>
                    <a:gd name="connsiteY1" fmla="*/ 393285 h 417251"/>
                    <a:gd name="connsiteX2" fmla="*/ 0 w 852256"/>
                    <a:gd name="connsiteY2" fmla="*/ 417251 h 417251"/>
                    <a:gd name="connsiteX3" fmla="*/ 17755 w 852256"/>
                    <a:gd name="connsiteY3" fmla="*/ 0 h 4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2256" h="417251">
                      <a:moveTo>
                        <a:pt x="17755" y="0"/>
                      </a:moveTo>
                      <a:lnTo>
                        <a:pt x="852256" y="393285"/>
                      </a:lnTo>
                      <a:lnTo>
                        <a:pt x="0" y="417251"/>
                      </a:lnTo>
                      <a:lnTo>
                        <a:pt x="17755" y="0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74B219-FE65-40B3-BF8D-8D7EA1FEDA2F}"/>
                </a:ext>
              </a:extLst>
            </p:cNvPr>
            <p:cNvSpPr txBox="1"/>
            <p:nvPr/>
          </p:nvSpPr>
          <p:spPr>
            <a:xfrm>
              <a:off x="1030745" y="5046693"/>
              <a:ext cx="6325761" cy="724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信道质量差导致帧丢失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37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数据丢失的原因</a:t>
            </a:r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939B2D54-3412-4348-8268-6AAF7689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2604" y="-759189"/>
            <a:ext cx="17290281" cy="972578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A2E32BE-B05F-4408-8053-832177373C27}"/>
              </a:ext>
            </a:extLst>
          </p:cNvPr>
          <p:cNvGrpSpPr/>
          <p:nvPr/>
        </p:nvGrpSpPr>
        <p:grpSpPr>
          <a:xfrm>
            <a:off x="781030" y="5222184"/>
            <a:ext cx="10477086" cy="1194942"/>
            <a:chOff x="629826" y="1640152"/>
            <a:chExt cx="7758070" cy="4249751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AF79FF9-308D-4F11-B9F7-6FF2E09B76A4}"/>
                </a:ext>
              </a:extLst>
            </p:cNvPr>
            <p:cNvSpPr/>
            <p:nvPr/>
          </p:nvSpPr>
          <p:spPr>
            <a:xfrm>
              <a:off x="629826" y="1640152"/>
              <a:ext cx="7758070" cy="4249751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AA5510B-5766-4671-9149-8AB4A3CAD3BC}"/>
                </a:ext>
              </a:extLst>
            </p:cNvPr>
            <p:cNvGrpSpPr/>
            <p:nvPr/>
          </p:nvGrpSpPr>
          <p:grpSpPr>
            <a:xfrm>
              <a:off x="768779" y="1821914"/>
              <a:ext cx="7481894" cy="3880653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D843788E-C083-4584-8579-BE38533F01D8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51A44E59-C379-4604-A2B3-0C8DC07E52A4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4BB814F-3961-4F5B-99B1-163A5F349194}"/>
              </a:ext>
            </a:extLst>
          </p:cNvPr>
          <p:cNvSpPr txBox="1"/>
          <p:nvPr/>
        </p:nvSpPr>
        <p:spPr>
          <a:xfrm>
            <a:off x="696821" y="5502410"/>
            <a:ext cx="100608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2pPr lvl="1">
              <a:lnSpc>
                <a:spcPct val="150000"/>
              </a:lnSpc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2pPr>
          </a:lstStyle>
          <a:p>
            <a:pPr lvl="1"/>
            <a:r>
              <a:rPr lang="zh-CN" altLang="en-US" dirty="0"/>
              <a:t>网络拥塞导致路由器缓存溢出</a:t>
            </a:r>
          </a:p>
        </p:txBody>
      </p:sp>
    </p:spTree>
    <p:extLst>
      <p:ext uri="{BB962C8B-B14F-4D97-AF65-F5344CB8AC3E}">
        <p14:creationId xmlns:p14="http://schemas.microsoft.com/office/powerpoint/2010/main" val="13040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数据丢失的原因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F54405-D209-428B-87E5-A0B066F5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4387" y="-943682"/>
            <a:ext cx="18579780" cy="10451127"/>
          </a:xfrm>
          <a:prstGeom prst="rect">
            <a:avLst/>
          </a:prstGeom>
          <a:noFill/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9B33CEC-D938-4895-A4F3-D34B30AF1888}"/>
              </a:ext>
            </a:extLst>
          </p:cNvPr>
          <p:cNvGrpSpPr/>
          <p:nvPr/>
        </p:nvGrpSpPr>
        <p:grpSpPr>
          <a:xfrm>
            <a:off x="961333" y="5564774"/>
            <a:ext cx="10216955" cy="802633"/>
            <a:chOff x="629826" y="1640152"/>
            <a:chExt cx="7758070" cy="42497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52573653-1EC1-41A5-8BA4-8F47A29CC330}"/>
                </a:ext>
              </a:extLst>
            </p:cNvPr>
            <p:cNvSpPr/>
            <p:nvPr/>
          </p:nvSpPr>
          <p:spPr>
            <a:xfrm>
              <a:off x="629826" y="1640152"/>
              <a:ext cx="7758070" cy="4249751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5A1FAEB-7753-41FD-8F73-E62FAD7DDAB0}"/>
                </a:ext>
              </a:extLst>
            </p:cNvPr>
            <p:cNvGrpSpPr/>
            <p:nvPr/>
          </p:nvGrpSpPr>
          <p:grpSpPr>
            <a:xfrm>
              <a:off x="768779" y="1821914"/>
              <a:ext cx="7481894" cy="3880653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EA5AEA-7C24-44D1-B003-6904D280B3EC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1B01251-CD35-4C75-AF22-12182DF1D2F8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B1670B7-05CC-4FE2-B9E6-11682DF80ACE}"/>
              </a:ext>
            </a:extLst>
          </p:cNvPr>
          <p:cNvSpPr txBox="1"/>
          <p:nvPr/>
        </p:nvSpPr>
        <p:spPr>
          <a:xfrm>
            <a:off x="895381" y="5679588"/>
            <a:ext cx="632576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rPr>
              <a:t>当数据队列已满时，再收到的数据只能丢掉。</a:t>
            </a:r>
          </a:p>
        </p:txBody>
      </p:sp>
    </p:spTree>
    <p:extLst>
      <p:ext uri="{BB962C8B-B14F-4D97-AF65-F5344CB8AC3E}">
        <p14:creationId xmlns:p14="http://schemas.microsoft.com/office/powerpoint/2010/main" val="245388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数据丢失的原因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886A1D-812B-404C-8E6F-25B2210B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228" y="-1035103"/>
            <a:ext cx="18429140" cy="1036639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63D3E68-5315-420C-904D-44D0B52EF9AC}"/>
              </a:ext>
            </a:extLst>
          </p:cNvPr>
          <p:cNvGrpSpPr/>
          <p:nvPr/>
        </p:nvGrpSpPr>
        <p:grpSpPr>
          <a:xfrm>
            <a:off x="835360" y="5344353"/>
            <a:ext cx="10311548" cy="1027249"/>
            <a:chOff x="629826" y="1640152"/>
            <a:chExt cx="7758070" cy="42497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2D7ECCA-BB90-4890-B5AA-34B7FA1C59AC}"/>
                </a:ext>
              </a:extLst>
            </p:cNvPr>
            <p:cNvSpPr/>
            <p:nvPr/>
          </p:nvSpPr>
          <p:spPr>
            <a:xfrm>
              <a:off x="629826" y="1640152"/>
              <a:ext cx="7758070" cy="4249751"/>
            </a:xfrm>
            <a:custGeom>
              <a:avLst/>
              <a:gdLst>
                <a:gd name="connsiteX0" fmla="*/ 0 w 10804124"/>
                <a:gd name="connsiteY0" fmla="*/ 79899 h 3861786"/>
                <a:gd name="connsiteX1" fmla="*/ 372862 w 10804124"/>
                <a:gd name="connsiteY1" fmla="*/ 3861786 h 3861786"/>
                <a:gd name="connsiteX2" fmla="*/ 10804124 w 10804124"/>
                <a:gd name="connsiteY2" fmla="*/ 3240349 h 3861786"/>
                <a:gd name="connsiteX3" fmla="*/ 10475650 w 10804124"/>
                <a:gd name="connsiteY3" fmla="*/ 0 h 3861786"/>
                <a:gd name="connsiteX4" fmla="*/ 0 w 10804124"/>
                <a:gd name="connsiteY4" fmla="*/ 79899 h 3861786"/>
                <a:gd name="connsiteX0" fmla="*/ 0 w 10804124"/>
                <a:gd name="connsiteY0" fmla="*/ 346229 h 4128116"/>
                <a:gd name="connsiteX1" fmla="*/ 372862 w 10804124"/>
                <a:gd name="connsiteY1" fmla="*/ 4128116 h 4128116"/>
                <a:gd name="connsiteX2" fmla="*/ 10804124 w 10804124"/>
                <a:gd name="connsiteY2" fmla="*/ 3506679 h 4128116"/>
                <a:gd name="connsiteX3" fmla="*/ 10182687 w 10804124"/>
                <a:gd name="connsiteY3" fmla="*/ 0 h 4128116"/>
                <a:gd name="connsiteX4" fmla="*/ 0 w 10804124"/>
                <a:gd name="connsiteY4" fmla="*/ 346229 h 4128116"/>
                <a:gd name="connsiteX0" fmla="*/ 0 w 10804124"/>
                <a:gd name="connsiteY0" fmla="*/ 363984 h 4145871"/>
                <a:gd name="connsiteX1" fmla="*/ 372862 w 10804124"/>
                <a:gd name="connsiteY1" fmla="*/ 4145871 h 4145871"/>
                <a:gd name="connsiteX2" fmla="*/ 10804124 w 10804124"/>
                <a:gd name="connsiteY2" fmla="*/ 3524434 h 4145871"/>
                <a:gd name="connsiteX3" fmla="*/ 10191565 w 10804124"/>
                <a:gd name="connsiteY3" fmla="*/ 0 h 4145871"/>
                <a:gd name="connsiteX4" fmla="*/ 0 w 10804124"/>
                <a:gd name="connsiteY4" fmla="*/ 363984 h 4145871"/>
                <a:gd name="connsiteX0" fmla="*/ 0 w 10928411"/>
                <a:gd name="connsiteY0" fmla="*/ 363984 h 4145871"/>
                <a:gd name="connsiteX1" fmla="*/ 372862 w 10928411"/>
                <a:gd name="connsiteY1" fmla="*/ 4145871 h 4145871"/>
                <a:gd name="connsiteX2" fmla="*/ 10928411 w 10928411"/>
                <a:gd name="connsiteY2" fmla="*/ 3701987 h 4145871"/>
                <a:gd name="connsiteX3" fmla="*/ 10191565 w 10928411"/>
                <a:gd name="connsiteY3" fmla="*/ 0 h 4145871"/>
                <a:gd name="connsiteX4" fmla="*/ 0 w 10928411"/>
                <a:gd name="connsiteY4" fmla="*/ 363984 h 4145871"/>
                <a:gd name="connsiteX0" fmla="*/ 0 w 10963921"/>
                <a:gd name="connsiteY0" fmla="*/ 363984 h 4145871"/>
                <a:gd name="connsiteX1" fmla="*/ 372862 w 10963921"/>
                <a:gd name="connsiteY1" fmla="*/ 4145871 h 4145871"/>
                <a:gd name="connsiteX2" fmla="*/ 10963921 w 10963921"/>
                <a:gd name="connsiteY2" fmla="*/ 3710864 h 4145871"/>
                <a:gd name="connsiteX3" fmla="*/ 10191565 w 10963921"/>
                <a:gd name="connsiteY3" fmla="*/ 0 h 4145871"/>
                <a:gd name="connsiteX4" fmla="*/ 0 w 10963921"/>
                <a:gd name="connsiteY4" fmla="*/ 363984 h 4145871"/>
                <a:gd name="connsiteX0" fmla="*/ 0 w 10963921"/>
                <a:gd name="connsiteY0" fmla="*/ 363984 h 4199137"/>
                <a:gd name="connsiteX1" fmla="*/ 408372 w 10963921"/>
                <a:gd name="connsiteY1" fmla="*/ 4199137 h 4199137"/>
                <a:gd name="connsiteX2" fmla="*/ 10963921 w 10963921"/>
                <a:gd name="connsiteY2" fmla="*/ 3710864 h 4199137"/>
                <a:gd name="connsiteX3" fmla="*/ 10191565 w 10963921"/>
                <a:gd name="connsiteY3" fmla="*/ 0 h 4199137"/>
                <a:gd name="connsiteX4" fmla="*/ 0 w 10963921"/>
                <a:gd name="connsiteY4" fmla="*/ 363984 h 4199137"/>
                <a:gd name="connsiteX0" fmla="*/ 0 w 11026065"/>
                <a:gd name="connsiteY0" fmla="*/ 488271 h 4199137"/>
                <a:gd name="connsiteX1" fmla="*/ 470516 w 11026065"/>
                <a:gd name="connsiteY1" fmla="*/ 4199137 h 4199137"/>
                <a:gd name="connsiteX2" fmla="*/ 11026065 w 11026065"/>
                <a:gd name="connsiteY2" fmla="*/ 3710864 h 4199137"/>
                <a:gd name="connsiteX3" fmla="*/ 10253709 w 11026065"/>
                <a:gd name="connsiteY3" fmla="*/ 0 h 4199137"/>
                <a:gd name="connsiteX4" fmla="*/ 0 w 11026065"/>
                <a:gd name="connsiteY4" fmla="*/ 488271 h 4199137"/>
                <a:gd name="connsiteX0" fmla="*/ 0 w 10972799"/>
                <a:gd name="connsiteY0" fmla="*/ 488271 h 4199137"/>
                <a:gd name="connsiteX1" fmla="*/ 417250 w 10972799"/>
                <a:gd name="connsiteY1" fmla="*/ 4199137 h 4199137"/>
                <a:gd name="connsiteX2" fmla="*/ 10972799 w 10972799"/>
                <a:gd name="connsiteY2" fmla="*/ 3710864 h 4199137"/>
                <a:gd name="connsiteX3" fmla="*/ 10200443 w 10972799"/>
                <a:gd name="connsiteY3" fmla="*/ 0 h 4199137"/>
                <a:gd name="connsiteX4" fmla="*/ 0 w 10972799"/>
                <a:gd name="connsiteY4" fmla="*/ 488271 h 4199137"/>
                <a:gd name="connsiteX0" fmla="*/ 0 w 10972799"/>
                <a:gd name="connsiteY0" fmla="*/ 440646 h 4151512"/>
                <a:gd name="connsiteX1" fmla="*/ 417250 w 10972799"/>
                <a:gd name="connsiteY1" fmla="*/ 4151512 h 4151512"/>
                <a:gd name="connsiteX2" fmla="*/ 10972799 w 10972799"/>
                <a:gd name="connsiteY2" fmla="*/ 3663239 h 4151512"/>
                <a:gd name="connsiteX3" fmla="*/ 10505243 w 10972799"/>
                <a:gd name="connsiteY3" fmla="*/ 0 h 4151512"/>
                <a:gd name="connsiteX4" fmla="*/ 0 w 10972799"/>
                <a:gd name="connsiteY4" fmla="*/ 440646 h 4151512"/>
                <a:gd name="connsiteX0" fmla="*/ 0 w 10972799"/>
                <a:gd name="connsiteY0" fmla="*/ 450171 h 4161037"/>
                <a:gd name="connsiteX1" fmla="*/ 417250 w 10972799"/>
                <a:gd name="connsiteY1" fmla="*/ 4161037 h 4161037"/>
                <a:gd name="connsiteX2" fmla="*/ 10972799 w 10972799"/>
                <a:gd name="connsiteY2" fmla="*/ 3672764 h 4161037"/>
                <a:gd name="connsiteX3" fmla="*/ 10524293 w 10972799"/>
                <a:gd name="connsiteY3" fmla="*/ 0 h 4161037"/>
                <a:gd name="connsiteX4" fmla="*/ 0 w 10972799"/>
                <a:gd name="connsiteY4" fmla="*/ 450171 h 416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72799" h="4161037">
                  <a:moveTo>
                    <a:pt x="0" y="450171"/>
                  </a:moveTo>
                  <a:lnTo>
                    <a:pt x="417250" y="4161037"/>
                  </a:lnTo>
                  <a:lnTo>
                    <a:pt x="10972799" y="3672764"/>
                  </a:lnTo>
                  <a:lnTo>
                    <a:pt x="10524293" y="0"/>
                  </a:lnTo>
                  <a:lnTo>
                    <a:pt x="0" y="450171"/>
                  </a:lnTo>
                  <a:close/>
                </a:path>
              </a:pathLst>
            </a:cu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B8B564E-4C8C-4C92-9D41-59699108C37D}"/>
                </a:ext>
              </a:extLst>
            </p:cNvPr>
            <p:cNvGrpSpPr/>
            <p:nvPr/>
          </p:nvGrpSpPr>
          <p:grpSpPr>
            <a:xfrm>
              <a:off x="768779" y="1821914"/>
              <a:ext cx="7481894" cy="3880653"/>
              <a:chOff x="1050713" y="2509081"/>
              <a:chExt cx="10582183" cy="3799644"/>
            </a:xfrm>
            <a:effectLst>
              <a:outerShdw blurRad="63500" sx="101000" sy="101000" algn="ctr" rotWithShape="0">
                <a:prstClr val="black">
                  <a:alpha val="38000"/>
                </a:prstClr>
              </a:outerShdw>
            </a:effectLst>
          </p:grpSpPr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42652868-11D0-425D-83EE-C2388177446E}"/>
                  </a:ext>
                </a:extLst>
              </p:cNvPr>
              <p:cNvSpPr/>
              <p:nvPr/>
            </p:nvSpPr>
            <p:spPr>
              <a:xfrm>
                <a:off x="1050713" y="2509082"/>
                <a:ext cx="10582183" cy="3799643"/>
              </a:xfrm>
              <a:custGeom>
                <a:avLst/>
                <a:gdLst>
                  <a:gd name="connsiteX0" fmla="*/ 0 w 10582183"/>
                  <a:gd name="connsiteY0" fmla="*/ 17756 h 3799643"/>
                  <a:gd name="connsiteX1" fmla="*/ 44389 w 10582183"/>
                  <a:gd name="connsiteY1" fmla="*/ 3799643 h 3799643"/>
                  <a:gd name="connsiteX2" fmla="*/ 10582183 w 10582183"/>
                  <a:gd name="connsiteY2" fmla="*/ 3701989 h 3799643"/>
                  <a:gd name="connsiteX3" fmla="*/ 10582183 w 10582183"/>
                  <a:gd name="connsiteY3" fmla="*/ 390618 h 3799643"/>
                  <a:gd name="connsiteX4" fmla="*/ 9792070 w 10582183"/>
                  <a:gd name="connsiteY4" fmla="*/ 390618 h 3799643"/>
                  <a:gd name="connsiteX5" fmla="*/ 9792070 w 10582183"/>
                  <a:gd name="connsiteY5" fmla="*/ 0 h 3799643"/>
                  <a:gd name="connsiteX6" fmla="*/ 0 w 10582183"/>
                  <a:gd name="connsiteY6" fmla="*/ 17756 h 379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2183" h="3799643">
                    <a:moveTo>
                      <a:pt x="0" y="17756"/>
                    </a:moveTo>
                    <a:lnTo>
                      <a:pt x="44389" y="3799643"/>
                    </a:lnTo>
                    <a:lnTo>
                      <a:pt x="10582183" y="3701989"/>
                    </a:lnTo>
                    <a:lnTo>
                      <a:pt x="10582183" y="390618"/>
                    </a:lnTo>
                    <a:lnTo>
                      <a:pt x="9792070" y="390618"/>
                    </a:lnTo>
                    <a:lnTo>
                      <a:pt x="9792070" y="0"/>
                    </a:lnTo>
                    <a:lnTo>
                      <a:pt x="0" y="177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FD307C30-A628-4819-9C1E-CAC62A0DF7CB}"/>
                  </a:ext>
                </a:extLst>
              </p:cNvPr>
              <p:cNvSpPr/>
              <p:nvPr/>
            </p:nvSpPr>
            <p:spPr>
              <a:xfrm>
                <a:off x="10823806" y="2509081"/>
                <a:ext cx="809090" cy="417251"/>
              </a:xfrm>
              <a:custGeom>
                <a:avLst/>
                <a:gdLst>
                  <a:gd name="connsiteX0" fmla="*/ 17755 w 852256"/>
                  <a:gd name="connsiteY0" fmla="*/ 0 h 435006"/>
                  <a:gd name="connsiteX1" fmla="*/ 852256 w 852256"/>
                  <a:gd name="connsiteY1" fmla="*/ 435006 h 435006"/>
                  <a:gd name="connsiteX2" fmla="*/ 0 w 852256"/>
                  <a:gd name="connsiteY2" fmla="*/ 417251 h 435006"/>
                  <a:gd name="connsiteX3" fmla="*/ 17755 w 852256"/>
                  <a:gd name="connsiteY3" fmla="*/ 0 h 435006"/>
                  <a:gd name="connsiteX0" fmla="*/ 17755 w 852256"/>
                  <a:gd name="connsiteY0" fmla="*/ 0 h 417251"/>
                  <a:gd name="connsiteX1" fmla="*/ 852256 w 852256"/>
                  <a:gd name="connsiteY1" fmla="*/ 40371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  <a:gd name="connsiteX0" fmla="*/ 17755 w 852256"/>
                  <a:gd name="connsiteY0" fmla="*/ 0 h 417251"/>
                  <a:gd name="connsiteX1" fmla="*/ 852256 w 852256"/>
                  <a:gd name="connsiteY1" fmla="*/ 393285 h 417251"/>
                  <a:gd name="connsiteX2" fmla="*/ 0 w 852256"/>
                  <a:gd name="connsiteY2" fmla="*/ 417251 h 417251"/>
                  <a:gd name="connsiteX3" fmla="*/ 17755 w 852256"/>
                  <a:gd name="connsiteY3" fmla="*/ 0 h 41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2256" h="417251">
                    <a:moveTo>
                      <a:pt x="17755" y="0"/>
                    </a:moveTo>
                    <a:lnTo>
                      <a:pt x="852256" y="393285"/>
                    </a:lnTo>
                    <a:lnTo>
                      <a:pt x="0" y="417251"/>
                    </a:lnTo>
                    <a:lnTo>
                      <a:pt x="17755" y="0"/>
                    </a:lnTo>
                    <a:close/>
                  </a:path>
                </a:pathLst>
              </a:custGeom>
              <a:solidFill>
                <a:srgbClr val="DAD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B6CF3CE-1588-40D4-900A-25B3F06D8B52}"/>
              </a:ext>
            </a:extLst>
          </p:cNvPr>
          <p:cNvSpPr txBox="1"/>
          <p:nvPr/>
        </p:nvSpPr>
        <p:spPr>
          <a:xfrm>
            <a:off x="747458" y="5575303"/>
            <a:ext cx="10093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rPr>
              <a:t>当报文网络中传输，路由形成了环路，无法传送到目标节点时，这个报文也只能丢掉。</a:t>
            </a:r>
          </a:p>
        </p:txBody>
      </p:sp>
    </p:spTree>
    <p:extLst>
      <p:ext uri="{BB962C8B-B14F-4D97-AF65-F5344CB8AC3E}">
        <p14:creationId xmlns:p14="http://schemas.microsoft.com/office/powerpoint/2010/main" val="37020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丢包的检测方法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078766" cy="3318936"/>
          </a:xfrm>
        </p:spPr>
        <p:txBody>
          <a:bodyPr/>
          <a:lstStyle/>
          <a:p>
            <a:r>
              <a:rPr lang="en-US" altLang="zh-CN" sz="2400" dirty="0"/>
              <a:t>Ping </a:t>
            </a:r>
            <a:r>
              <a:rPr lang="zh-CN" altLang="en-US" sz="2400" dirty="0"/>
              <a:t>命令</a:t>
            </a:r>
            <a:r>
              <a:rPr lang="en-US" altLang="zh-CN" sz="2400" dirty="0"/>
              <a:t> </a:t>
            </a:r>
          </a:p>
          <a:p>
            <a:pPr lvl="1"/>
            <a:r>
              <a:rPr lang="zh-CN" altLang="en-US" sz="2000" dirty="0"/>
              <a:t>利用 </a:t>
            </a:r>
            <a:r>
              <a:rPr lang="en-US" altLang="zh-CN" sz="2000" dirty="0"/>
              <a:t>ICMP </a:t>
            </a:r>
            <a:r>
              <a:rPr lang="zh-CN" altLang="en-US" sz="2000" dirty="0"/>
              <a:t>协议发送 </a:t>
            </a:r>
            <a:r>
              <a:rPr lang="en-US" altLang="zh-CN" sz="2000" dirty="0"/>
              <a:t>Echo </a:t>
            </a:r>
            <a:r>
              <a:rPr lang="zh-CN" altLang="en-US" sz="2000" dirty="0"/>
              <a:t>请求</a:t>
            </a:r>
          </a:p>
          <a:p>
            <a:pPr lvl="1"/>
            <a:r>
              <a:rPr lang="zh-CN" altLang="en-US" sz="2000" dirty="0"/>
              <a:t>若无响应，则推测为丢包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dirty="0"/>
              <a:t>Traceroute </a:t>
            </a:r>
            <a:r>
              <a:rPr lang="zh-CN" altLang="en-US" sz="2400" dirty="0"/>
              <a:t>路由跟踪</a:t>
            </a:r>
          </a:p>
          <a:p>
            <a:pPr lvl="1"/>
            <a:r>
              <a:rPr lang="zh-CN" altLang="en-US" sz="2000" dirty="0"/>
              <a:t>分段检查路径中每一跳的响应情况</a:t>
            </a:r>
          </a:p>
          <a:p>
            <a:pPr lvl="1"/>
            <a:r>
              <a:rPr lang="zh-CN" altLang="en-US" sz="2000" dirty="0"/>
              <a:t>分析是否为链路中间节点导致的丢包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BBCACA-07E5-4C38-9F8F-C3701D51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92"/>
          <a:stretch>
            <a:fillRect/>
          </a:stretch>
        </p:blipFill>
        <p:spPr>
          <a:xfrm>
            <a:off x="6226997" y="2743365"/>
            <a:ext cx="4417330" cy="1305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2F6B65-BF21-44CA-977C-52F9049E8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53" y="2448090"/>
            <a:ext cx="2743200" cy="295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5ED11E-6A18-4AEB-97A2-99D3A26F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00"/>
          <a:stretch>
            <a:fillRect/>
          </a:stretch>
        </p:blipFill>
        <p:spPr>
          <a:xfrm>
            <a:off x="6226997" y="4612279"/>
            <a:ext cx="4035589" cy="14500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681950-CC1B-40D0-84D9-1DAC02E46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853" y="4344741"/>
            <a:ext cx="30099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5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丢包率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单位时间内丢失的数据包数量与发送数据包数量的比值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72734A-3E65-4B5C-9457-CEB0B4D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877" y="3504215"/>
            <a:ext cx="5306924" cy="14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4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数据出错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49C00-90C0-4629-B9C9-E97D894BF0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原因</a:t>
            </a:r>
            <a:r>
              <a:rPr lang="en-US" altLang="zh-CN" sz="2400" dirty="0"/>
              <a:t> </a:t>
            </a:r>
          </a:p>
          <a:p>
            <a:pPr lvl="1"/>
            <a:r>
              <a:rPr lang="zh-CN" altLang="en-US" sz="2000" dirty="0"/>
              <a:t>模拟信道中电磁干扰</a:t>
            </a:r>
          </a:p>
          <a:p>
            <a:pPr lvl="1"/>
            <a:r>
              <a:rPr lang="zh-CN" altLang="en-US" sz="2000" dirty="0"/>
              <a:t>光纤接头折损、信号衰减</a:t>
            </a:r>
          </a:p>
          <a:p>
            <a:pPr lvl="1"/>
            <a:r>
              <a:rPr lang="zh-CN" altLang="en-US" sz="2000" dirty="0"/>
              <a:t>编码</a:t>
            </a:r>
            <a:r>
              <a:rPr lang="en-US" altLang="zh-CN" sz="2000" dirty="0"/>
              <a:t>/</a:t>
            </a:r>
            <a:r>
              <a:rPr lang="zh-CN" altLang="en-US" sz="2000" dirty="0"/>
              <a:t>调制错误或硬件故障</a:t>
            </a:r>
          </a:p>
          <a:p>
            <a:r>
              <a:rPr lang="zh-CN" altLang="en-US" sz="2400" dirty="0"/>
              <a:t>影响</a:t>
            </a:r>
          </a:p>
          <a:p>
            <a:pPr lvl="1"/>
            <a:r>
              <a:rPr lang="zh-CN" altLang="en-US" sz="2000" dirty="0"/>
              <a:t>应用数据无法解析</a:t>
            </a:r>
          </a:p>
          <a:p>
            <a:pPr lvl="1"/>
            <a:r>
              <a:rPr lang="zh-CN" altLang="en-US" sz="2000" dirty="0"/>
              <a:t>内容显示乱码无法使用</a:t>
            </a:r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18DB5C-78D6-4FBB-8CCC-DFC5A7C86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1443509"/>
          </a:xfrm>
        </p:spPr>
        <p:txBody>
          <a:bodyPr/>
          <a:lstStyle/>
          <a:p>
            <a:r>
              <a:rPr lang="zh-CN" altLang="en-US" sz="2400" dirty="0"/>
              <a:t>误码率</a:t>
            </a:r>
            <a:endParaRPr lang="en-US" altLang="zh-CN" sz="2400" dirty="0"/>
          </a:p>
          <a:p>
            <a:pPr lvl="1"/>
            <a:r>
              <a:rPr lang="zh-CN" altLang="en-US" sz="2000" dirty="0"/>
              <a:t>单位时间内出错的比特数量与总发送比特数量的比值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21A8AE-478C-4EE7-9339-38DB835A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53" y="4304073"/>
            <a:ext cx="4816704" cy="11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数据差错的检测思路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在要发送的数据中增加若干比特的信息</a:t>
            </a:r>
          </a:p>
          <a:p>
            <a:r>
              <a:rPr lang="zh-CN" altLang="en-US" sz="2400" dirty="0"/>
              <a:t>用一定的方法，基于这些增加的信息，判断是否有差错发生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B502D1-835F-4A18-9551-0D4C67C4CA4A}"/>
              </a:ext>
            </a:extLst>
          </p:cNvPr>
          <p:cNvGrpSpPr/>
          <p:nvPr/>
        </p:nvGrpSpPr>
        <p:grpSpPr>
          <a:xfrm>
            <a:off x="3596828" y="4052441"/>
            <a:ext cx="5247887" cy="904584"/>
            <a:chOff x="6935305" y="4239626"/>
            <a:chExt cx="3816350" cy="904584"/>
          </a:xfrm>
        </p:grpSpPr>
        <p:grpSp>
          <p:nvGrpSpPr>
            <p:cNvPr id="5" name="组合 2">
              <a:extLst>
                <a:ext uri="{FF2B5EF4-FFF2-40B4-BE49-F238E27FC236}">
                  <a16:creationId xmlns:a16="http://schemas.microsoft.com/office/drawing/2014/main" id="{24F97968-8FAF-4483-8CE2-27C12D45F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5305" y="4239626"/>
              <a:ext cx="3816350" cy="904584"/>
              <a:chOff x="2123728" y="3982267"/>
              <a:chExt cx="3816350" cy="905704"/>
            </a:xfrm>
          </p:grpSpPr>
          <p:sp>
            <p:nvSpPr>
              <p:cNvPr id="10" name="Rectangle 6">
                <a:extLst>
                  <a:ext uri="{FF2B5EF4-FFF2-40B4-BE49-F238E27FC236}">
                    <a16:creationId xmlns:a16="http://schemas.microsoft.com/office/drawing/2014/main" id="{D24D2DD9-69B7-4B6B-B907-F39165BED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728" y="4425734"/>
                <a:ext cx="2447925" cy="462237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D: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被发送的数据比特</a:t>
                </a: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7126FDBA-1409-45F7-9569-CDC197FBA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1653" y="4425734"/>
                <a:ext cx="1368425" cy="462237"/>
              </a:xfrm>
              <a:prstGeom prst="rect">
                <a:avLst/>
              </a:prstGeom>
              <a:noFill/>
              <a:ln w="28575">
                <a:solidFill>
                  <a:srgbClr val="009FF6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R: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检验比特</a:t>
                </a: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0E4470E7-315E-4C72-A1F2-412F8D8FD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014" y="3982267"/>
                <a:ext cx="792163" cy="46223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比特</a:t>
                </a: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02EDFD7E-ACD0-42C4-8EC8-F84833512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852" y="3984059"/>
                <a:ext cx="792163" cy="46223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比特</a:t>
                </a:r>
              </a:p>
            </p:txBody>
          </p:sp>
        </p:grp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D1F34764-4849-4B8E-9BD2-5CA5DACF28DE}"/>
                </a:ext>
              </a:extLst>
            </p:cNvPr>
            <p:cNvCxnSpPr/>
            <p:nvPr/>
          </p:nvCxnSpPr>
          <p:spPr>
            <a:xfrm flipH="1">
              <a:off x="6935305" y="4407694"/>
              <a:ext cx="9350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3332BB5-495B-47BC-8586-5D5C0B2D79B7}"/>
                </a:ext>
              </a:extLst>
            </p:cNvPr>
            <p:cNvCxnSpPr>
              <a:cxnSpLocks/>
            </p:cNvCxnSpPr>
            <p:nvPr/>
          </p:nvCxnSpPr>
          <p:spPr>
            <a:xfrm>
              <a:off x="10466851" y="4407694"/>
              <a:ext cx="2848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97DA156-6077-4C09-81A0-8027734AD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3230" y="4407694"/>
              <a:ext cx="2848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7A93C76-58BE-4F53-A610-8E1E1868E443}"/>
                </a:ext>
              </a:extLst>
            </p:cNvPr>
            <p:cNvCxnSpPr>
              <a:cxnSpLocks/>
            </p:cNvCxnSpPr>
            <p:nvPr/>
          </p:nvCxnSpPr>
          <p:spPr>
            <a:xfrm>
              <a:off x="8535652" y="4407694"/>
              <a:ext cx="8348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81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常见的差错检测方法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6C0BD91-E37F-4471-B8D5-6254BE7C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72" y="3795456"/>
            <a:ext cx="150683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检查和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9A1DB46-FB4C-47AB-840D-61FBA92C1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594" y="3795455"/>
            <a:ext cx="150683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奇偶校验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97CBBD5-D9E7-4605-B08D-C3544561B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49" y="3800145"/>
            <a:ext cx="2590564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循环冗余校验码</a:t>
            </a:r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0011D34D-A227-4DBD-A7F8-D22BB509BB3A}"/>
              </a:ext>
            </a:extLst>
          </p:cNvPr>
          <p:cNvSpPr/>
          <p:nvPr/>
        </p:nvSpPr>
        <p:spPr>
          <a:xfrm>
            <a:off x="5424631" y="2842733"/>
            <a:ext cx="1506829" cy="612648"/>
          </a:xfrm>
          <a:prstGeom prst="cloudCallout">
            <a:avLst>
              <a:gd name="adj1" fmla="val -17887"/>
              <a:gd name="adj2" fmla="val 98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运输层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514ED3C-8971-4CCC-B36F-E0FFF92B0241}"/>
              </a:ext>
            </a:extLst>
          </p:cNvPr>
          <p:cNvSpPr/>
          <p:nvPr/>
        </p:nvSpPr>
        <p:spPr>
          <a:xfrm>
            <a:off x="5424631" y="4695704"/>
            <a:ext cx="1506829" cy="612648"/>
          </a:xfrm>
          <a:prstGeom prst="cloudCallout">
            <a:avLst>
              <a:gd name="adj1" fmla="val -19654"/>
              <a:gd name="adj2" fmla="val -105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网络层</a:t>
            </a:r>
          </a:p>
        </p:txBody>
      </p:sp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0011D34D-A227-4DBD-A7F8-D22BB509BB3A}"/>
              </a:ext>
            </a:extLst>
          </p:cNvPr>
          <p:cNvSpPr/>
          <p:nvPr/>
        </p:nvSpPr>
        <p:spPr>
          <a:xfrm>
            <a:off x="8574058" y="2831592"/>
            <a:ext cx="1506829" cy="612648"/>
          </a:xfrm>
          <a:prstGeom prst="cloudCallout">
            <a:avLst>
              <a:gd name="adj1" fmla="val -17887"/>
              <a:gd name="adj2" fmla="val 98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链路层</a:t>
            </a:r>
          </a:p>
        </p:txBody>
      </p:sp>
    </p:spTree>
    <p:extLst>
      <p:ext uri="{BB962C8B-B14F-4D97-AF65-F5344CB8AC3E}">
        <p14:creationId xmlns:p14="http://schemas.microsoft.com/office/powerpoint/2010/main" val="50059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差错检测</a:t>
            </a:r>
            <a:r>
              <a:rPr lang="en-US" altLang="zh-CN" dirty="0"/>
              <a:t>——</a:t>
            </a:r>
            <a:r>
              <a:rPr lang="zh-CN" altLang="en-US" dirty="0"/>
              <a:t>检验和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47FEE8-6C8D-453A-B4F6-C1A23ED47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5035240" cy="3310128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发送方</a:t>
            </a:r>
          </a:p>
          <a:p>
            <a:pPr lvl="1"/>
            <a:r>
              <a:rPr lang="zh-CN" altLang="en-US" sz="2000" dirty="0"/>
              <a:t>把报文段看作是</a:t>
            </a:r>
            <a:r>
              <a:rPr lang="en-US" altLang="zh-CN" sz="2000" dirty="0"/>
              <a:t>16</a:t>
            </a:r>
            <a:r>
              <a:rPr lang="zh-CN" altLang="en-US" sz="2000" dirty="0"/>
              <a:t>比特字的序列</a:t>
            </a:r>
          </a:p>
          <a:p>
            <a:pPr lvl="1"/>
            <a:r>
              <a:rPr lang="zh-CN" altLang="en-US" sz="2000" dirty="0"/>
              <a:t>对报文的所有</a:t>
            </a:r>
            <a:r>
              <a:rPr lang="en-US" altLang="zh-CN" sz="2000" dirty="0"/>
              <a:t>16</a:t>
            </a:r>
            <a:r>
              <a:rPr lang="zh-CN" altLang="en-US" sz="2000" dirty="0"/>
              <a:t>比特字求和</a:t>
            </a:r>
          </a:p>
          <a:p>
            <a:pPr lvl="1"/>
            <a:r>
              <a:rPr lang="zh-CN" altLang="en-US" sz="2000" dirty="0"/>
              <a:t>将求和结果放入报文的校验和字段中</a:t>
            </a:r>
          </a:p>
          <a:p>
            <a:endParaRPr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7B2527-EA10-4049-AB52-37E2B1FD9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3" y="2560320"/>
            <a:ext cx="4640537" cy="331012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接收方</a:t>
            </a:r>
            <a:endParaRPr lang="en-US" altLang="zh-CN" sz="2400" dirty="0"/>
          </a:p>
          <a:p>
            <a:pPr lvl="1"/>
            <a:r>
              <a:rPr lang="zh-CN" altLang="en-US" sz="2000" dirty="0"/>
              <a:t>计算接收到的报文的校验和</a:t>
            </a:r>
          </a:p>
          <a:p>
            <a:pPr lvl="1"/>
            <a:r>
              <a:rPr lang="zh-CN" altLang="en-US" sz="2000" dirty="0"/>
              <a:t>检查计算结果是否与收到报文中的校验和相同</a:t>
            </a:r>
          </a:p>
          <a:p>
            <a:endParaRPr lang="zh-CN" altLang="en-US" sz="24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DB5275A-6DCB-41AF-B5D0-BFF5D980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418" y="4248974"/>
            <a:ext cx="382105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不同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—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检测到错误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9DA74F3-E9CB-4A2D-B19A-302F7F830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5418" y="4949558"/>
            <a:ext cx="382105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相同 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—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没有检测到错误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595467E6-960F-4F62-8FCF-89C4B0776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9668" y="5464432"/>
            <a:ext cx="3160039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10000"/>
              </a:lnSpc>
            </a:pP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（但</a:t>
            </a:r>
            <a:r>
              <a:rPr kumimoji="1" lang="zh-CN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仍可能存在错误</a:t>
            </a:r>
            <a:r>
              <a:rPr kumimoji="1"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0190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080F3-9CC0-4DC9-99DF-B621FEDC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网络中的信号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9740A6-9F47-4174-A23A-DB3BBEE63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7" y="2560319"/>
            <a:ext cx="5149977" cy="1945005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模拟信号</a:t>
            </a:r>
            <a:endParaRPr lang="en-US" altLang="zh-CN" sz="2400" dirty="0"/>
          </a:p>
          <a:p>
            <a:pPr lvl="1"/>
            <a:r>
              <a:rPr lang="zh-CN" altLang="en-US" dirty="0"/>
              <a:t>随时间而连续变化的信号</a:t>
            </a:r>
            <a:endParaRPr lang="en-US" altLang="zh-CN" dirty="0"/>
          </a:p>
          <a:p>
            <a:pPr lvl="1"/>
            <a:r>
              <a:rPr lang="zh-CN" altLang="en-US" dirty="0"/>
              <a:t>简单模拟信号：</a:t>
            </a:r>
            <a:r>
              <a:rPr lang="en-US" altLang="zh-CN" dirty="0"/>
              <a:t>x(t)=Asin(2</a:t>
            </a:r>
            <a:r>
              <a:rPr lang="el-GR" altLang="zh-CN" dirty="0">
                <a:ea typeface="宋体" panose="02010600030101010101" pitchFamily="2" charset="-122"/>
              </a:rPr>
              <a:t>π</a:t>
            </a:r>
            <a:r>
              <a:rPr lang="en-US" altLang="zh-CN" dirty="0" err="1"/>
              <a:t>ft+φ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三个参数：振幅</a:t>
            </a:r>
            <a:r>
              <a:rPr lang="en-US" altLang="zh-CN" dirty="0"/>
              <a:t>A</a:t>
            </a:r>
            <a:r>
              <a:rPr lang="zh-CN" altLang="en-US" dirty="0"/>
              <a:t>，频率</a:t>
            </a:r>
            <a:r>
              <a:rPr lang="en-US" altLang="zh-CN" dirty="0"/>
              <a:t>f</a:t>
            </a:r>
            <a:r>
              <a:rPr lang="zh-CN" altLang="en-US" dirty="0"/>
              <a:t>，相位</a:t>
            </a:r>
            <a:r>
              <a:rPr lang="en-US" altLang="zh-CN" dirty="0"/>
              <a:t>φ</a:t>
            </a:r>
          </a:p>
          <a:p>
            <a:pPr lvl="1"/>
            <a:r>
              <a:rPr lang="zh-CN" altLang="en-US" dirty="0"/>
              <a:t>复杂模拟信号：傅里叶变换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1375C9-5457-4617-9646-B80381519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1945004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数字信号</a:t>
            </a:r>
            <a:endParaRPr lang="en-US" altLang="zh-CN" sz="2400" dirty="0"/>
          </a:p>
          <a:p>
            <a:pPr lvl="1"/>
            <a:r>
              <a:rPr lang="zh-CN" altLang="en-US" dirty="0"/>
              <a:t>离散的、值的变化是瞬时发生的信号</a:t>
            </a:r>
            <a:endParaRPr lang="en-US" altLang="zh-CN" dirty="0"/>
          </a:p>
          <a:p>
            <a:pPr lvl="1"/>
            <a:r>
              <a:rPr lang="zh-CN" altLang="en-US" dirty="0"/>
              <a:t>比特间隙：发送 </a:t>
            </a:r>
            <a:r>
              <a:rPr lang="en-US" altLang="zh-CN" dirty="0"/>
              <a:t>1 </a:t>
            </a:r>
            <a:r>
              <a:rPr lang="zh-CN" altLang="en-US" dirty="0"/>
              <a:t>比特所用时间</a:t>
            </a:r>
          </a:p>
          <a:p>
            <a:pPr lvl="1"/>
            <a:r>
              <a:rPr lang="zh-CN" altLang="en-US" dirty="0"/>
              <a:t>比特率：每秒钟发送的比特数（</a:t>
            </a:r>
            <a:r>
              <a:rPr lang="en-US" altLang="zh-CN" dirty="0"/>
              <a:t>bps</a:t>
            </a:r>
            <a:r>
              <a:rPr lang="zh-CN" altLang="en-US" dirty="0"/>
              <a:t>或</a:t>
            </a:r>
            <a:r>
              <a:rPr lang="en-US" altLang="zh-CN" dirty="0"/>
              <a:t>b/s</a:t>
            </a:r>
            <a:r>
              <a:rPr lang="zh-CN" altLang="en-US" dirty="0"/>
              <a:t>）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247950-F749-48E6-98F7-F805638D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02" y="4432474"/>
            <a:ext cx="5463865" cy="19450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71C0EE-29C6-48AF-9D4F-EF2B4BF9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4" y="4021842"/>
            <a:ext cx="4937394" cy="1854026"/>
          </a:xfrm>
          <a:prstGeom prst="rect">
            <a:avLst/>
          </a:prstGeom>
        </p:spPr>
      </p:pic>
      <p:sp>
        <p:nvSpPr>
          <p:cNvPr id="8" name="AutoShape 35">
            <a:extLst>
              <a:ext uri="{FF2B5EF4-FFF2-40B4-BE49-F238E27FC236}">
                <a16:creationId xmlns:a16="http://schemas.microsoft.com/office/drawing/2014/main" id="{CC9978DA-2E61-466B-83EB-D9E3B4BA7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382" y="6119113"/>
            <a:ext cx="1174750" cy="516730"/>
          </a:xfrm>
          <a:prstGeom prst="wedgeRoundRectCallout">
            <a:avLst>
              <a:gd name="adj1" fmla="val -31926"/>
              <a:gd name="adj2" fmla="val -119822"/>
              <a:gd name="adj3" fmla="val 16667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比特间隙</a:t>
            </a:r>
          </a:p>
        </p:txBody>
      </p:sp>
    </p:spTree>
    <p:extLst>
      <p:ext uri="{BB962C8B-B14F-4D97-AF65-F5344CB8AC3E}">
        <p14:creationId xmlns:p14="http://schemas.microsoft.com/office/powerpoint/2010/main" val="55489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差错检测</a:t>
            </a:r>
            <a:r>
              <a:rPr lang="en-US" altLang="zh-CN" dirty="0"/>
              <a:t>——</a:t>
            </a:r>
            <a:r>
              <a:rPr lang="zh-CN" altLang="en-US" dirty="0"/>
              <a:t>检验和</a:t>
            </a:r>
          </a:p>
        </p:txBody>
      </p:sp>
      <p:sp>
        <p:nvSpPr>
          <p:cNvPr id="4" name="Text Box 79">
            <a:extLst>
              <a:ext uri="{FF2B5EF4-FFF2-40B4-BE49-F238E27FC236}">
                <a16:creationId xmlns:a16="http://schemas.microsoft.com/office/drawing/2014/main" id="{3DD74B47-809F-4D38-B1EB-9681623EE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308" y="2567963"/>
            <a:ext cx="2952078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将两个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比特字相加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7E72615-BE70-4314-9364-F5753457F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979" y="3116119"/>
            <a:ext cx="64008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1  1  1  0  0  1  1  0  0  1  1  0  0  1  1  0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1  1  0  1  0  1  0  1  0  1  0  1  0  1  0  1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1  1  0  1  1  1  0  1  1  1  0  1  1  1  0  1  1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1  0  1  1  1  0  1  1  1  0  1  1  1  1  0  0</a:t>
            </a:r>
          </a:p>
          <a:p>
            <a:r>
              <a:rPr lang="en-US" altLang="en-US" sz="2400" b="1" dirty="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0  1  0  0  0  1  0  0  0  1  0  0  0  0  1  1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D8C9E5DC-87DF-4FAD-A8C6-DEEA94BC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869" y="4150721"/>
            <a:ext cx="304800" cy="3048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FEA72815-91C4-4865-BDA2-DAD545E46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306" y="4138021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回卷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09841EA-2A72-409A-8636-5FDBBE03F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082" y="4731746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和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2B93E398-971A-4BA2-99FA-0ADE2A85E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529" y="5050833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med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检查和</a:t>
            </a: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9CDC0FC3-13B6-4B2A-9D14-C792376245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529" y="3974509"/>
            <a:ext cx="5604307" cy="0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F9420F6-2702-401A-B5F6-AD1B984743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529" y="4693646"/>
            <a:ext cx="5604307" cy="0"/>
          </a:xfrm>
          <a:prstGeom prst="line">
            <a:avLst/>
          </a:prstGeom>
          <a:noFill/>
          <a:ln w="28575">
            <a:solidFill>
              <a:srgbClr val="009FF6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05669E1-7F68-4A4E-BD12-CBA767F302FE}"/>
              </a:ext>
            </a:extLst>
          </p:cNvPr>
          <p:cNvSpPr>
            <a:spLocks/>
          </p:cNvSpPr>
          <p:nvPr/>
        </p:nvSpPr>
        <p:spPr bwMode="auto">
          <a:xfrm>
            <a:off x="3511141" y="4457109"/>
            <a:ext cx="4907645" cy="68999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6 h 58"/>
              <a:gd name="T4" fmla="*/ 2147483646 w 3788"/>
              <a:gd name="T5" fmla="*/ 2147483646 h 58"/>
              <a:gd name="T6" fmla="*/ 0 60000 65536"/>
              <a:gd name="T7" fmla="*/ 0 60000 65536"/>
              <a:gd name="T8" fmla="*/ 0 60000 65536"/>
              <a:gd name="T9" fmla="*/ 0 w 3788"/>
              <a:gd name="T10" fmla="*/ 0 h 58"/>
              <a:gd name="T11" fmla="*/ 3788 w 3788"/>
              <a:gd name="T12" fmla="*/ 58 h 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 type="none" w="sm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32712AF-4ED8-4ECC-A2A2-CFACCFA4706B}"/>
              </a:ext>
            </a:extLst>
          </p:cNvPr>
          <p:cNvGrpSpPr/>
          <p:nvPr/>
        </p:nvGrpSpPr>
        <p:grpSpPr>
          <a:xfrm>
            <a:off x="2456614" y="5684314"/>
            <a:ext cx="6656053" cy="676011"/>
            <a:chOff x="1791494" y="2533650"/>
            <a:chExt cx="5638006" cy="120015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9C6ACE3B-F007-46B5-9F91-EBA069CC54E4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80F4CB6-0C33-4FA7-B69E-C58F6CA93667}"/>
                </a:ext>
              </a:extLst>
            </p:cNvPr>
            <p:cNvSpPr txBox="1"/>
            <p:nvPr/>
          </p:nvSpPr>
          <p:spPr>
            <a:xfrm>
              <a:off x="1951183" y="2742394"/>
              <a:ext cx="5411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9FF6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注意：</a:t>
              </a:r>
              <a:r>
                <a:rPr lang="zh-CN" alt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最高有效位的进位要回卷加到结果当中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0AB4420-CF5B-4259-8D45-1E060CF62E25}"/>
                </a:ext>
              </a:extLst>
            </p:cNvPr>
            <p:cNvSpPr/>
            <p:nvPr/>
          </p:nvSpPr>
          <p:spPr>
            <a:xfrm>
              <a:off x="1857375" y="2669790"/>
              <a:ext cx="5505449" cy="965042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0210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数据乱序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593671" cy="3318936"/>
          </a:xfrm>
        </p:spPr>
        <p:txBody>
          <a:bodyPr/>
          <a:lstStyle/>
          <a:p>
            <a:r>
              <a:rPr lang="zh-CN" altLang="en-US" sz="2400" dirty="0"/>
              <a:t>原因</a:t>
            </a:r>
            <a:r>
              <a:rPr lang="en-US" altLang="zh-CN" sz="2400" dirty="0"/>
              <a:t> </a:t>
            </a:r>
          </a:p>
          <a:p>
            <a:pPr lvl="1"/>
            <a:r>
              <a:rPr lang="zh-CN" altLang="en-US" sz="2000" dirty="0"/>
              <a:t>多路径传输</a:t>
            </a:r>
          </a:p>
          <a:p>
            <a:pPr lvl="1"/>
            <a:r>
              <a:rPr lang="zh-CN" altLang="en-US" sz="2000" dirty="0"/>
              <a:t>中间节点转发策略不同（如负载均衡）</a:t>
            </a:r>
          </a:p>
          <a:p>
            <a:pPr lvl="1"/>
            <a:r>
              <a:rPr lang="zh-CN" altLang="en-US" sz="2000" dirty="0"/>
              <a:t>重传机制错乱</a:t>
            </a:r>
          </a:p>
          <a:p>
            <a:r>
              <a:rPr lang="zh-CN" altLang="en-US" sz="2400" dirty="0"/>
              <a:t>影响</a:t>
            </a:r>
          </a:p>
          <a:p>
            <a:pPr lvl="1"/>
            <a:r>
              <a:rPr lang="zh-CN" altLang="en-US" sz="2000" dirty="0"/>
              <a:t>应用数数据重组失败</a:t>
            </a:r>
          </a:p>
          <a:p>
            <a:pPr lvl="1"/>
            <a:r>
              <a:rPr lang="zh-CN" altLang="en-US" sz="2000" dirty="0"/>
              <a:t>语义错误（“你好吗”变成“好吗你”）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91A475-D885-4017-B4A6-A6E99A52A9BD}"/>
              </a:ext>
            </a:extLst>
          </p:cNvPr>
          <p:cNvSpPr txBox="1"/>
          <p:nvPr/>
        </p:nvSpPr>
        <p:spPr>
          <a:xfrm>
            <a:off x="8842159" y="3932808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检 测 ？</a:t>
            </a:r>
          </a:p>
        </p:txBody>
      </p:sp>
    </p:spTree>
    <p:extLst>
      <p:ext uri="{BB962C8B-B14F-4D97-AF65-F5344CB8AC3E}">
        <p14:creationId xmlns:p14="http://schemas.microsoft.com/office/powerpoint/2010/main" val="1459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数据重复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原因</a:t>
            </a:r>
            <a:r>
              <a:rPr lang="en-US" altLang="zh-CN" sz="2400" dirty="0"/>
              <a:t>:</a:t>
            </a:r>
          </a:p>
          <a:p>
            <a:pPr lvl="1"/>
            <a:r>
              <a:rPr lang="zh-CN" altLang="en-US" sz="2000" dirty="0"/>
              <a:t>确认 </a:t>
            </a:r>
            <a:r>
              <a:rPr lang="en-US" altLang="zh-CN" sz="2000" dirty="0"/>
              <a:t>ACK </a:t>
            </a:r>
            <a:r>
              <a:rPr lang="zh-CN" altLang="en-US" sz="2000" dirty="0"/>
              <a:t>丢失，导致发送端重复重传</a:t>
            </a:r>
          </a:p>
          <a:p>
            <a:pPr lvl="1"/>
            <a:r>
              <a:rPr lang="zh-CN" altLang="en-US" sz="2000" dirty="0"/>
              <a:t>网络重定向缓存错误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zh-CN" altLang="en-US" sz="2400" dirty="0"/>
              <a:t>影响</a:t>
            </a:r>
          </a:p>
          <a:p>
            <a:pPr lvl="1"/>
            <a:r>
              <a:rPr lang="zh-CN" altLang="en-US" sz="2000" dirty="0"/>
              <a:t>接收端记录重复消息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332133-EB58-4BD2-8EF5-C77787587547}"/>
              </a:ext>
            </a:extLst>
          </p:cNvPr>
          <p:cNvSpPr txBox="1"/>
          <p:nvPr/>
        </p:nvSpPr>
        <p:spPr>
          <a:xfrm>
            <a:off x="8842159" y="3932808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检 测 ？</a:t>
            </a:r>
          </a:p>
        </p:txBody>
      </p:sp>
    </p:spTree>
    <p:extLst>
      <p:ext uri="{BB962C8B-B14F-4D97-AF65-F5344CB8AC3E}">
        <p14:creationId xmlns:p14="http://schemas.microsoft.com/office/powerpoint/2010/main" val="23241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有效数据和无效数据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F07596-001F-4E6C-A31A-158B32596159}"/>
              </a:ext>
            </a:extLst>
          </p:cNvPr>
          <p:cNvGrpSpPr/>
          <p:nvPr/>
        </p:nvGrpSpPr>
        <p:grpSpPr>
          <a:xfrm>
            <a:off x="1404359" y="2616786"/>
            <a:ext cx="6279959" cy="3414898"/>
            <a:chOff x="2188076" y="3281985"/>
            <a:chExt cx="5367116" cy="3414898"/>
          </a:xfrm>
        </p:grpSpPr>
        <p:sp>
          <p:nvSpPr>
            <p:cNvPr id="7" name="标题 1">
              <a:extLst>
                <a:ext uri="{FF2B5EF4-FFF2-40B4-BE49-F238E27FC236}">
                  <a16:creationId xmlns:a16="http://schemas.microsoft.com/office/drawing/2014/main" id="{9B2D053D-46C7-4F3B-9073-99908E5F246E}"/>
                </a:ext>
              </a:extLst>
            </p:cNvPr>
            <p:cNvSpPr txBox="1"/>
            <p:nvPr/>
          </p:nvSpPr>
          <p:spPr>
            <a:xfrm>
              <a:off x="2310064" y="3281985"/>
              <a:ext cx="3814747" cy="3414898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CC0CAC82-4D87-4863-A104-FF6EBEE53904}"/>
                </a:ext>
              </a:extLst>
            </p:cNvPr>
            <p:cNvSpPr txBox="1"/>
            <p:nvPr/>
          </p:nvSpPr>
          <p:spPr>
            <a:xfrm>
              <a:off x="2416459" y="3371032"/>
              <a:ext cx="3558536" cy="3250349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C462108A-5EDD-46A9-9A81-E9B41E8D42CC}"/>
                </a:ext>
              </a:extLst>
            </p:cNvPr>
            <p:cNvSpPr txBox="1"/>
            <p:nvPr/>
          </p:nvSpPr>
          <p:spPr>
            <a:xfrm>
              <a:off x="2460792" y="3991598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5FD77B02-842E-4C2E-83AA-6637448A6963}"/>
                </a:ext>
              </a:extLst>
            </p:cNvPr>
            <p:cNvSpPr txBox="1"/>
            <p:nvPr/>
          </p:nvSpPr>
          <p:spPr>
            <a:xfrm>
              <a:off x="2469649" y="4386521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标题 1">
              <a:extLst>
                <a:ext uri="{FF2B5EF4-FFF2-40B4-BE49-F238E27FC236}">
                  <a16:creationId xmlns:a16="http://schemas.microsoft.com/office/drawing/2014/main" id="{16514D4D-4538-4103-A37C-13A344B876AA}"/>
                </a:ext>
              </a:extLst>
            </p:cNvPr>
            <p:cNvSpPr txBox="1"/>
            <p:nvPr/>
          </p:nvSpPr>
          <p:spPr>
            <a:xfrm>
              <a:off x="2460792" y="5544982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CF6F672A-22B8-4AB7-8C22-55D19F347462}"/>
                </a:ext>
              </a:extLst>
            </p:cNvPr>
            <p:cNvSpPr txBox="1"/>
            <p:nvPr/>
          </p:nvSpPr>
          <p:spPr>
            <a:xfrm>
              <a:off x="2460792" y="5929993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6C0E400F-D30A-4FAC-988D-11F3491FB087}"/>
                </a:ext>
              </a:extLst>
            </p:cNvPr>
            <p:cNvSpPr txBox="1"/>
            <p:nvPr/>
          </p:nvSpPr>
          <p:spPr>
            <a:xfrm>
              <a:off x="2188076" y="4023684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标题 1">
              <a:extLst>
                <a:ext uri="{FF2B5EF4-FFF2-40B4-BE49-F238E27FC236}">
                  <a16:creationId xmlns:a16="http://schemas.microsoft.com/office/drawing/2014/main" id="{2DDAC030-DA5C-48A9-AF44-3788BB01563C}"/>
                </a:ext>
              </a:extLst>
            </p:cNvPr>
            <p:cNvSpPr txBox="1"/>
            <p:nvPr/>
          </p:nvSpPr>
          <p:spPr>
            <a:xfrm>
              <a:off x="2188076" y="4408695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313F0BD7-E0EC-4229-8E8C-8B5C60F4D976}"/>
                </a:ext>
              </a:extLst>
            </p:cNvPr>
            <p:cNvSpPr txBox="1"/>
            <p:nvPr/>
          </p:nvSpPr>
          <p:spPr>
            <a:xfrm>
              <a:off x="2188076" y="5573053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299CD2DE-A4B5-4711-A599-FA044E7D3222}"/>
                </a:ext>
              </a:extLst>
            </p:cNvPr>
            <p:cNvSpPr txBox="1"/>
            <p:nvPr/>
          </p:nvSpPr>
          <p:spPr>
            <a:xfrm>
              <a:off x="2188076" y="5958064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84B3E38D-D2FD-4875-905F-20288244F040}"/>
                </a:ext>
              </a:extLst>
            </p:cNvPr>
            <p:cNvSpPr txBox="1"/>
            <p:nvPr/>
          </p:nvSpPr>
          <p:spPr>
            <a:xfrm>
              <a:off x="2816014" y="3670516"/>
              <a:ext cx="4739178" cy="14553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defTabSz="914400">
                <a:lnSpc>
                  <a:spcPct val="150000"/>
                </a:lnSpc>
              </a:pPr>
              <a:endParaRPr kumimoji="1" lang="zh-CN" altLang="en-US" sz="32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3EE4D32-CBF2-4773-904D-AF3BF0C221C3}"/>
                </a:ext>
              </a:extLst>
            </p:cNvPr>
            <p:cNvSpPr txBox="1"/>
            <p:nvPr/>
          </p:nvSpPr>
          <p:spPr>
            <a:xfrm>
              <a:off x="2816013" y="3500397"/>
              <a:ext cx="1210010" cy="471694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AE70D37-C550-4686-87E9-B72815CBFA4B}"/>
                </a:ext>
              </a:extLst>
            </p:cNvPr>
            <p:cNvSpPr txBox="1"/>
            <p:nvPr/>
          </p:nvSpPr>
          <p:spPr>
            <a:xfrm>
              <a:off x="2901001" y="3527889"/>
              <a:ext cx="1139909" cy="40196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有效数据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8FB7245-C620-4C30-8244-6F6022AD9B5B}"/>
              </a:ext>
            </a:extLst>
          </p:cNvPr>
          <p:cNvGrpSpPr/>
          <p:nvPr/>
        </p:nvGrpSpPr>
        <p:grpSpPr>
          <a:xfrm>
            <a:off x="2238539" y="3457312"/>
            <a:ext cx="2199236" cy="476221"/>
            <a:chOff x="1403750" y="3593123"/>
            <a:chExt cx="2199236" cy="47622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9FB5E9D-8CC3-4A0D-A98F-9C0938EE66D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3" name="对话气泡: 椭圆形 22">
                <a:extLst>
                  <a:ext uri="{FF2B5EF4-FFF2-40B4-BE49-F238E27FC236}">
                    <a16:creationId xmlns:a16="http://schemas.microsoft.com/office/drawing/2014/main" id="{6E051257-B19B-44B8-A552-AD0F93FACCC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round-web-cam_17861">
                <a:extLst>
                  <a:ext uri="{FF2B5EF4-FFF2-40B4-BE49-F238E27FC236}">
                    <a16:creationId xmlns:a16="http://schemas.microsoft.com/office/drawing/2014/main" id="{E49D278C-2B7E-44CF-A292-DA89E56E07C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Text Box 79">
              <a:extLst>
                <a:ext uri="{FF2B5EF4-FFF2-40B4-BE49-F238E27FC236}">
                  <a16:creationId xmlns:a16="http://schemas.microsoft.com/office/drawing/2014/main" id="{66464FF1-B67F-497F-97D8-A1EA40CF8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唯一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412BA0-7159-4185-B025-B0AB9BF8F35C}"/>
              </a:ext>
            </a:extLst>
          </p:cNvPr>
          <p:cNvGrpSpPr/>
          <p:nvPr/>
        </p:nvGrpSpPr>
        <p:grpSpPr>
          <a:xfrm>
            <a:off x="2238539" y="4067335"/>
            <a:ext cx="2199236" cy="476221"/>
            <a:chOff x="1403750" y="3593123"/>
            <a:chExt cx="2199236" cy="47622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83D746F-0E05-4F77-AB76-8E5B52539A76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4" name="对话气泡: 椭圆形 33">
                <a:extLst>
                  <a:ext uri="{FF2B5EF4-FFF2-40B4-BE49-F238E27FC236}">
                    <a16:creationId xmlns:a16="http://schemas.microsoft.com/office/drawing/2014/main" id="{E99BABFB-EB19-40EB-8A3A-E741E8A0085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round-web-cam_17861">
                <a:extLst>
                  <a:ext uri="{FF2B5EF4-FFF2-40B4-BE49-F238E27FC236}">
                    <a16:creationId xmlns:a16="http://schemas.microsoft.com/office/drawing/2014/main" id="{11B997A2-6D62-4810-88C8-6C227168831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" name="Text Box 79">
              <a:extLst>
                <a:ext uri="{FF2B5EF4-FFF2-40B4-BE49-F238E27FC236}">
                  <a16:creationId xmlns:a16="http://schemas.microsoft.com/office/drawing/2014/main" id="{5A55373B-75CC-4AEA-8A79-2F8EF2554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完整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49F587-1FBD-4C46-8642-69CCFD9A53B4}"/>
              </a:ext>
            </a:extLst>
          </p:cNvPr>
          <p:cNvGrpSpPr/>
          <p:nvPr/>
        </p:nvGrpSpPr>
        <p:grpSpPr>
          <a:xfrm>
            <a:off x="2238539" y="4677358"/>
            <a:ext cx="2199236" cy="476221"/>
            <a:chOff x="1403750" y="3593123"/>
            <a:chExt cx="2199236" cy="47622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6DD2497-D903-425D-BF9E-6FB86CF10CB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9" name="对话气泡: 椭圆形 38">
                <a:extLst>
                  <a:ext uri="{FF2B5EF4-FFF2-40B4-BE49-F238E27FC236}">
                    <a16:creationId xmlns:a16="http://schemas.microsoft.com/office/drawing/2014/main" id="{83AB734F-68F3-4575-AC80-67443E6FA1B6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round-web-cam_17861">
                <a:extLst>
                  <a:ext uri="{FF2B5EF4-FFF2-40B4-BE49-F238E27FC236}">
                    <a16:creationId xmlns:a16="http://schemas.microsoft.com/office/drawing/2014/main" id="{D7D4EF6E-CF51-435D-8D03-7AB67ADDB10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Text Box 79">
              <a:extLst>
                <a:ext uri="{FF2B5EF4-FFF2-40B4-BE49-F238E27FC236}">
                  <a16:creationId xmlns:a16="http://schemas.microsoft.com/office/drawing/2014/main" id="{D4E9FBFC-EC42-418A-A659-8B4F83051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正确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F920C2E-1189-4BB7-B793-2166B7C871A7}"/>
              </a:ext>
            </a:extLst>
          </p:cNvPr>
          <p:cNvGrpSpPr/>
          <p:nvPr/>
        </p:nvGrpSpPr>
        <p:grpSpPr>
          <a:xfrm>
            <a:off x="2238539" y="5287382"/>
            <a:ext cx="2199236" cy="476221"/>
            <a:chOff x="1403750" y="3593123"/>
            <a:chExt cx="2199236" cy="47622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18B6205-6FD1-4B4B-A49C-5BC72A9DB54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44" name="对话气泡: 椭圆形 43">
                <a:extLst>
                  <a:ext uri="{FF2B5EF4-FFF2-40B4-BE49-F238E27FC236}">
                    <a16:creationId xmlns:a16="http://schemas.microsoft.com/office/drawing/2014/main" id="{6C44588C-A4B0-4CC0-8379-F002B7FC68E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round-web-cam_17861">
                <a:extLst>
                  <a:ext uri="{FF2B5EF4-FFF2-40B4-BE49-F238E27FC236}">
                    <a16:creationId xmlns:a16="http://schemas.microsoft.com/office/drawing/2014/main" id="{9AC73A26-6827-4A56-A54B-EB404210CF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22E20504-7B9C-4C7C-90F8-59C1E65E7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61705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按序到达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4225332-8EF8-452F-BC70-A88E31B98C1A}"/>
              </a:ext>
            </a:extLst>
          </p:cNvPr>
          <p:cNvGrpSpPr/>
          <p:nvPr/>
        </p:nvGrpSpPr>
        <p:grpSpPr>
          <a:xfrm>
            <a:off x="6302870" y="2616786"/>
            <a:ext cx="6279959" cy="3414898"/>
            <a:chOff x="2188076" y="3281985"/>
            <a:chExt cx="5367116" cy="3414898"/>
          </a:xfrm>
        </p:grpSpPr>
        <p:sp>
          <p:nvSpPr>
            <p:cNvPr id="49" name="标题 1">
              <a:extLst>
                <a:ext uri="{FF2B5EF4-FFF2-40B4-BE49-F238E27FC236}">
                  <a16:creationId xmlns:a16="http://schemas.microsoft.com/office/drawing/2014/main" id="{C3F21B61-1A04-4405-A97A-DB1F8985B82B}"/>
                </a:ext>
              </a:extLst>
            </p:cNvPr>
            <p:cNvSpPr txBox="1"/>
            <p:nvPr/>
          </p:nvSpPr>
          <p:spPr>
            <a:xfrm>
              <a:off x="2310064" y="3281985"/>
              <a:ext cx="3814747" cy="3414898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标题 1">
              <a:extLst>
                <a:ext uri="{FF2B5EF4-FFF2-40B4-BE49-F238E27FC236}">
                  <a16:creationId xmlns:a16="http://schemas.microsoft.com/office/drawing/2014/main" id="{D14F6820-331B-4311-ABDF-FBB6A4BB9E64}"/>
                </a:ext>
              </a:extLst>
            </p:cNvPr>
            <p:cNvSpPr txBox="1"/>
            <p:nvPr/>
          </p:nvSpPr>
          <p:spPr>
            <a:xfrm>
              <a:off x="2416459" y="3371032"/>
              <a:ext cx="3558536" cy="3250349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标题 1">
              <a:extLst>
                <a:ext uri="{FF2B5EF4-FFF2-40B4-BE49-F238E27FC236}">
                  <a16:creationId xmlns:a16="http://schemas.microsoft.com/office/drawing/2014/main" id="{6D3AF8D0-A192-4E7C-AECB-C99257F478EA}"/>
                </a:ext>
              </a:extLst>
            </p:cNvPr>
            <p:cNvSpPr txBox="1"/>
            <p:nvPr/>
          </p:nvSpPr>
          <p:spPr>
            <a:xfrm>
              <a:off x="2460792" y="3991598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标题 1">
              <a:extLst>
                <a:ext uri="{FF2B5EF4-FFF2-40B4-BE49-F238E27FC236}">
                  <a16:creationId xmlns:a16="http://schemas.microsoft.com/office/drawing/2014/main" id="{9277868F-134A-463C-8764-E87449748E92}"/>
                </a:ext>
              </a:extLst>
            </p:cNvPr>
            <p:cNvSpPr txBox="1"/>
            <p:nvPr/>
          </p:nvSpPr>
          <p:spPr>
            <a:xfrm>
              <a:off x="2469649" y="4386521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标题 1">
              <a:extLst>
                <a:ext uri="{FF2B5EF4-FFF2-40B4-BE49-F238E27FC236}">
                  <a16:creationId xmlns:a16="http://schemas.microsoft.com/office/drawing/2014/main" id="{758EA4D8-D78A-4104-A737-EBB1AF704359}"/>
                </a:ext>
              </a:extLst>
            </p:cNvPr>
            <p:cNvSpPr txBox="1"/>
            <p:nvPr/>
          </p:nvSpPr>
          <p:spPr>
            <a:xfrm>
              <a:off x="2460792" y="5544982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标题 1">
              <a:extLst>
                <a:ext uri="{FF2B5EF4-FFF2-40B4-BE49-F238E27FC236}">
                  <a16:creationId xmlns:a16="http://schemas.microsoft.com/office/drawing/2014/main" id="{08FCBB37-F4F8-4F31-92EF-2EF39517C66A}"/>
                </a:ext>
              </a:extLst>
            </p:cNvPr>
            <p:cNvSpPr txBox="1"/>
            <p:nvPr/>
          </p:nvSpPr>
          <p:spPr>
            <a:xfrm>
              <a:off x="2460792" y="5929993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标题 1">
              <a:extLst>
                <a:ext uri="{FF2B5EF4-FFF2-40B4-BE49-F238E27FC236}">
                  <a16:creationId xmlns:a16="http://schemas.microsoft.com/office/drawing/2014/main" id="{0E7C3A18-7DF5-4305-B13E-F0559BDF2DD1}"/>
                </a:ext>
              </a:extLst>
            </p:cNvPr>
            <p:cNvSpPr txBox="1"/>
            <p:nvPr/>
          </p:nvSpPr>
          <p:spPr>
            <a:xfrm>
              <a:off x="2188076" y="4023684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6" name="标题 1">
              <a:extLst>
                <a:ext uri="{FF2B5EF4-FFF2-40B4-BE49-F238E27FC236}">
                  <a16:creationId xmlns:a16="http://schemas.microsoft.com/office/drawing/2014/main" id="{7D280323-4EA2-4B07-AB0A-B9C9AEF15BBC}"/>
                </a:ext>
              </a:extLst>
            </p:cNvPr>
            <p:cNvSpPr txBox="1"/>
            <p:nvPr/>
          </p:nvSpPr>
          <p:spPr>
            <a:xfrm>
              <a:off x="2188076" y="4408695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7" name="标题 1">
              <a:extLst>
                <a:ext uri="{FF2B5EF4-FFF2-40B4-BE49-F238E27FC236}">
                  <a16:creationId xmlns:a16="http://schemas.microsoft.com/office/drawing/2014/main" id="{24D93EED-2DF8-4FA9-9B50-30DAE84B4CAB}"/>
                </a:ext>
              </a:extLst>
            </p:cNvPr>
            <p:cNvSpPr txBox="1"/>
            <p:nvPr/>
          </p:nvSpPr>
          <p:spPr>
            <a:xfrm>
              <a:off x="2188076" y="5573053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标题 1">
              <a:extLst>
                <a:ext uri="{FF2B5EF4-FFF2-40B4-BE49-F238E27FC236}">
                  <a16:creationId xmlns:a16="http://schemas.microsoft.com/office/drawing/2014/main" id="{5B4E1731-0A0C-49AF-882E-2A776CE482B0}"/>
                </a:ext>
              </a:extLst>
            </p:cNvPr>
            <p:cNvSpPr txBox="1"/>
            <p:nvPr/>
          </p:nvSpPr>
          <p:spPr>
            <a:xfrm>
              <a:off x="2188076" y="5958064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标题 1">
              <a:extLst>
                <a:ext uri="{FF2B5EF4-FFF2-40B4-BE49-F238E27FC236}">
                  <a16:creationId xmlns:a16="http://schemas.microsoft.com/office/drawing/2014/main" id="{EE60C6F1-B6F4-4F35-9B7C-99E331488C96}"/>
                </a:ext>
              </a:extLst>
            </p:cNvPr>
            <p:cNvSpPr txBox="1"/>
            <p:nvPr/>
          </p:nvSpPr>
          <p:spPr>
            <a:xfrm>
              <a:off x="2816014" y="3670516"/>
              <a:ext cx="4739178" cy="14553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defTabSz="914400">
                <a:lnSpc>
                  <a:spcPct val="150000"/>
                </a:lnSpc>
              </a:pPr>
              <a:endParaRPr kumimoji="1" lang="zh-CN" altLang="en-US" sz="32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0" name="标题 1">
              <a:extLst>
                <a:ext uri="{FF2B5EF4-FFF2-40B4-BE49-F238E27FC236}">
                  <a16:creationId xmlns:a16="http://schemas.microsoft.com/office/drawing/2014/main" id="{86D51F90-4F35-455C-A263-7E834B4B195C}"/>
                </a:ext>
              </a:extLst>
            </p:cNvPr>
            <p:cNvSpPr txBox="1"/>
            <p:nvPr/>
          </p:nvSpPr>
          <p:spPr>
            <a:xfrm>
              <a:off x="2816013" y="3500397"/>
              <a:ext cx="1210010" cy="471694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标题 1">
              <a:extLst>
                <a:ext uri="{FF2B5EF4-FFF2-40B4-BE49-F238E27FC236}">
                  <a16:creationId xmlns:a16="http://schemas.microsoft.com/office/drawing/2014/main" id="{CEA29743-A982-4149-A2DC-3854DA0EB3F4}"/>
                </a:ext>
              </a:extLst>
            </p:cNvPr>
            <p:cNvSpPr txBox="1"/>
            <p:nvPr/>
          </p:nvSpPr>
          <p:spPr>
            <a:xfrm>
              <a:off x="2901001" y="3527889"/>
              <a:ext cx="1139909" cy="40196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无效数据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11F4523-A435-4F1B-BF90-ECAE003D386A}"/>
              </a:ext>
            </a:extLst>
          </p:cNvPr>
          <p:cNvGrpSpPr/>
          <p:nvPr/>
        </p:nvGrpSpPr>
        <p:grpSpPr>
          <a:xfrm>
            <a:off x="7137050" y="3457312"/>
            <a:ext cx="2199236" cy="476221"/>
            <a:chOff x="1403750" y="3593123"/>
            <a:chExt cx="2199236" cy="476221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400D16B8-65D1-4CF0-9D49-5C33807CAAC9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65" name="对话气泡: 椭圆形 64">
                <a:extLst>
                  <a:ext uri="{FF2B5EF4-FFF2-40B4-BE49-F238E27FC236}">
                    <a16:creationId xmlns:a16="http://schemas.microsoft.com/office/drawing/2014/main" id="{B7954F80-16CC-480E-B48A-AE9EE7C84EBE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round-web-cam_17861">
                <a:extLst>
                  <a:ext uri="{FF2B5EF4-FFF2-40B4-BE49-F238E27FC236}">
                    <a16:creationId xmlns:a16="http://schemas.microsoft.com/office/drawing/2014/main" id="{5BA885D4-CF9D-47A2-82DF-BC4858C0A1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" name="Text Box 79">
              <a:extLst>
                <a:ext uri="{FF2B5EF4-FFF2-40B4-BE49-F238E27FC236}">
                  <a16:creationId xmlns:a16="http://schemas.microsoft.com/office/drawing/2014/main" id="{445A7349-7F1E-4D3E-A818-13A209B259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被篡改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530544-BAE6-47D8-953F-2D29F9F7297A}"/>
              </a:ext>
            </a:extLst>
          </p:cNvPr>
          <p:cNvGrpSpPr/>
          <p:nvPr/>
        </p:nvGrpSpPr>
        <p:grpSpPr>
          <a:xfrm>
            <a:off x="7137050" y="4067335"/>
            <a:ext cx="2199236" cy="476221"/>
            <a:chOff x="1403750" y="3593123"/>
            <a:chExt cx="2199236" cy="476221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6E130A40-7380-4485-B39B-5B0941A0CB3A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0" name="对话气泡: 椭圆形 69">
                <a:extLst>
                  <a:ext uri="{FF2B5EF4-FFF2-40B4-BE49-F238E27FC236}">
                    <a16:creationId xmlns:a16="http://schemas.microsoft.com/office/drawing/2014/main" id="{C5479AE0-2BEB-480F-A4AD-A65BDADEF05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round-web-cam_17861">
                <a:extLst>
                  <a:ext uri="{FF2B5EF4-FFF2-40B4-BE49-F238E27FC236}">
                    <a16:creationId xmlns:a16="http://schemas.microsoft.com/office/drawing/2014/main" id="{2B3728C1-9687-4849-A6B0-EB4B744120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F75D982C-5A19-450D-8CA4-4CC49D8D9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重复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67CBE96-8F57-4E10-91E6-A4D2BD950075}"/>
              </a:ext>
            </a:extLst>
          </p:cNvPr>
          <p:cNvGrpSpPr/>
          <p:nvPr/>
        </p:nvGrpSpPr>
        <p:grpSpPr>
          <a:xfrm>
            <a:off x="7137050" y="4677358"/>
            <a:ext cx="2199236" cy="476221"/>
            <a:chOff x="1403750" y="3593123"/>
            <a:chExt cx="2199236" cy="476221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E5F9E11D-11BF-44CC-881E-7B62B59739F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5" name="对话气泡: 椭圆形 74">
                <a:extLst>
                  <a:ext uri="{FF2B5EF4-FFF2-40B4-BE49-F238E27FC236}">
                    <a16:creationId xmlns:a16="http://schemas.microsoft.com/office/drawing/2014/main" id="{67D8CDF6-ACC5-47DB-8C05-E5B678A3E16A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round-web-cam_17861">
                <a:extLst>
                  <a:ext uri="{FF2B5EF4-FFF2-40B4-BE49-F238E27FC236}">
                    <a16:creationId xmlns:a16="http://schemas.microsoft.com/office/drawing/2014/main" id="{4CE0366B-5650-4487-AC5B-B706699A4D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" name="Text Box 79">
              <a:extLst>
                <a:ext uri="{FF2B5EF4-FFF2-40B4-BE49-F238E27FC236}">
                  <a16:creationId xmlns:a16="http://schemas.microsoft.com/office/drawing/2014/main" id="{1F2C92A8-0C81-4874-988F-327F92701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1617054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乱序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C4F4870-A443-4699-A2F6-8EFB2A3F9079}"/>
              </a:ext>
            </a:extLst>
          </p:cNvPr>
          <p:cNvGrpSpPr/>
          <p:nvPr/>
        </p:nvGrpSpPr>
        <p:grpSpPr>
          <a:xfrm>
            <a:off x="7137050" y="5287382"/>
            <a:ext cx="2199236" cy="476221"/>
            <a:chOff x="1403750" y="3593123"/>
            <a:chExt cx="2199236" cy="476221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9A9915C-48E7-40CF-8666-3C63A410A8D1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80" name="对话气泡: 椭圆形 79">
                <a:extLst>
                  <a:ext uri="{FF2B5EF4-FFF2-40B4-BE49-F238E27FC236}">
                    <a16:creationId xmlns:a16="http://schemas.microsoft.com/office/drawing/2014/main" id="{97E56DF2-B44A-4CE4-A5C1-3C10BAC6B3A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round-web-cam_17861">
                <a:extLst>
                  <a:ext uri="{FF2B5EF4-FFF2-40B4-BE49-F238E27FC236}">
                    <a16:creationId xmlns:a16="http://schemas.microsoft.com/office/drawing/2014/main" id="{E0CAC63F-83B1-4145-8CF9-7D1914722E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330F553D-FCDD-4783-8B95-E248F6680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161705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丢失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7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数据可靠传输的基本需求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4BD3376-ADD8-4CCA-ADC8-58E00E7FE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995485"/>
              </p:ext>
            </p:extLst>
          </p:nvPr>
        </p:nvGraphicFramePr>
        <p:xfrm>
          <a:off x="1295402" y="2423579"/>
          <a:ext cx="9982200" cy="3955342"/>
        </p:xfrm>
        <a:graphic>
          <a:graphicData uri="http://schemas.openxmlformats.org/drawingml/2006/table">
            <a:tbl>
              <a:tblPr/>
              <a:tblGrid>
                <a:gridCol w="1367899">
                  <a:extLst>
                    <a:ext uri="{9D8B030D-6E8A-4147-A177-3AD203B41FA5}">
                      <a16:colId xmlns:a16="http://schemas.microsoft.com/office/drawing/2014/main" val="977642930"/>
                    </a:ext>
                  </a:extLst>
                </a:gridCol>
                <a:gridCol w="2352582">
                  <a:extLst>
                    <a:ext uri="{9D8B030D-6E8A-4147-A177-3AD203B41FA5}">
                      <a16:colId xmlns:a16="http://schemas.microsoft.com/office/drawing/2014/main" val="2218879622"/>
                    </a:ext>
                  </a:extLst>
                </a:gridCol>
                <a:gridCol w="6261719">
                  <a:extLst>
                    <a:ext uri="{9D8B030D-6E8A-4147-A177-3AD203B41FA5}">
                      <a16:colId xmlns:a16="http://schemas.microsoft.com/office/drawing/2014/main" val="3128310813"/>
                    </a:ext>
                  </a:extLst>
                </a:gridCol>
              </a:tblGrid>
              <a:tr h="655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类别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199414"/>
                  </a:ext>
                </a:extLst>
              </a:tr>
              <a:tr h="655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1. 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无丢失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所有数据都应到达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57987"/>
                  </a:ext>
                </a:extLst>
              </a:tr>
              <a:tr h="6756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2. 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无错误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到达的数据是原始数据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512166"/>
                  </a:ext>
                </a:extLst>
              </a:tr>
              <a:tr h="655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3. 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按序到达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乱序数据要重排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13757"/>
                  </a:ext>
                </a:extLst>
              </a:tr>
              <a:tr h="655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4. 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无重复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数据不应重复处理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23965"/>
                  </a:ext>
                </a:extLst>
              </a:tr>
              <a:tr h="6559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性能性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5. </a:t>
                      </a:r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传输效率高，资源占用少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6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99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数据可靠传输的目标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520" y="3817561"/>
            <a:ext cx="8070540" cy="6656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正确、完整、唯一、有序、高效</a:t>
            </a:r>
            <a:r>
              <a:rPr lang="zh-CN" altLang="en-US" sz="3200" dirty="0"/>
              <a:t>地传送数据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9416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75161" y="3174731"/>
            <a:ext cx="10267937" cy="751418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.4 </a:t>
            </a:r>
            <a:r>
              <a:rPr lang="zh-CN" altLang="en-US" dirty="0">
                <a:solidFill>
                  <a:schemeClr val="bg1"/>
                </a:solidFill>
              </a:rPr>
              <a:t>数据可靠传输模型及传输协议的设计</a:t>
            </a:r>
            <a:endParaRPr lang="zh-CN" altLang="en-US" b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装饰元素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装饰元素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装饰元素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装饰元素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43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数据可靠传输任务建模</a:t>
            </a:r>
          </a:p>
        </p:txBody>
      </p:sp>
      <p:sp>
        <p:nvSpPr>
          <p:cNvPr id="87" name="内容占位符 86">
            <a:extLst>
              <a:ext uri="{FF2B5EF4-FFF2-40B4-BE49-F238E27FC236}">
                <a16:creationId xmlns:a16="http://schemas.microsoft.com/office/drawing/2014/main" id="{28B3BCCE-AB62-465D-B559-C07799499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323" y="2550249"/>
            <a:ext cx="3362467" cy="3318936"/>
          </a:xfrm>
        </p:spPr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N</a:t>
            </a:r>
            <a:r>
              <a:rPr lang="en-US" altLang="zh-CN" sz="2000" dirty="0">
                <a:sym typeface="Wingdings" panose="05000000000000000000" pitchFamily="2" charset="2"/>
              </a:rPr>
              <a:t>N</a:t>
            </a:r>
            <a:r>
              <a:rPr lang="en-US" altLang="zh-CN" sz="2000" dirty="0"/>
              <a:t>+1</a:t>
            </a:r>
            <a:r>
              <a:rPr lang="zh-CN" altLang="en-US" sz="2000" dirty="0"/>
              <a:t>层（期待）</a:t>
            </a:r>
            <a:endParaRPr lang="en-US" altLang="zh-CN" sz="2000" dirty="0"/>
          </a:p>
          <a:p>
            <a:pPr lvl="1"/>
            <a:r>
              <a:rPr lang="zh-CN" altLang="en-US" sz="1800" dirty="0"/>
              <a:t>可靠数据传输服务</a:t>
            </a:r>
          </a:p>
          <a:p>
            <a:endParaRPr lang="en-US" altLang="zh-CN" sz="2000" dirty="0"/>
          </a:p>
          <a:p>
            <a:r>
              <a:rPr lang="en-US" altLang="zh-CN" sz="2000" dirty="0"/>
              <a:t>N-1</a:t>
            </a:r>
            <a:r>
              <a:rPr lang="en-US" altLang="zh-CN" sz="2000" dirty="0">
                <a:sym typeface="Wingdings" panose="05000000000000000000" pitchFamily="2" charset="2"/>
              </a:rPr>
              <a:t>N</a:t>
            </a:r>
            <a:r>
              <a:rPr lang="zh-CN" altLang="en-US" sz="2000" dirty="0"/>
              <a:t>层（实际）</a:t>
            </a:r>
            <a:endParaRPr lang="en-US" altLang="zh-CN" sz="2000" dirty="0"/>
          </a:p>
          <a:p>
            <a:pPr lvl="1"/>
            <a:r>
              <a:rPr lang="zh-CN" altLang="en-US" sz="1800" dirty="0"/>
              <a:t>不可靠数据传输服务</a:t>
            </a:r>
            <a:endParaRPr lang="en-US" altLang="zh-CN" sz="1800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BD0E3F4-9545-4C7B-8517-C5B6BDE01C7C}"/>
              </a:ext>
            </a:extLst>
          </p:cNvPr>
          <p:cNvCxnSpPr/>
          <p:nvPr/>
        </p:nvCxnSpPr>
        <p:spPr>
          <a:xfrm>
            <a:off x="2276102" y="3162590"/>
            <a:ext cx="0" cy="463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E8C286-7482-47DB-84DB-2208B43B4599}"/>
              </a:ext>
            </a:extLst>
          </p:cNvPr>
          <p:cNvCxnSpPr>
            <a:cxnSpLocks/>
          </p:cNvCxnSpPr>
          <p:nvPr/>
        </p:nvCxnSpPr>
        <p:spPr>
          <a:xfrm flipV="1">
            <a:off x="4211582" y="3162590"/>
            <a:ext cx="0" cy="463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1340A1B-9A7E-486F-993B-DAB6FFDFA881}"/>
              </a:ext>
            </a:extLst>
          </p:cNvPr>
          <p:cNvGrpSpPr/>
          <p:nvPr/>
        </p:nvGrpSpPr>
        <p:grpSpPr>
          <a:xfrm>
            <a:off x="3716281" y="3691432"/>
            <a:ext cx="509587" cy="296997"/>
            <a:chOff x="3535679" y="2965316"/>
            <a:chExt cx="509587" cy="296997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632FE99-2798-4592-800C-975B83FA4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980" y="2965316"/>
              <a:ext cx="0" cy="296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4E5EDC4-BD8A-452F-8F5E-A5AE1B3EC8F5}"/>
                </a:ext>
              </a:extLst>
            </p:cNvPr>
            <p:cNvCxnSpPr/>
            <p:nvPr/>
          </p:nvCxnSpPr>
          <p:spPr>
            <a:xfrm>
              <a:off x="3535679" y="3262313"/>
              <a:ext cx="50958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D17792-1B48-4E7C-A30A-DEA7AEC23412}"/>
              </a:ext>
            </a:extLst>
          </p:cNvPr>
          <p:cNvGrpSpPr/>
          <p:nvPr/>
        </p:nvGrpSpPr>
        <p:grpSpPr>
          <a:xfrm rot="5400000">
            <a:off x="2367416" y="3613747"/>
            <a:ext cx="283368" cy="465998"/>
            <a:chOff x="3535679" y="2965316"/>
            <a:chExt cx="509587" cy="296997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CDB4A70-EE92-4157-9A13-833B3CA0A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980" y="2965316"/>
              <a:ext cx="0" cy="296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C9F7777-041B-4C27-A506-A9991F07EF5C}"/>
                </a:ext>
              </a:extLst>
            </p:cNvPr>
            <p:cNvCxnSpPr/>
            <p:nvPr/>
          </p:nvCxnSpPr>
          <p:spPr>
            <a:xfrm>
              <a:off x="3535679" y="3262313"/>
              <a:ext cx="50958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FCCBE44-8214-473E-B013-A505F5260FF5}"/>
              </a:ext>
            </a:extLst>
          </p:cNvPr>
          <p:cNvCxnSpPr>
            <a:cxnSpLocks/>
          </p:cNvCxnSpPr>
          <p:nvPr/>
        </p:nvCxnSpPr>
        <p:spPr>
          <a:xfrm>
            <a:off x="5228852" y="3626274"/>
            <a:ext cx="0" cy="336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35325BE-D8AB-428D-BE74-27F7E2B0539F}"/>
              </a:ext>
            </a:extLst>
          </p:cNvPr>
          <p:cNvCxnSpPr>
            <a:cxnSpLocks/>
          </p:cNvCxnSpPr>
          <p:nvPr/>
        </p:nvCxnSpPr>
        <p:spPr>
          <a:xfrm flipV="1">
            <a:off x="6978121" y="3626274"/>
            <a:ext cx="0" cy="336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4CC0FB0-054D-4641-AEE9-A7719D6560A3}"/>
              </a:ext>
            </a:extLst>
          </p:cNvPr>
          <p:cNvGrpSpPr/>
          <p:nvPr/>
        </p:nvGrpSpPr>
        <p:grpSpPr>
          <a:xfrm rot="5400000">
            <a:off x="5192766" y="4963234"/>
            <a:ext cx="477011" cy="294547"/>
            <a:chOff x="3535679" y="2965316"/>
            <a:chExt cx="509587" cy="296997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15B8FC7-CA87-4AF0-B714-4BBF79A96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980" y="2965316"/>
              <a:ext cx="0" cy="296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1E975D2-8E61-41EF-B49E-BF369DD3DB4D}"/>
                </a:ext>
              </a:extLst>
            </p:cNvPr>
            <p:cNvCxnSpPr/>
            <p:nvPr/>
          </p:nvCxnSpPr>
          <p:spPr>
            <a:xfrm>
              <a:off x="3535679" y="3262313"/>
              <a:ext cx="5095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D7DEE94-E8F0-4B34-A26A-BEF8A987E714}"/>
              </a:ext>
            </a:extLst>
          </p:cNvPr>
          <p:cNvGrpSpPr/>
          <p:nvPr/>
        </p:nvGrpSpPr>
        <p:grpSpPr>
          <a:xfrm rot="16200000" flipH="1">
            <a:off x="6603319" y="4960138"/>
            <a:ext cx="477011" cy="266215"/>
            <a:chOff x="3535679" y="2965316"/>
            <a:chExt cx="509587" cy="296997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D273CB3-CE66-45AA-9B5A-8A03FF78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980" y="2965316"/>
              <a:ext cx="0" cy="296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B2DA096-2A34-462F-99E6-B11179C102A8}"/>
                </a:ext>
              </a:extLst>
            </p:cNvPr>
            <p:cNvCxnSpPr/>
            <p:nvPr/>
          </p:nvCxnSpPr>
          <p:spPr>
            <a:xfrm>
              <a:off x="3535679" y="3262313"/>
              <a:ext cx="5095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D91EDF5-466B-433A-80C9-B03198188957}"/>
              </a:ext>
            </a:extLst>
          </p:cNvPr>
          <p:cNvGrpSpPr/>
          <p:nvPr/>
        </p:nvGrpSpPr>
        <p:grpSpPr>
          <a:xfrm>
            <a:off x="4684022" y="5469641"/>
            <a:ext cx="2802255" cy="297030"/>
            <a:chOff x="4503420" y="4743525"/>
            <a:chExt cx="2802255" cy="29703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A6BC941-6E67-4449-8E66-1DF99439F242}"/>
                </a:ext>
              </a:extLst>
            </p:cNvPr>
            <p:cNvCxnSpPr/>
            <p:nvPr/>
          </p:nvCxnSpPr>
          <p:spPr>
            <a:xfrm>
              <a:off x="4503420" y="4884420"/>
              <a:ext cx="2802255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46985D5-6BC6-4B34-8693-DA3FFC336C3C}"/>
                </a:ext>
              </a:extLst>
            </p:cNvPr>
            <p:cNvCxnSpPr>
              <a:cxnSpLocks/>
            </p:cNvCxnSpPr>
            <p:nvPr/>
          </p:nvCxnSpPr>
          <p:spPr>
            <a:xfrm>
              <a:off x="7305675" y="4743525"/>
              <a:ext cx="0" cy="156135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957DA60-1B80-4E1B-8FFF-F93DB4E22CE9}"/>
                </a:ext>
              </a:extLst>
            </p:cNvPr>
            <p:cNvCxnSpPr>
              <a:cxnSpLocks/>
            </p:cNvCxnSpPr>
            <p:nvPr/>
          </p:nvCxnSpPr>
          <p:spPr>
            <a:xfrm>
              <a:off x="5923280" y="4884420"/>
              <a:ext cx="0" cy="156135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4D47CA7-DC54-4294-ABDD-FB7F6D2A2E47}"/>
              </a:ext>
            </a:extLst>
          </p:cNvPr>
          <p:cNvGrpSpPr/>
          <p:nvPr/>
        </p:nvGrpSpPr>
        <p:grpSpPr>
          <a:xfrm>
            <a:off x="1841767" y="5462021"/>
            <a:ext cx="2745823" cy="297030"/>
            <a:chOff x="1604733" y="4735905"/>
            <a:chExt cx="2802255" cy="29703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910E07F-D06C-4B85-BBC6-FF3C5CD8439E}"/>
                </a:ext>
              </a:extLst>
            </p:cNvPr>
            <p:cNvGrpSpPr/>
            <p:nvPr/>
          </p:nvGrpSpPr>
          <p:grpSpPr>
            <a:xfrm>
              <a:off x="1604733" y="4735905"/>
              <a:ext cx="2802255" cy="297030"/>
              <a:chOff x="4503420" y="4743525"/>
              <a:chExt cx="2802255" cy="297030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F3E053D-C3F5-4D80-A418-4F019EEEE160}"/>
                  </a:ext>
                </a:extLst>
              </p:cNvPr>
              <p:cNvCxnSpPr/>
              <p:nvPr/>
            </p:nvCxnSpPr>
            <p:spPr>
              <a:xfrm>
                <a:off x="4503420" y="4884420"/>
                <a:ext cx="2802255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D0032B9-CD74-43DE-BBC6-9E2BEE81A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5675" y="4743525"/>
                <a:ext cx="0" cy="156135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64A60889-1A7C-4D81-B686-BE3340DAE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280" y="4884420"/>
                <a:ext cx="0" cy="156135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507910-6797-4754-97F8-761082B5C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19426" y="4863427"/>
              <a:ext cx="0" cy="156135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82589D73-23BF-4A59-9BAB-DBD3270E0412}"/>
              </a:ext>
            </a:extLst>
          </p:cNvPr>
          <p:cNvSpPr txBox="1"/>
          <p:nvPr/>
        </p:nvSpPr>
        <p:spPr>
          <a:xfrm>
            <a:off x="2276101" y="5671050"/>
            <a:ext cx="1844860" cy="458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提供的服务</a:t>
            </a:r>
            <a:endParaRPr lang="en-US" altLang="zh-CN" sz="20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B2328-2B46-4064-9201-F8498B84A580}"/>
              </a:ext>
            </a:extLst>
          </p:cNvPr>
          <p:cNvSpPr txBox="1"/>
          <p:nvPr/>
        </p:nvSpPr>
        <p:spPr>
          <a:xfrm>
            <a:off x="5251590" y="5665488"/>
            <a:ext cx="1844860" cy="458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服务实现</a:t>
            </a:r>
            <a:endParaRPr lang="en-US" altLang="zh-CN" sz="20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DFD01A3-DC40-4A7E-8009-B82C7BB9CD22}"/>
              </a:ext>
            </a:extLst>
          </p:cNvPr>
          <p:cNvSpPr txBox="1"/>
          <p:nvPr/>
        </p:nvSpPr>
        <p:spPr>
          <a:xfrm>
            <a:off x="6974932" y="4431206"/>
            <a:ext cx="927957" cy="380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</a:t>
            </a:r>
            <a:r>
              <a: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712D37-F0EE-443B-A0E6-DC5ED3E32811}"/>
              </a:ext>
            </a:extLst>
          </p:cNvPr>
          <p:cNvSpPr txBox="1"/>
          <p:nvPr/>
        </p:nvSpPr>
        <p:spPr>
          <a:xfrm flipH="1">
            <a:off x="6776825" y="3567435"/>
            <a:ext cx="1779243" cy="380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Deliver_data</a:t>
            </a:r>
            <a:r>
              <a: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0D2E67-8C36-419F-A5C3-C75A2B95CCB5}"/>
              </a:ext>
            </a:extLst>
          </p:cNvPr>
          <p:cNvSpPr txBox="1"/>
          <p:nvPr/>
        </p:nvSpPr>
        <p:spPr>
          <a:xfrm>
            <a:off x="4236986" y="3558990"/>
            <a:ext cx="991865" cy="380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rdt_send</a:t>
            </a:r>
            <a:r>
              <a: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43BF3D-6AEA-4E5E-9CC0-E17EBE142874}"/>
              </a:ext>
            </a:extLst>
          </p:cNvPr>
          <p:cNvSpPr txBox="1"/>
          <p:nvPr/>
        </p:nvSpPr>
        <p:spPr>
          <a:xfrm flipH="1">
            <a:off x="4225867" y="4417267"/>
            <a:ext cx="1955473" cy="3804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()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62F5427-AD33-4D8D-B2A4-926E8A4CCEB1}"/>
              </a:ext>
            </a:extLst>
          </p:cNvPr>
          <p:cNvCxnSpPr>
            <a:cxnSpLocks/>
          </p:cNvCxnSpPr>
          <p:nvPr/>
        </p:nvCxnSpPr>
        <p:spPr>
          <a:xfrm>
            <a:off x="5251590" y="4532301"/>
            <a:ext cx="0" cy="31947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2A8143B-ECE7-4117-B02E-36B15AEDD955}"/>
              </a:ext>
            </a:extLst>
          </p:cNvPr>
          <p:cNvCxnSpPr>
            <a:cxnSpLocks/>
          </p:cNvCxnSpPr>
          <p:nvPr/>
        </p:nvCxnSpPr>
        <p:spPr>
          <a:xfrm>
            <a:off x="6978121" y="4552973"/>
            <a:ext cx="0" cy="319475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7B2520-06F7-4CC9-950B-1C36F9E71549}"/>
              </a:ext>
            </a:extLst>
          </p:cNvPr>
          <p:cNvGrpSpPr/>
          <p:nvPr/>
        </p:nvGrpSpPr>
        <p:grpSpPr>
          <a:xfrm>
            <a:off x="2370764" y="3217244"/>
            <a:ext cx="680899" cy="349711"/>
            <a:chOff x="2217074" y="2472144"/>
            <a:chExt cx="680899" cy="34971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462B669-DF1E-42F1-AC81-064427C3277E}"/>
                </a:ext>
              </a:extLst>
            </p:cNvPr>
            <p:cNvSpPr txBox="1"/>
            <p:nvPr/>
          </p:nvSpPr>
          <p:spPr>
            <a:xfrm>
              <a:off x="2217074" y="2472144"/>
              <a:ext cx="680899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B9D735C-D395-4886-B9D2-72AA9D2C3911}"/>
                </a:ext>
              </a:extLst>
            </p:cNvPr>
            <p:cNvSpPr/>
            <p:nvPr/>
          </p:nvSpPr>
          <p:spPr>
            <a:xfrm>
              <a:off x="2264429" y="2517389"/>
              <a:ext cx="586188" cy="286127"/>
            </a:xfrm>
            <a:prstGeom prst="rect">
              <a:avLst/>
            </a:prstGeom>
            <a:noFill/>
            <a:ln w="19050"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01E0B9E-2BF0-4C04-9B0F-8656B5BCD93B}"/>
              </a:ext>
            </a:extLst>
          </p:cNvPr>
          <p:cNvGrpSpPr/>
          <p:nvPr/>
        </p:nvGrpSpPr>
        <p:grpSpPr>
          <a:xfrm>
            <a:off x="3436022" y="3216697"/>
            <a:ext cx="680899" cy="349711"/>
            <a:chOff x="2217074" y="2472144"/>
            <a:chExt cx="680899" cy="34971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2435B8-C323-472E-B58A-3F090D631A56}"/>
                </a:ext>
              </a:extLst>
            </p:cNvPr>
            <p:cNvSpPr txBox="1"/>
            <p:nvPr/>
          </p:nvSpPr>
          <p:spPr>
            <a:xfrm>
              <a:off x="2217074" y="2472144"/>
              <a:ext cx="680899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67466AB-C23F-4511-B784-94F7CEDEFD05}"/>
                </a:ext>
              </a:extLst>
            </p:cNvPr>
            <p:cNvSpPr/>
            <p:nvPr/>
          </p:nvSpPr>
          <p:spPr>
            <a:xfrm>
              <a:off x="2264429" y="2517389"/>
              <a:ext cx="586188" cy="28612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703CED-1E54-4990-A6BC-54E43653B9E8}"/>
              </a:ext>
            </a:extLst>
          </p:cNvPr>
          <p:cNvGrpSpPr/>
          <p:nvPr/>
        </p:nvGrpSpPr>
        <p:grpSpPr>
          <a:xfrm>
            <a:off x="5294379" y="3601797"/>
            <a:ext cx="672335" cy="349711"/>
            <a:chOff x="2217074" y="2434044"/>
            <a:chExt cx="672335" cy="349711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AB87F49-831B-49BE-A328-D9BD5118F08D}"/>
                </a:ext>
              </a:extLst>
            </p:cNvPr>
            <p:cNvSpPr/>
            <p:nvPr/>
          </p:nvSpPr>
          <p:spPr>
            <a:xfrm>
              <a:off x="2264429" y="2517390"/>
              <a:ext cx="586188" cy="243204"/>
            </a:xfrm>
            <a:prstGeom prst="rect">
              <a:avLst/>
            </a:prstGeom>
            <a:solidFill>
              <a:srgbClr val="FDECC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151AA43-9948-48C3-AF91-698F2BF77275}"/>
                </a:ext>
              </a:extLst>
            </p:cNvPr>
            <p:cNvSpPr txBox="1"/>
            <p:nvPr/>
          </p:nvSpPr>
          <p:spPr>
            <a:xfrm>
              <a:off x="2217074" y="2434044"/>
              <a:ext cx="672335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F1FBA93-4A2C-42EE-ACBB-549D17C13650}"/>
              </a:ext>
            </a:extLst>
          </p:cNvPr>
          <p:cNvGrpSpPr/>
          <p:nvPr/>
        </p:nvGrpSpPr>
        <p:grpSpPr>
          <a:xfrm>
            <a:off x="6106731" y="3601797"/>
            <a:ext cx="676416" cy="349711"/>
            <a:chOff x="2221557" y="2434044"/>
            <a:chExt cx="676416" cy="34971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38B246A-777C-4C17-83DB-D4786943F9E9}"/>
                </a:ext>
              </a:extLst>
            </p:cNvPr>
            <p:cNvSpPr/>
            <p:nvPr/>
          </p:nvSpPr>
          <p:spPr>
            <a:xfrm>
              <a:off x="2264429" y="2517390"/>
              <a:ext cx="586188" cy="243204"/>
            </a:xfrm>
            <a:prstGeom prst="rect">
              <a:avLst/>
            </a:prstGeom>
            <a:solidFill>
              <a:srgbClr val="FDECC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8A698F-5FF6-4F6F-A7F9-E2491CA2D673}"/>
                </a:ext>
              </a:extLst>
            </p:cNvPr>
            <p:cNvSpPr txBox="1"/>
            <p:nvPr/>
          </p:nvSpPr>
          <p:spPr>
            <a:xfrm>
              <a:off x="2221557" y="2434044"/>
              <a:ext cx="676416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C1CF42-81D4-442B-AA8C-AD9564B72466}"/>
              </a:ext>
            </a:extLst>
          </p:cNvPr>
          <p:cNvGrpSpPr/>
          <p:nvPr/>
        </p:nvGrpSpPr>
        <p:grpSpPr>
          <a:xfrm>
            <a:off x="5288057" y="4482837"/>
            <a:ext cx="672335" cy="349711"/>
            <a:chOff x="2217074" y="2434044"/>
            <a:chExt cx="672335" cy="349711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0CDC55C-D7D9-4795-91F3-2C14F5BB611D}"/>
                </a:ext>
              </a:extLst>
            </p:cNvPr>
            <p:cNvSpPr/>
            <p:nvPr/>
          </p:nvSpPr>
          <p:spPr>
            <a:xfrm>
              <a:off x="2264429" y="2517390"/>
              <a:ext cx="586188" cy="232204"/>
            </a:xfrm>
            <a:prstGeom prst="rect">
              <a:avLst/>
            </a:prstGeom>
            <a:solidFill>
              <a:srgbClr val="FDECC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E4BDB20-B88C-4305-B006-1E1CED6151B4}"/>
                </a:ext>
              </a:extLst>
            </p:cNvPr>
            <p:cNvSpPr txBox="1"/>
            <p:nvPr/>
          </p:nvSpPr>
          <p:spPr>
            <a:xfrm>
              <a:off x="2217074" y="2434044"/>
              <a:ext cx="672335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分组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FFA1F43-FBEB-4513-95CE-82442F37C829}"/>
              </a:ext>
            </a:extLst>
          </p:cNvPr>
          <p:cNvGrpSpPr/>
          <p:nvPr/>
        </p:nvGrpSpPr>
        <p:grpSpPr>
          <a:xfrm>
            <a:off x="6100409" y="4482837"/>
            <a:ext cx="676416" cy="349711"/>
            <a:chOff x="2221557" y="2434044"/>
            <a:chExt cx="676416" cy="34971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A4C882B-BA06-45B1-AB38-6AFB644920F7}"/>
                </a:ext>
              </a:extLst>
            </p:cNvPr>
            <p:cNvSpPr/>
            <p:nvPr/>
          </p:nvSpPr>
          <p:spPr>
            <a:xfrm>
              <a:off x="2264429" y="2517390"/>
              <a:ext cx="586188" cy="232204"/>
            </a:xfrm>
            <a:prstGeom prst="rect">
              <a:avLst/>
            </a:prstGeom>
            <a:solidFill>
              <a:srgbClr val="FDECC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D871894-36DF-40A3-BC59-2EDBD6E53D66}"/>
                </a:ext>
              </a:extLst>
            </p:cNvPr>
            <p:cNvSpPr txBox="1"/>
            <p:nvPr/>
          </p:nvSpPr>
          <p:spPr>
            <a:xfrm>
              <a:off x="2221557" y="2434044"/>
              <a:ext cx="676416" cy="3497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分组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135F6E-0956-4EFF-9138-13E925EFC5B0}"/>
              </a:ext>
            </a:extLst>
          </p:cNvPr>
          <p:cNvGrpSpPr/>
          <p:nvPr/>
        </p:nvGrpSpPr>
        <p:grpSpPr>
          <a:xfrm>
            <a:off x="1873882" y="2646750"/>
            <a:ext cx="1270435" cy="515839"/>
            <a:chOff x="1693280" y="1920634"/>
            <a:chExt cx="1270435" cy="515839"/>
          </a:xfrm>
        </p:grpSpPr>
        <p:sp>
          <p:nvSpPr>
            <p:cNvPr id="57" name="立方体 56">
              <a:extLst>
                <a:ext uri="{FF2B5EF4-FFF2-40B4-BE49-F238E27FC236}">
                  <a16:creationId xmlns:a16="http://schemas.microsoft.com/office/drawing/2014/main" id="{5C0540CD-8A41-4538-984D-4F0A54D925C0}"/>
                </a:ext>
              </a:extLst>
            </p:cNvPr>
            <p:cNvSpPr/>
            <p:nvPr/>
          </p:nvSpPr>
          <p:spPr>
            <a:xfrm rot="10800000" flipH="1">
              <a:off x="1874176" y="1945354"/>
              <a:ext cx="1012621" cy="491119"/>
            </a:xfrm>
            <a:prstGeom prst="cube">
              <a:avLst/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5332370C-A508-4BB4-9542-5A273C0FF3ED}"/>
                </a:ext>
              </a:extLst>
            </p:cNvPr>
            <p:cNvSpPr txBox="1"/>
            <p:nvPr/>
          </p:nvSpPr>
          <p:spPr>
            <a:xfrm>
              <a:off x="1693280" y="1920634"/>
              <a:ext cx="1270435" cy="3497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发送进程</a:t>
              </a:r>
              <a:endParaRPr lang="en-US" altLang="zh-CN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A53017B-31ED-4CD0-BF58-8AFBB2EEC819}"/>
              </a:ext>
            </a:extLst>
          </p:cNvPr>
          <p:cNvGrpSpPr/>
          <p:nvPr/>
        </p:nvGrpSpPr>
        <p:grpSpPr>
          <a:xfrm>
            <a:off x="4068046" y="3937466"/>
            <a:ext cx="1874742" cy="583369"/>
            <a:chOff x="3887444" y="3211350"/>
            <a:chExt cx="1874742" cy="583369"/>
          </a:xfrm>
        </p:grpSpPr>
        <p:sp>
          <p:nvSpPr>
            <p:cNvPr id="60" name="立方体 59">
              <a:extLst>
                <a:ext uri="{FF2B5EF4-FFF2-40B4-BE49-F238E27FC236}">
                  <a16:creationId xmlns:a16="http://schemas.microsoft.com/office/drawing/2014/main" id="{52B4B43C-C5EE-45F1-8371-6F724A7DBC2E}"/>
                </a:ext>
              </a:extLst>
            </p:cNvPr>
            <p:cNvSpPr/>
            <p:nvPr/>
          </p:nvSpPr>
          <p:spPr>
            <a:xfrm rot="10800000" flipH="1">
              <a:off x="4086867" y="3236778"/>
              <a:ext cx="1643363" cy="557941"/>
            </a:xfrm>
            <a:prstGeom prst="cube">
              <a:avLst/>
            </a:prstGeom>
            <a:solidFill>
              <a:srgbClr val="009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47B8CC4-3D0B-4C72-B700-6911D7C5FFD7}"/>
                </a:ext>
              </a:extLst>
            </p:cNvPr>
            <p:cNvSpPr txBox="1"/>
            <p:nvPr/>
          </p:nvSpPr>
          <p:spPr>
            <a:xfrm>
              <a:off x="3887444" y="3211350"/>
              <a:ext cx="18747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可靠数据传输协议（发送方）</a:t>
              </a:r>
              <a:endParaRPr lang="en-US" altLang="zh-CN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6DD1408-E478-4120-BF58-9B32B2BF5AA4}"/>
              </a:ext>
            </a:extLst>
          </p:cNvPr>
          <p:cNvGrpSpPr/>
          <p:nvPr/>
        </p:nvGrpSpPr>
        <p:grpSpPr>
          <a:xfrm>
            <a:off x="6004170" y="3948107"/>
            <a:ext cx="1853905" cy="584194"/>
            <a:chOff x="5823568" y="3221991"/>
            <a:chExt cx="1853905" cy="584194"/>
          </a:xfrm>
        </p:grpSpPr>
        <p:sp>
          <p:nvSpPr>
            <p:cNvPr id="63" name="立方体 62">
              <a:extLst>
                <a:ext uri="{FF2B5EF4-FFF2-40B4-BE49-F238E27FC236}">
                  <a16:creationId xmlns:a16="http://schemas.microsoft.com/office/drawing/2014/main" id="{CCE0107B-36EA-4348-8FC0-387D75FBE152}"/>
                </a:ext>
              </a:extLst>
            </p:cNvPr>
            <p:cNvSpPr/>
            <p:nvPr/>
          </p:nvSpPr>
          <p:spPr>
            <a:xfrm rot="10800000" flipH="1">
              <a:off x="5917566" y="3248245"/>
              <a:ext cx="1759907" cy="557940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9E6D7B1-3E1D-488A-9B77-AA19C3F72DA6}"/>
                </a:ext>
              </a:extLst>
            </p:cNvPr>
            <p:cNvSpPr txBox="1"/>
            <p:nvPr/>
          </p:nvSpPr>
          <p:spPr>
            <a:xfrm>
              <a:off x="5823568" y="3221991"/>
              <a:ext cx="17792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可靠数据传输协议（接收方）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539EFE8-D13D-4370-8CED-D8A4140E43B9}"/>
              </a:ext>
            </a:extLst>
          </p:cNvPr>
          <p:cNvGrpSpPr/>
          <p:nvPr/>
        </p:nvGrpSpPr>
        <p:grpSpPr>
          <a:xfrm>
            <a:off x="3083149" y="2671104"/>
            <a:ext cx="1692314" cy="491484"/>
            <a:chOff x="2902547" y="1944988"/>
            <a:chExt cx="1692314" cy="491484"/>
          </a:xfrm>
        </p:grpSpPr>
        <p:sp>
          <p:nvSpPr>
            <p:cNvPr id="66" name="立方体 65">
              <a:extLst>
                <a:ext uri="{FF2B5EF4-FFF2-40B4-BE49-F238E27FC236}">
                  <a16:creationId xmlns:a16="http://schemas.microsoft.com/office/drawing/2014/main" id="{21284864-18BE-452E-A45B-EF4637BA8836}"/>
                </a:ext>
              </a:extLst>
            </p:cNvPr>
            <p:cNvSpPr/>
            <p:nvPr/>
          </p:nvSpPr>
          <p:spPr>
            <a:xfrm rot="10800000" flipH="1">
              <a:off x="3299462" y="1945353"/>
              <a:ext cx="1012621" cy="491119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D7E0194-FEAC-4846-B2ED-B569AA45809E}"/>
                </a:ext>
              </a:extLst>
            </p:cNvPr>
            <p:cNvSpPr txBox="1"/>
            <p:nvPr/>
          </p:nvSpPr>
          <p:spPr>
            <a:xfrm>
              <a:off x="2902547" y="1944988"/>
              <a:ext cx="1692314" cy="3497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接收进程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03711EF-89A9-43DE-B29A-3083D1F9B6B8}"/>
              </a:ext>
            </a:extLst>
          </p:cNvPr>
          <p:cNvGrpSpPr/>
          <p:nvPr/>
        </p:nvGrpSpPr>
        <p:grpSpPr>
          <a:xfrm>
            <a:off x="5331777" y="5140162"/>
            <a:ext cx="1410314" cy="372410"/>
            <a:chOff x="7540297" y="1969695"/>
            <a:chExt cx="1410314" cy="372410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C2B96B8-1F11-4BA5-820A-8B76BC3987E4}"/>
                </a:ext>
              </a:extLst>
            </p:cNvPr>
            <p:cNvGrpSpPr/>
            <p:nvPr/>
          </p:nvGrpSpPr>
          <p:grpSpPr>
            <a:xfrm>
              <a:off x="7764162" y="2003615"/>
              <a:ext cx="1152055" cy="296998"/>
              <a:chOff x="7764162" y="1134422"/>
              <a:chExt cx="1152055" cy="296998"/>
            </a:xfrm>
          </p:grpSpPr>
          <p:sp>
            <p:nvSpPr>
              <p:cNvPr id="71" name="Rectangle 11">
                <a:extLst>
                  <a:ext uri="{FF2B5EF4-FFF2-40B4-BE49-F238E27FC236}">
                    <a16:creationId xmlns:a16="http://schemas.microsoft.com/office/drawing/2014/main" id="{A9183A88-7CCF-4D23-BF0A-34A6A69D8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4162" y="1134422"/>
                <a:ext cx="1152055" cy="296998"/>
              </a:xfrm>
              <a:prstGeom prst="flowChartMagneticDrum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kumimoji="1"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EB0C90C9-D8EA-451F-814A-305E9E519EB8}"/>
                  </a:ext>
                </a:extLst>
              </p:cNvPr>
              <p:cNvSpPr/>
              <p:nvPr/>
            </p:nvSpPr>
            <p:spPr>
              <a:xfrm>
                <a:off x="8699585" y="1134422"/>
                <a:ext cx="216631" cy="29699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C5695163-11AB-488C-825A-2E3AB9E20DE2}"/>
                  </a:ext>
                </a:extLst>
              </p:cNvPr>
              <p:cNvSpPr/>
              <p:nvPr/>
            </p:nvSpPr>
            <p:spPr>
              <a:xfrm>
                <a:off x="8721298" y="1155714"/>
                <a:ext cx="173204" cy="25441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F145835-4353-4156-BAF1-59F9880F2A9E}"/>
                </a:ext>
              </a:extLst>
            </p:cNvPr>
            <p:cNvSpPr txBox="1"/>
            <p:nvPr/>
          </p:nvSpPr>
          <p:spPr>
            <a:xfrm>
              <a:off x="7540297" y="1969695"/>
              <a:ext cx="1410314" cy="3724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不可靠信道</a:t>
              </a:r>
              <a:endPara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5D8CF39A-27EE-4F64-BA4B-A09D3D5F5C51}"/>
              </a:ext>
            </a:extLst>
          </p:cNvPr>
          <p:cNvGrpSpPr/>
          <p:nvPr/>
        </p:nvGrpSpPr>
        <p:grpSpPr>
          <a:xfrm>
            <a:off x="2437102" y="3805630"/>
            <a:ext cx="1410314" cy="349711"/>
            <a:chOff x="7635032" y="1100829"/>
            <a:chExt cx="1410314" cy="349711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B3C5ECC-FEC9-4618-BD95-E80EAB2F7753}"/>
                </a:ext>
              </a:extLst>
            </p:cNvPr>
            <p:cNvGrpSpPr/>
            <p:nvPr/>
          </p:nvGrpSpPr>
          <p:grpSpPr>
            <a:xfrm>
              <a:off x="7920946" y="1134422"/>
              <a:ext cx="995271" cy="296998"/>
              <a:chOff x="7920946" y="1134422"/>
              <a:chExt cx="995271" cy="296998"/>
            </a:xfrm>
          </p:grpSpPr>
          <p:sp>
            <p:nvSpPr>
              <p:cNvPr id="77" name="Rectangle 11">
                <a:extLst>
                  <a:ext uri="{FF2B5EF4-FFF2-40B4-BE49-F238E27FC236}">
                    <a16:creationId xmlns:a16="http://schemas.microsoft.com/office/drawing/2014/main" id="{0482214C-5D37-4B3A-A573-C0F7E9F40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0946" y="1134422"/>
                <a:ext cx="995271" cy="296998"/>
              </a:xfrm>
              <a:prstGeom prst="flowChartMagneticDrum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kumimoji="1"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4291DEC0-F773-49E7-9877-BAB7EA207BE0}"/>
                  </a:ext>
                </a:extLst>
              </p:cNvPr>
              <p:cNvSpPr/>
              <p:nvPr/>
            </p:nvSpPr>
            <p:spPr>
              <a:xfrm>
                <a:off x="8699585" y="1134422"/>
                <a:ext cx="216631" cy="29699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CF4A7B56-60CA-4BB7-BC9B-78933A654510}"/>
                  </a:ext>
                </a:extLst>
              </p:cNvPr>
              <p:cNvSpPr/>
              <p:nvPr/>
            </p:nvSpPr>
            <p:spPr>
              <a:xfrm>
                <a:off x="8721298" y="1155714"/>
                <a:ext cx="173204" cy="25441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ED0C149-F5BF-485E-ABC7-82632D967323}"/>
                </a:ext>
              </a:extLst>
            </p:cNvPr>
            <p:cNvSpPr txBox="1"/>
            <p:nvPr/>
          </p:nvSpPr>
          <p:spPr>
            <a:xfrm>
              <a:off x="7635032" y="1100829"/>
              <a:ext cx="1410314" cy="3497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可靠信道</a:t>
              </a:r>
              <a:endPara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420D8AB0-2B9B-442E-AC7C-F98E56A957F8}"/>
              </a:ext>
            </a:extLst>
          </p:cNvPr>
          <p:cNvGrpSpPr/>
          <p:nvPr/>
        </p:nvGrpSpPr>
        <p:grpSpPr>
          <a:xfrm>
            <a:off x="696540" y="3095791"/>
            <a:ext cx="6789737" cy="2347334"/>
            <a:chOff x="515938" y="2105904"/>
            <a:chExt cx="6789737" cy="2347334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D5FE83C0-5EAE-4630-B3E7-F730BFE0C5FE}"/>
                </a:ext>
              </a:extLst>
            </p:cNvPr>
            <p:cNvCxnSpPr/>
            <p:nvPr/>
          </p:nvCxnSpPr>
          <p:spPr>
            <a:xfrm>
              <a:off x="515938" y="2664962"/>
              <a:ext cx="6789737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A78D9874-78EF-4C4F-A974-945FBACCCF67}"/>
                </a:ext>
              </a:extLst>
            </p:cNvPr>
            <p:cNvCxnSpPr/>
            <p:nvPr/>
          </p:nvCxnSpPr>
          <p:spPr>
            <a:xfrm>
              <a:off x="515938" y="3892307"/>
              <a:ext cx="6789737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F53B07F-FFE1-4753-9AE5-92F8B1364465}"/>
                </a:ext>
              </a:extLst>
            </p:cNvPr>
            <p:cNvSpPr txBox="1"/>
            <p:nvPr/>
          </p:nvSpPr>
          <p:spPr>
            <a:xfrm>
              <a:off x="666866" y="2105904"/>
              <a:ext cx="1270435" cy="423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N+1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层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7F71850-5F50-4228-A46F-1EB239D53E1F}"/>
                </a:ext>
              </a:extLst>
            </p:cNvPr>
            <p:cNvSpPr txBox="1"/>
            <p:nvPr/>
          </p:nvSpPr>
          <p:spPr>
            <a:xfrm>
              <a:off x="666866" y="2931204"/>
              <a:ext cx="1270435" cy="423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层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392A217-C922-488B-BD0F-33322FCCB196}"/>
                </a:ext>
              </a:extLst>
            </p:cNvPr>
            <p:cNvSpPr txBox="1"/>
            <p:nvPr/>
          </p:nvSpPr>
          <p:spPr>
            <a:xfrm>
              <a:off x="666865" y="4029981"/>
              <a:ext cx="1270435" cy="4232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N-1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层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E3CB1D31-AD25-44D1-BFC1-09B3B913A1A5}"/>
                  </a:ext>
                </a:extLst>
              </p14:cNvPr>
              <p14:cNvContentPartPr/>
              <p14:nvPr/>
            </p14:nvContentPartPr>
            <p14:xfrm>
              <a:off x="3877466" y="5915978"/>
              <a:ext cx="13320" cy="2556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E3CB1D31-AD25-44D1-BFC1-09B3B913A1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8106" y="5906618"/>
                <a:ext cx="3204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75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0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2" grpId="0"/>
      <p:bldP spid="33" grpId="0"/>
      <p:bldP spid="34" grpId="0"/>
      <p:bldP spid="3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数据可靠传输任务建模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76F4F06-59F9-4720-96C6-D6A7B4B35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7" y="4173941"/>
            <a:ext cx="1232684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发送方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6FA6A1-2A91-490F-BAE5-59FB06138F47}"/>
              </a:ext>
            </a:extLst>
          </p:cNvPr>
          <p:cNvGrpSpPr/>
          <p:nvPr/>
        </p:nvGrpSpPr>
        <p:grpSpPr>
          <a:xfrm>
            <a:off x="575001" y="2478868"/>
            <a:ext cx="3238501" cy="1071460"/>
            <a:chOff x="4650628" y="2375497"/>
            <a:chExt cx="4174725" cy="1451543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4D22E6E-FBA8-4214-9207-DD055152F258}"/>
                </a:ext>
              </a:extLst>
            </p:cNvPr>
            <p:cNvSpPr/>
            <p:nvPr/>
          </p:nvSpPr>
          <p:spPr>
            <a:xfrm>
              <a:off x="4650628" y="2375497"/>
              <a:ext cx="4174725" cy="1439786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347707-4EAE-4D3F-BF86-11211A505101}"/>
                </a:ext>
              </a:extLst>
            </p:cNvPr>
            <p:cNvSpPr txBox="1"/>
            <p:nvPr/>
          </p:nvSpPr>
          <p:spPr>
            <a:xfrm>
              <a:off x="4774663" y="2451087"/>
              <a:ext cx="3971721" cy="137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err="1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</a:t>
              </a:r>
              <a:r>
                <a:rPr lang="en-US" altLang="zh-CN" sz="20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(): 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由上层（如应用层）调用，将数据发送给接收方的上层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B8B0D45-5F68-4861-83A4-A38B5F57C267}"/>
              </a:ext>
            </a:extLst>
          </p:cNvPr>
          <p:cNvGrpSpPr/>
          <p:nvPr/>
        </p:nvGrpSpPr>
        <p:grpSpPr>
          <a:xfrm>
            <a:off x="4815369" y="2479139"/>
            <a:ext cx="3238501" cy="1062782"/>
            <a:chOff x="4650628" y="2375497"/>
            <a:chExt cx="4174725" cy="143978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D505F85-7DD6-4F03-A9AA-85FA4F11E782}"/>
                </a:ext>
              </a:extLst>
            </p:cNvPr>
            <p:cNvSpPr/>
            <p:nvPr/>
          </p:nvSpPr>
          <p:spPr>
            <a:xfrm>
              <a:off x="4650628" y="2375497"/>
              <a:ext cx="4174725" cy="1439786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6ED0EFD-4A92-4954-9C92-155530137496}"/>
                </a:ext>
              </a:extLst>
            </p:cNvPr>
            <p:cNvSpPr txBox="1"/>
            <p:nvPr/>
          </p:nvSpPr>
          <p:spPr>
            <a:xfrm>
              <a:off x="4774664" y="2631178"/>
              <a:ext cx="3971721" cy="958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err="1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deliver_data</a:t>
              </a:r>
              <a:r>
                <a:rPr lang="en-US" altLang="zh-CN" sz="20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(): 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 </a:t>
              </a:r>
              <a:r>
                <a:rPr lang="en-US" altLang="zh-CN" sz="20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</a:t>
              </a:r>
              <a:r>
                <a:rPr lang="en-US" altLang="zh-CN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调用，将数据交付上层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6D6FB7-6F16-4A77-AA08-15BA4759F59A}"/>
              </a:ext>
            </a:extLst>
          </p:cNvPr>
          <p:cNvGrpSpPr/>
          <p:nvPr/>
        </p:nvGrpSpPr>
        <p:grpSpPr>
          <a:xfrm>
            <a:off x="575001" y="5764654"/>
            <a:ext cx="3238501" cy="1071459"/>
            <a:chOff x="4650628" y="2375497"/>
            <a:chExt cx="4174725" cy="145154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311A3B6-B8A7-4AC9-AD6D-933E4604B7CE}"/>
                </a:ext>
              </a:extLst>
            </p:cNvPr>
            <p:cNvSpPr/>
            <p:nvPr/>
          </p:nvSpPr>
          <p:spPr>
            <a:xfrm>
              <a:off x="4650628" y="2375497"/>
              <a:ext cx="4174725" cy="1439786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84BE0D7-982F-46D0-B439-FA4686B7F360}"/>
                </a:ext>
              </a:extLst>
            </p:cNvPr>
            <p:cNvSpPr txBox="1"/>
            <p:nvPr/>
          </p:nvSpPr>
          <p:spPr>
            <a:xfrm>
              <a:off x="4774663" y="2451086"/>
              <a:ext cx="3971721" cy="137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err="1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20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(): 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 </a:t>
              </a:r>
              <a:r>
                <a:rPr lang="en-US" altLang="zh-CN" sz="20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调用，</a:t>
              </a:r>
              <a:endParaRPr lang="en-US" altLang="zh-CN" sz="20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将分组通过不可靠通道传给接收方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2A463DD-F2FA-4842-BB6F-BE239D05EEC8}"/>
              </a:ext>
            </a:extLst>
          </p:cNvPr>
          <p:cNvGrpSpPr/>
          <p:nvPr/>
        </p:nvGrpSpPr>
        <p:grpSpPr>
          <a:xfrm>
            <a:off x="4815369" y="5764924"/>
            <a:ext cx="3238501" cy="1062782"/>
            <a:chOff x="4650628" y="2375497"/>
            <a:chExt cx="4174725" cy="1439786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BE4869C-BE03-40C0-A6DA-CA7113E81262}"/>
                </a:ext>
              </a:extLst>
            </p:cNvPr>
            <p:cNvSpPr/>
            <p:nvPr/>
          </p:nvSpPr>
          <p:spPr>
            <a:xfrm>
              <a:off x="4650628" y="2375497"/>
              <a:ext cx="4174725" cy="1439786"/>
            </a:xfrm>
            <a:prstGeom prst="roundRect">
              <a:avLst>
                <a:gd name="adj" fmla="val 12368"/>
              </a:avLst>
            </a:prstGeom>
            <a:solidFill>
              <a:srgbClr val="FEF6E5"/>
            </a:solidFill>
            <a:ln w="19050">
              <a:solidFill>
                <a:srgbClr val="FDEC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7497" tIns="33748" rIns="67497" bIns="33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110AC23-D537-4FE6-9510-B02158A4AF40}"/>
                </a:ext>
              </a:extLst>
            </p:cNvPr>
            <p:cNvSpPr txBox="1"/>
            <p:nvPr/>
          </p:nvSpPr>
          <p:spPr>
            <a:xfrm>
              <a:off x="4774664" y="2616321"/>
              <a:ext cx="3971721" cy="958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err="1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20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(): 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当分组到达接收方时调用</a:t>
              </a: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CCF5A10-CD12-49D7-B086-0104E57EDE00}"/>
              </a:ext>
            </a:extLst>
          </p:cNvPr>
          <p:cNvCxnSpPr>
            <a:cxnSpLocks/>
          </p:cNvCxnSpPr>
          <p:nvPr/>
        </p:nvCxnSpPr>
        <p:spPr>
          <a:xfrm rot="5400000" flipV="1">
            <a:off x="1365098" y="3548134"/>
            <a:ext cx="0" cy="910889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D56D648-E2F9-4FD1-8EB6-E569A5FC72D4}"/>
              </a:ext>
            </a:extLst>
          </p:cNvPr>
          <p:cNvCxnSpPr/>
          <p:nvPr/>
        </p:nvCxnSpPr>
        <p:spPr>
          <a:xfrm rot="5400000">
            <a:off x="671148" y="3778446"/>
            <a:ext cx="477011" cy="0"/>
          </a:xfrm>
          <a:prstGeom prst="line">
            <a:avLst/>
          </a:prstGeom>
          <a:ln w="28575">
            <a:solidFill>
              <a:srgbClr val="009FF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74843FB-5B02-404B-AB43-CABD710D709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315341" y="3548134"/>
            <a:ext cx="0" cy="910889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8E2977-EA08-445E-93CD-1F7293B537E1}"/>
              </a:ext>
            </a:extLst>
          </p:cNvPr>
          <p:cNvCxnSpPr/>
          <p:nvPr/>
        </p:nvCxnSpPr>
        <p:spPr>
          <a:xfrm rot="16200000" flipH="1">
            <a:off x="7532280" y="3778446"/>
            <a:ext cx="477011" cy="0"/>
          </a:xfrm>
          <a:prstGeom prst="line">
            <a:avLst/>
          </a:prstGeom>
          <a:ln w="28575">
            <a:solidFill>
              <a:srgbClr val="009FF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01EC72-0449-45E3-952D-D738A2628C94}"/>
              </a:ext>
            </a:extLst>
          </p:cNvPr>
          <p:cNvCxnSpPr>
            <a:cxnSpLocks/>
          </p:cNvCxnSpPr>
          <p:nvPr/>
        </p:nvCxnSpPr>
        <p:spPr>
          <a:xfrm rot="16200000">
            <a:off x="1365099" y="4590403"/>
            <a:ext cx="0" cy="910889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C2CEE5F-653E-42FC-BFD2-53FA8DBB0F0C}"/>
              </a:ext>
            </a:extLst>
          </p:cNvPr>
          <p:cNvCxnSpPr>
            <a:cxnSpLocks/>
          </p:cNvCxnSpPr>
          <p:nvPr/>
        </p:nvCxnSpPr>
        <p:spPr>
          <a:xfrm rot="5400000" flipH="1">
            <a:off x="7315342" y="4590403"/>
            <a:ext cx="0" cy="910889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BCDF4AB-5941-4A7A-8F32-A47B0D0B2549}"/>
              </a:ext>
            </a:extLst>
          </p:cNvPr>
          <p:cNvCxnSpPr>
            <a:cxnSpLocks/>
          </p:cNvCxnSpPr>
          <p:nvPr/>
        </p:nvCxnSpPr>
        <p:spPr>
          <a:xfrm flipH="1" flipV="1">
            <a:off x="7770786" y="5031665"/>
            <a:ext cx="23420" cy="732989"/>
          </a:xfrm>
          <a:prstGeom prst="line">
            <a:avLst/>
          </a:prstGeom>
          <a:ln w="28575">
            <a:solidFill>
              <a:srgbClr val="009FF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9A0197D-F408-4939-A978-C1FD9065CE95}"/>
              </a:ext>
            </a:extLst>
          </p:cNvPr>
          <p:cNvCxnSpPr>
            <a:cxnSpLocks/>
          </p:cNvCxnSpPr>
          <p:nvPr/>
        </p:nvCxnSpPr>
        <p:spPr>
          <a:xfrm flipV="1">
            <a:off x="909656" y="5031663"/>
            <a:ext cx="0" cy="788787"/>
          </a:xfrm>
          <a:prstGeom prst="line">
            <a:avLst/>
          </a:prstGeom>
          <a:ln w="28575">
            <a:solidFill>
              <a:srgbClr val="009FF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E3DE9E1-A4D5-4836-AB71-C290E86DD075}"/>
              </a:ext>
            </a:extLst>
          </p:cNvPr>
          <p:cNvGrpSpPr/>
          <p:nvPr/>
        </p:nvGrpSpPr>
        <p:grpSpPr>
          <a:xfrm>
            <a:off x="3959363" y="3545495"/>
            <a:ext cx="4488022" cy="1953582"/>
            <a:chOff x="3887444" y="2569103"/>
            <a:chExt cx="4488022" cy="1953582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8AE6B29-2A5D-4F41-A2F0-90A08109DF0C}"/>
                </a:ext>
              </a:extLst>
            </p:cNvPr>
            <p:cNvGrpSpPr/>
            <p:nvPr/>
          </p:nvGrpSpPr>
          <p:grpSpPr>
            <a:xfrm>
              <a:off x="3887444" y="2569103"/>
              <a:ext cx="4488022" cy="1953582"/>
              <a:chOff x="3887444" y="2569103"/>
              <a:chExt cx="4488022" cy="1953582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C10A31E-1A64-4096-AE5E-B2E686C3D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250" y="2636387"/>
                <a:ext cx="0" cy="336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C794D008-970E-4F8B-BB79-009ABCF53E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7519" y="2636387"/>
                <a:ext cx="0" cy="336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6E8C72A-B800-43CF-9139-AF9EA53A74F2}"/>
                  </a:ext>
                </a:extLst>
              </p:cNvPr>
              <p:cNvGrpSpPr/>
              <p:nvPr/>
            </p:nvGrpSpPr>
            <p:grpSpPr>
              <a:xfrm rot="5400000">
                <a:off x="5012164" y="3973347"/>
                <a:ext cx="477011" cy="294547"/>
                <a:chOff x="3535679" y="2965316"/>
                <a:chExt cx="509587" cy="296997"/>
              </a:xfrm>
            </p:grpSpPr>
            <p:cxnSp>
              <p:nvCxnSpPr>
                <p:cNvPr id="66" name="直接箭头连接符 65">
                  <a:extLst>
                    <a:ext uri="{FF2B5EF4-FFF2-40B4-BE49-F238E27FC236}">
                      <a16:creationId xmlns:a16="http://schemas.microsoft.com/office/drawing/2014/main" id="{77C7B071-DB32-4003-AB2E-1AEB1835C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0980" y="2965316"/>
                  <a:ext cx="0" cy="29699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EF80B852-1166-4333-8F22-9FECAF3AA60C}"/>
                    </a:ext>
                  </a:extLst>
                </p:cNvPr>
                <p:cNvCxnSpPr/>
                <p:nvPr/>
              </p:nvCxnSpPr>
              <p:spPr>
                <a:xfrm>
                  <a:off x="3535679" y="3262313"/>
                  <a:ext cx="50958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AC5A50BB-4FFA-4A39-94BB-529DDEB4205F}"/>
                  </a:ext>
                </a:extLst>
              </p:cNvPr>
              <p:cNvGrpSpPr/>
              <p:nvPr/>
            </p:nvGrpSpPr>
            <p:grpSpPr>
              <a:xfrm rot="16200000" flipH="1">
                <a:off x="6422717" y="3970251"/>
                <a:ext cx="477011" cy="266215"/>
                <a:chOff x="3535679" y="2965316"/>
                <a:chExt cx="509587" cy="296997"/>
              </a:xfrm>
            </p:grpSpPr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64AD8FBC-A423-4D4E-9356-CC6535B2C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0980" y="2965316"/>
                  <a:ext cx="0" cy="29699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AD425306-9BA7-4E79-B631-7E8A2CCD5422}"/>
                    </a:ext>
                  </a:extLst>
                </p:cNvPr>
                <p:cNvCxnSpPr/>
                <p:nvPr/>
              </p:nvCxnSpPr>
              <p:spPr>
                <a:xfrm>
                  <a:off x="3535679" y="3262313"/>
                  <a:ext cx="50958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6E76252-31A8-41BA-876F-4B55A35F7D9B}"/>
                  </a:ext>
                </a:extLst>
              </p:cNvPr>
              <p:cNvSpPr txBox="1"/>
              <p:nvPr/>
            </p:nvSpPr>
            <p:spPr>
              <a:xfrm>
                <a:off x="6794330" y="3441319"/>
                <a:ext cx="927957" cy="3804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rdt_rcv</a:t>
                </a: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()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1B01DFA-78CB-4904-8FE1-774648CD90A0}"/>
                  </a:ext>
                </a:extLst>
              </p:cNvPr>
              <p:cNvSpPr txBox="1"/>
              <p:nvPr/>
            </p:nvSpPr>
            <p:spPr>
              <a:xfrm flipH="1">
                <a:off x="6596223" y="2577548"/>
                <a:ext cx="1779243" cy="3804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Deliver_data</a:t>
                </a: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()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BFDB514-2D52-435E-A800-C3D1AD0902E1}"/>
                  </a:ext>
                </a:extLst>
              </p:cNvPr>
              <p:cNvSpPr txBox="1"/>
              <p:nvPr/>
            </p:nvSpPr>
            <p:spPr>
              <a:xfrm>
                <a:off x="4056384" y="2569103"/>
                <a:ext cx="991865" cy="3804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rdt_send</a:t>
                </a: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()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F5D5C8F-4680-4297-851C-CC3E07254303}"/>
                  </a:ext>
                </a:extLst>
              </p:cNvPr>
              <p:cNvSpPr txBox="1"/>
              <p:nvPr/>
            </p:nvSpPr>
            <p:spPr>
              <a:xfrm flipH="1">
                <a:off x="4045265" y="3427380"/>
                <a:ext cx="1955473" cy="3804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udt_send</a:t>
                </a: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()</a:t>
                </a:r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B693C96F-CE28-4381-AD47-C3A51A4F4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0988" y="3542414"/>
                <a:ext cx="0" cy="319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550A4531-F081-4FC7-B850-6AFB9E851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519" y="3563086"/>
                <a:ext cx="0" cy="3194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16B7018-64C5-4622-93F7-E7C969C80BD3}"/>
                  </a:ext>
                </a:extLst>
              </p:cNvPr>
              <p:cNvGrpSpPr/>
              <p:nvPr/>
            </p:nvGrpSpPr>
            <p:grpSpPr>
              <a:xfrm>
                <a:off x="5113777" y="2611910"/>
                <a:ext cx="672335" cy="349711"/>
                <a:chOff x="2217074" y="2434044"/>
                <a:chExt cx="672335" cy="349711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446AEEEF-49FE-4280-B294-DF0F621C63BD}"/>
                    </a:ext>
                  </a:extLst>
                </p:cNvPr>
                <p:cNvSpPr/>
                <p:nvPr/>
              </p:nvSpPr>
              <p:spPr>
                <a:xfrm>
                  <a:off x="2264429" y="2517390"/>
                  <a:ext cx="586188" cy="243204"/>
                </a:xfrm>
                <a:prstGeom prst="rect">
                  <a:avLst/>
                </a:prstGeom>
                <a:solidFill>
                  <a:srgbClr val="FDECC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0659552-0E73-4ED6-8E37-3628143A3466}"/>
                    </a:ext>
                  </a:extLst>
                </p:cNvPr>
                <p:cNvSpPr txBox="1"/>
                <p:nvPr/>
              </p:nvSpPr>
              <p:spPr>
                <a:xfrm>
                  <a:off x="2217074" y="2434044"/>
                  <a:ext cx="672335" cy="34971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数据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DB3827DC-8D08-470D-B8B7-D57347D41C6D}"/>
                  </a:ext>
                </a:extLst>
              </p:cNvPr>
              <p:cNvGrpSpPr/>
              <p:nvPr/>
            </p:nvGrpSpPr>
            <p:grpSpPr>
              <a:xfrm>
                <a:off x="5926129" y="2611910"/>
                <a:ext cx="676416" cy="349711"/>
                <a:chOff x="2221557" y="2434044"/>
                <a:chExt cx="676416" cy="349711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1329313D-F473-404C-9A2C-CCEA5C35A828}"/>
                    </a:ext>
                  </a:extLst>
                </p:cNvPr>
                <p:cNvSpPr/>
                <p:nvPr/>
              </p:nvSpPr>
              <p:spPr>
                <a:xfrm>
                  <a:off x="2264429" y="2517390"/>
                  <a:ext cx="586188" cy="243204"/>
                </a:xfrm>
                <a:prstGeom prst="rect">
                  <a:avLst/>
                </a:prstGeom>
                <a:solidFill>
                  <a:srgbClr val="FDECC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53B811D0-FC25-4375-9243-F9DFEBA7F0D4}"/>
                    </a:ext>
                  </a:extLst>
                </p:cNvPr>
                <p:cNvSpPr txBox="1"/>
                <p:nvPr/>
              </p:nvSpPr>
              <p:spPr>
                <a:xfrm>
                  <a:off x="2221557" y="2434044"/>
                  <a:ext cx="676416" cy="34971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数据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DDC2737-11F2-4DE6-99B9-593CE547A915}"/>
                  </a:ext>
                </a:extLst>
              </p:cNvPr>
              <p:cNvGrpSpPr/>
              <p:nvPr/>
            </p:nvGrpSpPr>
            <p:grpSpPr>
              <a:xfrm>
                <a:off x="5107455" y="3492950"/>
                <a:ext cx="672335" cy="349711"/>
                <a:chOff x="2217074" y="2434044"/>
                <a:chExt cx="672335" cy="349711"/>
              </a:xfrm>
            </p:grpSpPr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ADC70CD5-DF84-4828-ADE5-84B3DE702310}"/>
                    </a:ext>
                  </a:extLst>
                </p:cNvPr>
                <p:cNvSpPr/>
                <p:nvPr/>
              </p:nvSpPr>
              <p:spPr>
                <a:xfrm>
                  <a:off x="2264429" y="2517390"/>
                  <a:ext cx="586188" cy="232204"/>
                </a:xfrm>
                <a:prstGeom prst="rect">
                  <a:avLst/>
                </a:prstGeom>
                <a:solidFill>
                  <a:srgbClr val="FDECC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E73A5673-1411-4AC9-BE0E-9E8B995CA0A1}"/>
                    </a:ext>
                  </a:extLst>
                </p:cNvPr>
                <p:cNvSpPr txBox="1"/>
                <p:nvPr/>
              </p:nvSpPr>
              <p:spPr>
                <a:xfrm>
                  <a:off x="2217074" y="2434044"/>
                  <a:ext cx="672335" cy="34971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分组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D5C954DE-6329-4DA2-9BE2-7912665447F1}"/>
                  </a:ext>
                </a:extLst>
              </p:cNvPr>
              <p:cNvGrpSpPr/>
              <p:nvPr/>
            </p:nvGrpSpPr>
            <p:grpSpPr>
              <a:xfrm>
                <a:off x="5919807" y="3492950"/>
                <a:ext cx="676416" cy="349711"/>
                <a:chOff x="2221557" y="2434044"/>
                <a:chExt cx="676416" cy="349711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3B7B18EC-49A7-4347-B477-EE5E5A4E93FC}"/>
                    </a:ext>
                  </a:extLst>
                </p:cNvPr>
                <p:cNvSpPr/>
                <p:nvPr/>
              </p:nvSpPr>
              <p:spPr>
                <a:xfrm>
                  <a:off x="2264429" y="2517390"/>
                  <a:ext cx="586188" cy="232204"/>
                </a:xfrm>
                <a:prstGeom prst="rect">
                  <a:avLst/>
                </a:prstGeom>
                <a:solidFill>
                  <a:srgbClr val="FDECC7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6E71E057-8F86-42C7-8941-1B392A7B9726}"/>
                    </a:ext>
                  </a:extLst>
                </p:cNvPr>
                <p:cNvSpPr txBox="1"/>
                <p:nvPr/>
              </p:nvSpPr>
              <p:spPr>
                <a:xfrm>
                  <a:off x="2221557" y="2434044"/>
                  <a:ext cx="676416" cy="34971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分组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E6BA94D0-DAF3-40F0-BBBD-3D3C394CA375}"/>
                  </a:ext>
                </a:extLst>
              </p:cNvPr>
              <p:cNvGrpSpPr/>
              <p:nvPr/>
            </p:nvGrpSpPr>
            <p:grpSpPr>
              <a:xfrm>
                <a:off x="3887444" y="2947579"/>
                <a:ext cx="1874742" cy="583369"/>
                <a:chOff x="3887444" y="3211350"/>
                <a:chExt cx="1874742" cy="583369"/>
              </a:xfrm>
            </p:grpSpPr>
            <p:sp>
              <p:nvSpPr>
                <p:cNvPr id="54" name="立方体 53">
                  <a:extLst>
                    <a:ext uri="{FF2B5EF4-FFF2-40B4-BE49-F238E27FC236}">
                      <a16:creationId xmlns:a16="http://schemas.microsoft.com/office/drawing/2014/main" id="{AB52AA8E-D485-4A13-81FF-2B05A6AD2E3F}"/>
                    </a:ext>
                  </a:extLst>
                </p:cNvPr>
                <p:cNvSpPr/>
                <p:nvPr/>
              </p:nvSpPr>
              <p:spPr>
                <a:xfrm rot="10800000" flipH="1">
                  <a:off x="4086867" y="3236778"/>
                  <a:ext cx="1643363" cy="557941"/>
                </a:xfrm>
                <a:prstGeom prst="cube">
                  <a:avLst/>
                </a:prstGeom>
                <a:solidFill>
                  <a:srgbClr val="009F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B9FB992-CA29-4D93-BFD1-94AD8B676087}"/>
                    </a:ext>
                  </a:extLst>
                </p:cNvPr>
                <p:cNvSpPr txBox="1"/>
                <p:nvPr/>
              </p:nvSpPr>
              <p:spPr>
                <a:xfrm>
                  <a:off x="3887444" y="3211350"/>
                  <a:ext cx="1874742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CN" altLang="en-US" sz="14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可靠数据传输协议（发送方）</a:t>
                  </a:r>
                  <a:endParaRPr lang="en-US" altLang="zh-CN" sz="14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1124105E-EE97-47F7-B208-99716F8B94B4}"/>
                  </a:ext>
                </a:extLst>
              </p:cNvPr>
              <p:cNvGrpSpPr/>
              <p:nvPr/>
            </p:nvGrpSpPr>
            <p:grpSpPr>
              <a:xfrm>
                <a:off x="5823568" y="2958220"/>
                <a:ext cx="1853905" cy="584194"/>
                <a:chOff x="5823568" y="3221991"/>
                <a:chExt cx="1853905" cy="584194"/>
              </a:xfrm>
            </p:grpSpPr>
            <p:sp>
              <p:nvSpPr>
                <p:cNvPr id="52" name="立方体 51">
                  <a:extLst>
                    <a:ext uri="{FF2B5EF4-FFF2-40B4-BE49-F238E27FC236}">
                      <a16:creationId xmlns:a16="http://schemas.microsoft.com/office/drawing/2014/main" id="{66D4D598-00F4-471E-8B99-7A8ED03B6EC3}"/>
                    </a:ext>
                  </a:extLst>
                </p:cNvPr>
                <p:cNvSpPr/>
                <p:nvPr/>
              </p:nvSpPr>
              <p:spPr>
                <a:xfrm rot="10800000" flipH="1">
                  <a:off x="5917566" y="3248245"/>
                  <a:ext cx="1759907" cy="557940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A3B7A5D-FDB5-4E0A-AC8D-AC247CC36A99}"/>
                    </a:ext>
                  </a:extLst>
                </p:cNvPr>
                <p:cNvSpPr txBox="1"/>
                <p:nvPr/>
              </p:nvSpPr>
              <p:spPr>
                <a:xfrm>
                  <a:off x="5823568" y="3221991"/>
                  <a:ext cx="1779244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可靠数据传输协议（接收方）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E2193541-7B6B-4CAE-86A4-4C8CAB462C80}"/>
                  </a:ext>
                </a:extLst>
              </p:cNvPr>
              <p:cNvGrpSpPr/>
              <p:nvPr/>
            </p:nvGrpSpPr>
            <p:grpSpPr>
              <a:xfrm>
                <a:off x="5151175" y="4150275"/>
                <a:ext cx="1410314" cy="372410"/>
                <a:chOff x="7540297" y="1969695"/>
                <a:chExt cx="1410314" cy="37241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F5BAD973-676C-41C2-ADAE-C4D1A106F946}"/>
                    </a:ext>
                  </a:extLst>
                </p:cNvPr>
                <p:cNvGrpSpPr/>
                <p:nvPr/>
              </p:nvGrpSpPr>
              <p:grpSpPr>
                <a:xfrm>
                  <a:off x="7764162" y="2003615"/>
                  <a:ext cx="1152055" cy="296998"/>
                  <a:chOff x="7764162" y="1134422"/>
                  <a:chExt cx="1152055" cy="296998"/>
                </a:xfrm>
              </p:grpSpPr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DEB72D21-7DE4-4DEB-A4FC-F9A26FEABA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64162" y="1134422"/>
                    <a:ext cx="1152055" cy="296998"/>
                  </a:xfrm>
                  <a:prstGeom prst="flowChartMagneticDrum">
                    <a:avLst/>
                  </a:prstGeom>
                  <a:solidFill>
                    <a:srgbClr val="FFC00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endParaRPr kumimoji="1" lang="zh-CN" altLang="en-US" sz="9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椭圆 49">
                    <a:extLst>
                      <a:ext uri="{FF2B5EF4-FFF2-40B4-BE49-F238E27FC236}">
                        <a16:creationId xmlns:a16="http://schemas.microsoft.com/office/drawing/2014/main" id="{FA6D6558-E505-427E-8E4B-5CF4B3E87C4F}"/>
                      </a:ext>
                    </a:extLst>
                  </p:cNvPr>
                  <p:cNvSpPr/>
                  <p:nvPr/>
                </p:nvSpPr>
                <p:spPr>
                  <a:xfrm>
                    <a:off x="8699585" y="1134422"/>
                    <a:ext cx="216631" cy="296998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B9A0BA0E-BDC7-45CE-8604-C95D3ABDB18E}"/>
                      </a:ext>
                    </a:extLst>
                  </p:cNvPr>
                  <p:cNvSpPr/>
                  <p:nvPr/>
                </p:nvSpPr>
                <p:spPr>
                  <a:xfrm>
                    <a:off x="8721298" y="1155714"/>
                    <a:ext cx="173204" cy="2544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4C4C7D5A-2A1B-4F01-AFFD-1A25E15FA693}"/>
                    </a:ext>
                  </a:extLst>
                </p:cNvPr>
                <p:cNvSpPr txBox="1"/>
                <p:nvPr/>
              </p:nvSpPr>
              <p:spPr>
                <a:xfrm>
                  <a:off x="7540297" y="1969695"/>
                  <a:ext cx="1410314" cy="3724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>
                      <a:latin typeface="思源黑体 CN Normal" panose="020B0400000000000000" pitchFamily="34" charset="-122"/>
                      <a:ea typeface="思源黑体 CN Normal" panose="020B0400000000000000" pitchFamily="34" charset="-122"/>
                    </a:rPr>
                    <a:t>不可靠信道</a:t>
                  </a:r>
                  <a:endParaRPr lang="en-US" altLang="zh-CN" sz="1400"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14CFB3A-DFE6-42E3-89A5-BD8561A715DD}"/>
                </a:ext>
              </a:extLst>
            </p:cNvPr>
            <p:cNvCxnSpPr/>
            <p:nvPr/>
          </p:nvCxnSpPr>
          <p:spPr>
            <a:xfrm>
              <a:off x="4103630" y="2664962"/>
              <a:ext cx="3202045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6CA5583-C2A3-4732-B89C-8737E1D4A3BE}"/>
                </a:ext>
              </a:extLst>
            </p:cNvPr>
            <p:cNvCxnSpPr/>
            <p:nvPr/>
          </p:nvCxnSpPr>
          <p:spPr>
            <a:xfrm>
              <a:off x="4103630" y="3892307"/>
              <a:ext cx="3202045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1AB1C9B-34C2-4B87-AAD2-F4B7CB28E971}"/>
              </a:ext>
            </a:extLst>
          </p:cNvPr>
          <p:cNvSpPr txBox="1"/>
          <p:nvPr/>
        </p:nvSpPr>
        <p:spPr>
          <a:xfrm>
            <a:off x="8497677" y="3226726"/>
            <a:ext cx="302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不可靠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信道的特性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决定了可靠数据传输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</a:t>
            </a:r>
            <a:r>
              <a:rPr kumimoji="1" lang="en-US" altLang="zh-CN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的复杂性</a:t>
            </a:r>
            <a:endParaRPr kumimoji="1" lang="zh-CN" altLang="en-US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-0.15807 0.031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接下来我们将要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逐步地开发可靠数据传输协议</a:t>
            </a:r>
            <a:r>
              <a:rPr lang="en-US" altLang="zh-CN" sz="2400" dirty="0"/>
              <a:t>(</a:t>
            </a:r>
            <a:r>
              <a:rPr lang="en-US" altLang="zh-CN" sz="2400" dirty="0" err="1"/>
              <a:t>rdt</a:t>
            </a:r>
            <a:r>
              <a:rPr lang="en-US" altLang="zh-CN" sz="2400" dirty="0"/>
              <a:t>)</a:t>
            </a:r>
            <a:r>
              <a:rPr lang="zh-CN" altLang="en-US" sz="2400" dirty="0"/>
              <a:t>的发送方和接收方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只考虑单向数据传输的情况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用有限状态机 </a:t>
            </a:r>
            <a:r>
              <a:rPr lang="en-US" altLang="zh-CN" sz="2400" dirty="0"/>
              <a:t>(FSM) </a:t>
            </a:r>
            <a:r>
              <a:rPr lang="zh-CN" altLang="en-US" sz="2400" dirty="0"/>
              <a:t>来描述发送方和接收方</a:t>
            </a:r>
          </a:p>
          <a:p>
            <a:endParaRPr lang="zh-CN" alt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5867C5E-2530-4877-8762-047FD55D7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3503365"/>
            <a:ext cx="3880216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但控制信息是双向传输的</a:t>
            </a:r>
            <a:r>
              <a: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03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37B68-3D5A-4B16-A74E-97B64204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网络中的传输介质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8AFDA-AE08-416F-9F0F-4D65901C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导引型介质：信号沿着固体媒体被导引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1"/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双绞线：比如传统的电话线</a:t>
            </a:r>
          </a:p>
          <a:p>
            <a:pPr lvl="1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同轴电缆：比如电视信号线</a:t>
            </a:r>
          </a:p>
          <a:p>
            <a:pPr lvl="1"/>
            <a:r>
              <a:rPr kumimoji="1" lang="zh-CN" altLang="en-US" sz="20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光缆：单模光纤和双模光纤</a:t>
            </a:r>
            <a:endParaRPr kumimoji="1" lang="en-US" altLang="zh-CN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1"/>
            <a:endParaRPr kumimoji="1" lang="zh-CN" altLang="en-US" sz="20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非导引型介质：信号自由传播</a:t>
            </a:r>
            <a:endParaRPr kumimoji="1" lang="en-US" altLang="zh-CN" sz="24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无线电波</a:t>
            </a:r>
          </a:p>
          <a:p>
            <a:endParaRPr kumimoji="1" lang="zh-CN" altLang="en-US" sz="18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261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头: 右 11">
            <a:extLst>
              <a:ext uri="{FF2B5EF4-FFF2-40B4-BE49-F238E27FC236}">
                <a16:creationId xmlns:a16="http://schemas.microsoft.com/office/drawing/2014/main" id="{23E08221-4FFE-403F-92A1-4707C4F5FE52}"/>
              </a:ext>
            </a:extLst>
          </p:cNvPr>
          <p:cNvSpPr/>
          <p:nvPr/>
        </p:nvSpPr>
        <p:spPr>
          <a:xfrm rot="1800000">
            <a:off x="2097919" y="4411907"/>
            <a:ext cx="2213109" cy="132811"/>
          </a:xfrm>
          <a:prstGeom prst="rightArrow">
            <a:avLst>
              <a:gd name="adj1" fmla="val 50000"/>
              <a:gd name="adj2" fmla="val 102494"/>
            </a:avLst>
          </a:prstGeom>
          <a:solidFill>
            <a:srgbClr val="009FF6"/>
          </a:solidFill>
          <a:ln>
            <a:solidFill>
              <a:srgbClr val="00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29ED5AE-CF68-4A8A-94C5-A8654BBFDBD0}"/>
              </a:ext>
            </a:extLst>
          </p:cNvPr>
          <p:cNvGrpSpPr/>
          <p:nvPr/>
        </p:nvGrpSpPr>
        <p:grpSpPr>
          <a:xfrm>
            <a:off x="881918" y="3021049"/>
            <a:ext cx="1500195" cy="1386184"/>
            <a:chOff x="2707027" y="1673538"/>
            <a:chExt cx="3810000" cy="352044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E02641C-A816-4AAA-AC94-DB4C5A7E21D1}"/>
                </a:ext>
              </a:extLst>
            </p:cNvPr>
            <p:cNvGrpSpPr/>
            <p:nvPr/>
          </p:nvGrpSpPr>
          <p:grpSpPr>
            <a:xfrm>
              <a:off x="2707027" y="1673538"/>
              <a:ext cx="3810000" cy="3520449"/>
              <a:chOff x="2286000" y="1867097"/>
              <a:chExt cx="3810000" cy="3520449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39E4290-E7E0-4D16-AF21-1FA239227B90}"/>
                  </a:ext>
                </a:extLst>
              </p:cNvPr>
              <p:cNvGrpSpPr/>
              <p:nvPr/>
            </p:nvGrpSpPr>
            <p:grpSpPr>
              <a:xfrm>
                <a:off x="2286000" y="1867097"/>
                <a:ext cx="3810000" cy="3520449"/>
                <a:chOff x="2363126" y="1676863"/>
                <a:chExt cx="3995264" cy="3691633"/>
              </a:xfrm>
            </p:grpSpPr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58CC44DF-E121-4B6A-ABB3-2770710CE2E4}"/>
                    </a:ext>
                  </a:extLst>
                </p:cNvPr>
                <p:cNvSpPr/>
                <p:nvPr/>
              </p:nvSpPr>
              <p:spPr>
                <a:xfrm>
                  <a:off x="2405515" y="1772468"/>
                  <a:ext cx="3952875" cy="3596028"/>
                </a:xfrm>
                <a:prstGeom prst="ellipse">
                  <a:avLst/>
                </a:prstGeom>
                <a:solidFill>
                  <a:srgbClr val="5BC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A9B704C3-AB91-45CE-941D-8500D5287DA0}"/>
                    </a:ext>
                  </a:extLst>
                </p:cNvPr>
                <p:cNvSpPr/>
                <p:nvPr/>
              </p:nvSpPr>
              <p:spPr>
                <a:xfrm>
                  <a:off x="2363126" y="1676863"/>
                  <a:ext cx="3952875" cy="3596028"/>
                </a:xfrm>
                <a:prstGeom prst="ellipse">
                  <a:avLst/>
                </a:prstGeom>
                <a:solidFill>
                  <a:srgbClr val="F9FAFC"/>
                </a:solidFill>
                <a:ln w="15875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75000"/>
                        </a:schemeClr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79B4DC2-D93A-4946-8BFF-81B469165577}"/>
                  </a:ext>
                </a:extLst>
              </p:cNvPr>
              <p:cNvSpPr/>
              <p:nvPr/>
            </p:nvSpPr>
            <p:spPr>
              <a:xfrm>
                <a:off x="2556754" y="3086667"/>
                <a:ext cx="3228068" cy="1172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spc="300">
                    <a:gradFill>
                      <a:gsLst>
                        <a:gs pos="100000">
                          <a:srgbClr val="2E95D1"/>
                        </a:gs>
                        <a:gs pos="0">
                          <a:srgbClr val="1F25A0"/>
                        </a:gs>
                      </a:gsLst>
                      <a:lin ang="7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400" b="1" spc="300">
                    <a:gradFill>
                      <a:gsLst>
                        <a:gs pos="100000">
                          <a:srgbClr val="2E95D1"/>
                        </a:gs>
                        <a:gs pos="0">
                          <a:srgbClr val="1F25A0"/>
                        </a:gs>
                      </a:gsLst>
                      <a:lin ang="7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 b="1" spc="300">
                  <a:gradFill>
                    <a:gsLst>
                      <a:gs pos="100000">
                        <a:srgbClr val="2E95D1"/>
                      </a:gs>
                      <a:gs pos="0">
                        <a:srgbClr val="1F25A0"/>
                      </a:gs>
                    </a:gsLst>
                    <a:lin ang="7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67257B7A-F638-4B59-BCD3-6EA5208D64C0}"/>
                </a:ext>
              </a:extLst>
            </p:cNvPr>
            <p:cNvSpPr/>
            <p:nvPr/>
          </p:nvSpPr>
          <p:spPr>
            <a:xfrm>
              <a:off x="2790824" y="1770005"/>
              <a:ext cx="3603677" cy="3249669"/>
            </a:xfrm>
            <a:prstGeom prst="arc">
              <a:avLst>
                <a:gd name="adj1" fmla="val 8766575"/>
                <a:gd name="adj2" fmla="val 6248615"/>
              </a:avLst>
            </a:prstGeom>
            <a:ln>
              <a:solidFill>
                <a:srgbClr val="5BCC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2BDA7D4-D136-4B9E-BBDF-A70A4BEA7C29}"/>
              </a:ext>
            </a:extLst>
          </p:cNvPr>
          <p:cNvGrpSpPr/>
          <p:nvPr/>
        </p:nvGrpSpPr>
        <p:grpSpPr>
          <a:xfrm>
            <a:off x="6010179" y="3022768"/>
            <a:ext cx="1500195" cy="1386184"/>
            <a:chOff x="2707027" y="1673538"/>
            <a:chExt cx="3810000" cy="352044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7865D4A-D88F-4D8E-8177-B0AD6FDB257F}"/>
                </a:ext>
              </a:extLst>
            </p:cNvPr>
            <p:cNvGrpSpPr/>
            <p:nvPr/>
          </p:nvGrpSpPr>
          <p:grpSpPr>
            <a:xfrm>
              <a:off x="2707027" y="1673538"/>
              <a:ext cx="3810000" cy="3520449"/>
              <a:chOff x="2286000" y="1867097"/>
              <a:chExt cx="3810000" cy="3520449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243E863-B521-4846-B067-1EB9F6DC4022}"/>
                  </a:ext>
                </a:extLst>
              </p:cNvPr>
              <p:cNvGrpSpPr/>
              <p:nvPr/>
            </p:nvGrpSpPr>
            <p:grpSpPr>
              <a:xfrm>
                <a:off x="2286000" y="1867097"/>
                <a:ext cx="3810000" cy="3520449"/>
                <a:chOff x="2363126" y="1676863"/>
                <a:chExt cx="3995264" cy="3691633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48CA2E6F-BAE0-4D11-8172-6C49DD0EDB37}"/>
                    </a:ext>
                  </a:extLst>
                </p:cNvPr>
                <p:cNvSpPr/>
                <p:nvPr/>
              </p:nvSpPr>
              <p:spPr>
                <a:xfrm>
                  <a:off x="2405515" y="1772468"/>
                  <a:ext cx="3952875" cy="3596028"/>
                </a:xfrm>
                <a:prstGeom prst="ellipse">
                  <a:avLst/>
                </a:prstGeom>
                <a:solidFill>
                  <a:srgbClr val="5BC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B6F45D08-00DA-4326-9079-84466A98C461}"/>
                    </a:ext>
                  </a:extLst>
                </p:cNvPr>
                <p:cNvSpPr/>
                <p:nvPr/>
              </p:nvSpPr>
              <p:spPr>
                <a:xfrm>
                  <a:off x="2363126" y="1676863"/>
                  <a:ext cx="3952875" cy="3596028"/>
                </a:xfrm>
                <a:prstGeom prst="ellipse">
                  <a:avLst/>
                </a:prstGeom>
                <a:solidFill>
                  <a:srgbClr val="F9FAFC"/>
                </a:solidFill>
                <a:ln w="15875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  <a:gs pos="53000">
                        <a:schemeClr val="bg1">
                          <a:lumMod val="75000"/>
                        </a:schemeClr>
                      </a:gs>
                    </a:gsLst>
                    <a:lin ang="108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12B415F-50E1-4067-AFC7-0D7BEAB913B2}"/>
                  </a:ext>
                </a:extLst>
              </p:cNvPr>
              <p:cNvSpPr/>
              <p:nvPr/>
            </p:nvSpPr>
            <p:spPr>
              <a:xfrm>
                <a:off x="2556754" y="3086667"/>
                <a:ext cx="3228068" cy="1172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spc="300">
                    <a:gradFill>
                      <a:gsLst>
                        <a:gs pos="100000">
                          <a:srgbClr val="2E95D1"/>
                        </a:gs>
                        <a:gs pos="0">
                          <a:srgbClr val="1F25A0"/>
                        </a:gs>
                      </a:gsLst>
                      <a:lin ang="7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400" b="1" spc="300">
                    <a:gradFill>
                      <a:gsLst>
                        <a:gs pos="100000">
                          <a:srgbClr val="2E95D1"/>
                        </a:gs>
                        <a:gs pos="0">
                          <a:srgbClr val="1F25A0"/>
                        </a:gs>
                      </a:gsLst>
                      <a:lin ang="7800000" scaled="0"/>
                    </a:gra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400" b="1" spc="300">
                  <a:gradFill>
                    <a:gsLst>
                      <a:gs pos="100000">
                        <a:srgbClr val="2E95D1"/>
                      </a:gs>
                      <a:gs pos="0">
                        <a:srgbClr val="1F25A0"/>
                      </a:gs>
                    </a:gsLst>
                    <a:lin ang="7800000" scaled="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466C6D95-2F8C-43CB-9923-1FDE7F8DBE1A}"/>
                </a:ext>
              </a:extLst>
            </p:cNvPr>
            <p:cNvSpPr/>
            <p:nvPr/>
          </p:nvSpPr>
          <p:spPr>
            <a:xfrm>
              <a:off x="2790824" y="1770005"/>
              <a:ext cx="3603677" cy="3249669"/>
            </a:xfrm>
            <a:prstGeom prst="arc">
              <a:avLst>
                <a:gd name="adj1" fmla="val 8766575"/>
                <a:gd name="adj2" fmla="val 6248615"/>
              </a:avLst>
            </a:prstGeom>
            <a:ln>
              <a:solidFill>
                <a:srgbClr val="5BCC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52C8486-F631-4250-B42C-EE4FDDF22BD5}"/>
              </a:ext>
            </a:extLst>
          </p:cNvPr>
          <p:cNvGrpSpPr/>
          <p:nvPr/>
        </p:nvGrpSpPr>
        <p:grpSpPr>
          <a:xfrm>
            <a:off x="2715580" y="1094072"/>
            <a:ext cx="2977247" cy="676010"/>
            <a:chOff x="1791494" y="2533650"/>
            <a:chExt cx="5638006" cy="120015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A7BB469-0189-4CB7-8F89-EDC468F268DA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D5CFB8F-E029-439E-88F7-C0C83F23074F}"/>
                </a:ext>
              </a:extLst>
            </p:cNvPr>
            <p:cNvSpPr txBox="1"/>
            <p:nvPr/>
          </p:nvSpPr>
          <p:spPr>
            <a:xfrm>
              <a:off x="2098050" y="2742397"/>
              <a:ext cx="5211201" cy="81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事件引起状态变迁</a:t>
              </a: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FD766D8-74BA-4498-897E-90C35A4D9307}"/>
                </a:ext>
              </a:extLst>
            </p:cNvPr>
            <p:cNvSpPr/>
            <p:nvPr/>
          </p:nvSpPr>
          <p:spPr>
            <a:xfrm>
              <a:off x="2025900" y="2669790"/>
              <a:ext cx="5211201" cy="965041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636F169-B582-4663-B1BE-955B63D42F7B}"/>
              </a:ext>
            </a:extLst>
          </p:cNvPr>
          <p:cNvCxnSpPr/>
          <p:nvPr/>
        </p:nvCxnSpPr>
        <p:spPr>
          <a:xfrm>
            <a:off x="1897241" y="1860333"/>
            <a:ext cx="471031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2573094" y="1947042"/>
            <a:ext cx="323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状态转换过程中的动作</a:t>
            </a:r>
          </a:p>
        </p:txBody>
      </p:sp>
      <p:sp>
        <p:nvSpPr>
          <p:cNvPr id="6" name="箭头: 下弧形 5">
            <a:extLst>
              <a:ext uri="{FF2B5EF4-FFF2-40B4-BE49-F238E27FC236}">
                <a16:creationId xmlns:a16="http://schemas.microsoft.com/office/drawing/2014/main" id="{04852F17-D41F-4E61-8DC7-72EB462DDA52}"/>
              </a:ext>
            </a:extLst>
          </p:cNvPr>
          <p:cNvSpPr/>
          <p:nvPr/>
        </p:nvSpPr>
        <p:spPr>
          <a:xfrm flipV="1">
            <a:off x="1813606" y="2373537"/>
            <a:ext cx="4938712" cy="676010"/>
          </a:xfrm>
          <a:prstGeom prst="curvedUpArrow">
            <a:avLst>
              <a:gd name="adj1" fmla="val 30115"/>
              <a:gd name="adj2" fmla="val 67989"/>
              <a:gd name="adj3" fmla="val 25000"/>
            </a:avLst>
          </a:prstGeom>
          <a:solidFill>
            <a:srgbClr val="009FF6"/>
          </a:solidFill>
          <a:ln>
            <a:solidFill>
              <a:srgbClr val="00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D2F1D09-F491-4130-BD14-E913E39910BD}"/>
              </a:ext>
            </a:extLst>
          </p:cNvPr>
          <p:cNvSpPr>
            <a:spLocks/>
          </p:cNvSpPr>
          <p:nvPr/>
        </p:nvSpPr>
        <p:spPr bwMode="auto">
          <a:xfrm rot="20700000">
            <a:off x="1485012" y="4460625"/>
            <a:ext cx="381000" cy="835025"/>
          </a:xfrm>
          <a:custGeom>
            <a:avLst/>
            <a:gdLst>
              <a:gd name="T0" fmla="*/ 29 w 31"/>
              <a:gd name="T1" fmla="*/ 72 h 72"/>
              <a:gd name="T2" fmla="*/ 22 w 31"/>
              <a:gd name="T3" fmla="*/ 22 h 72"/>
              <a:gd name="T4" fmla="*/ 31 w 31"/>
              <a:gd name="T5" fmla="*/ 22 h 72"/>
              <a:gd name="T6" fmla="*/ 25 w 31"/>
              <a:gd name="T7" fmla="*/ 0 h 72"/>
              <a:gd name="T8" fmla="*/ 0 w 31"/>
              <a:gd name="T9" fmla="*/ 22 h 72"/>
              <a:gd name="T10" fmla="*/ 8 w 31"/>
              <a:gd name="T11" fmla="*/ 22 h 72"/>
              <a:gd name="T12" fmla="*/ 29 w 31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2">
                <a:moveTo>
                  <a:pt x="29" y="72"/>
                </a:moveTo>
                <a:cubicBezTo>
                  <a:pt x="29" y="72"/>
                  <a:pt x="11" y="53"/>
                  <a:pt x="22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10" y="65"/>
                  <a:pt x="29" y="72"/>
                </a:cubicBezTo>
                <a:close/>
              </a:path>
            </a:pathLst>
          </a:custGeom>
          <a:solidFill>
            <a:srgbClr val="009FF6"/>
          </a:solidFill>
          <a:ln>
            <a:solidFill>
              <a:srgbClr val="009FF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0413E369-3023-40EF-BFA7-971E74046254}"/>
              </a:ext>
            </a:extLst>
          </p:cNvPr>
          <p:cNvSpPr>
            <a:spLocks/>
          </p:cNvSpPr>
          <p:nvPr/>
        </p:nvSpPr>
        <p:spPr bwMode="auto">
          <a:xfrm rot="12600000">
            <a:off x="6595320" y="4460625"/>
            <a:ext cx="381000" cy="835025"/>
          </a:xfrm>
          <a:custGeom>
            <a:avLst/>
            <a:gdLst>
              <a:gd name="T0" fmla="*/ 29 w 31"/>
              <a:gd name="T1" fmla="*/ 72 h 72"/>
              <a:gd name="T2" fmla="*/ 22 w 31"/>
              <a:gd name="T3" fmla="*/ 22 h 72"/>
              <a:gd name="T4" fmla="*/ 31 w 31"/>
              <a:gd name="T5" fmla="*/ 22 h 72"/>
              <a:gd name="T6" fmla="*/ 25 w 31"/>
              <a:gd name="T7" fmla="*/ 0 h 72"/>
              <a:gd name="T8" fmla="*/ 0 w 31"/>
              <a:gd name="T9" fmla="*/ 22 h 72"/>
              <a:gd name="T10" fmla="*/ 8 w 31"/>
              <a:gd name="T11" fmla="*/ 22 h 72"/>
              <a:gd name="T12" fmla="*/ 29 w 31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2">
                <a:moveTo>
                  <a:pt x="29" y="72"/>
                </a:moveTo>
                <a:cubicBezTo>
                  <a:pt x="29" y="72"/>
                  <a:pt x="11" y="53"/>
                  <a:pt x="22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10" y="65"/>
                  <a:pt x="29" y="72"/>
                </a:cubicBezTo>
                <a:close/>
              </a:path>
            </a:pathLst>
          </a:custGeom>
          <a:solidFill>
            <a:srgbClr val="009FF6"/>
          </a:solidFill>
          <a:ln>
            <a:solidFill>
              <a:srgbClr val="009FF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23848D-E0F2-49D8-BAA5-3E4090DE5062}"/>
              </a:ext>
            </a:extLst>
          </p:cNvPr>
          <p:cNvGrpSpPr/>
          <p:nvPr/>
        </p:nvGrpSpPr>
        <p:grpSpPr>
          <a:xfrm>
            <a:off x="2891412" y="3525868"/>
            <a:ext cx="967969" cy="939257"/>
            <a:chOff x="2891412" y="3834088"/>
            <a:chExt cx="967969" cy="939257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45D102A-5D0F-43BC-88D9-6A20AB874B55}"/>
                </a:ext>
              </a:extLst>
            </p:cNvPr>
            <p:cNvCxnSpPr>
              <a:cxnSpLocks/>
            </p:cNvCxnSpPr>
            <p:nvPr/>
          </p:nvCxnSpPr>
          <p:spPr>
            <a:xfrm>
              <a:off x="2891412" y="4300413"/>
              <a:ext cx="967969" cy="0"/>
            </a:xfrm>
            <a:prstGeom prst="line">
              <a:avLst/>
            </a:prstGeom>
            <a:ln w="28575">
              <a:solidFill>
                <a:srgbClr val="009F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5CC5417-9054-4684-ADE9-2B0FA761A0FB}"/>
                </a:ext>
              </a:extLst>
            </p:cNvPr>
            <p:cNvSpPr txBox="1"/>
            <p:nvPr/>
          </p:nvSpPr>
          <p:spPr>
            <a:xfrm>
              <a:off x="2909610" y="4311680"/>
              <a:ext cx="949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动作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04C7948-CDEF-4C9C-A1CC-33E87767B88F}"/>
                </a:ext>
              </a:extLst>
            </p:cNvPr>
            <p:cNvSpPr txBox="1"/>
            <p:nvPr/>
          </p:nvSpPr>
          <p:spPr>
            <a:xfrm>
              <a:off x="2980507" y="3834088"/>
              <a:ext cx="807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事件</a:t>
              </a:r>
            </a:p>
          </p:txBody>
        </p:sp>
      </p:grpSp>
      <p:sp>
        <p:nvSpPr>
          <p:cNvPr id="79" name="Rectangle 11">
            <a:extLst>
              <a:ext uri="{FF2B5EF4-FFF2-40B4-BE49-F238E27FC236}">
                <a16:creationId xmlns:a16="http://schemas.microsoft.com/office/drawing/2014/main" id="{B7434DF7-40A5-4281-9834-E69D838EE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529" y="5305924"/>
            <a:ext cx="139832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80" name="Text Box 79">
            <a:extLst>
              <a:ext uri="{FF2B5EF4-FFF2-40B4-BE49-F238E27FC236}">
                <a16:creationId xmlns:a16="http://schemas.microsoft.com/office/drawing/2014/main" id="{55B048F5-BD44-462A-BBC5-F9A14CF1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498" y="5346938"/>
            <a:ext cx="5766216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由事件引起一个状态到另一个状态的变迁。</a:t>
            </a:r>
          </a:p>
        </p:txBody>
      </p:sp>
    </p:spTree>
    <p:extLst>
      <p:ext uri="{BB962C8B-B14F-4D97-AF65-F5344CB8AC3E}">
        <p14:creationId xmlns:p14="http://schemas.microsoft.com/office/powerpoint/2010/main" val="26329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75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75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75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75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75"/>
                            </p:stCondLst>
                            <p:childTnLst>
                              <p:par>
                                <p:cTn id="4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375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75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375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2" grpId="0"/>
      <p:bldP spid="6" grpId="0" animBg="1"/>
      <p:bldP spid="11" grpId="0" animBg="1"/>
      <p:bldP spid="64" grpId="0" animBg="1"/>
      <p:bldP spid="79" grpId="0" animBg="1"/>
      <p:bldP spid="8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97919" y="3525868"/>
            <a:ext cx="2213109" cy="1018850"/>
            <a:chOff x="2097919" y="3525868"/>
            <a:chExt cx="2213109" cy="1018850"/>
          </a:xfrm>
        </p:grpSpPr>
        <p:sp>
          <p:nvSpPr>
            <p:cNvPr id="38" name="箭头: 右 11">
              <a:extLst>
                <a:ext uri="{FF2B5EF4-FFF2-40B4-BE49-F238E27FC236}">
                  <a16:creationId xmlns:a16="http://schemas.microsoft.com/office/drawing/2014/main" id="{23E08221-4FFE-403F-92A1-4707C4F5FE52}"/>
                </a:ext>
              </a:extLst>
            </p:cNvPr>
            <p:cNvSpPr/>
            <p:nvPr/>
          </p:nvSpPr>
          <p:spPr>
            <a:xfrm rot="1800000">
              <a:off x="2097919" y="4411907"/>
              <a:ext cx="2213109" cy="132811"/>
            </a:xfrm>
            <a:prstGeom prst="rightArrow">
              <a:avLst>
                <a:gd name="adj1" fmla="val 50000"/>
                <a:gd name="adj2" fmla="val 102494"/>
              </a:avLst>
            </a:prstGeom>
            <a:solidFill>
              <a:srgbClr val="009FF6"/>
            </a:solidFill>
            <a:ln>
              <a:solidFill>
                <a:srgbClr val="009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B23848D-E0F2-49D8-BAA5-3E4090DE5062}"/>
                </a:ext>
              </a:extLst>
            </p:cNvPr>
            <p:cNvGrpSpPr/>
            <p:nvPr/>
          </p:nvGrpSpPr>
          <p:grpSpPr>
            <a:xfrm>
              <a:off x="2891412" y="3525868"/>
              <a:ext cx="967969" cy="939257"/>
              <a:chOff x="2891412" y="3834088"/>
              <a:chExt cx="967969" cy="93925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045D102A-5D0F-43BC-88D9-6A20AB874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412" y="4300413"/>
                <a:ext cx="967969" cy="0"/>
              </a:xfrm>
              <a:prstGeom prst="line">
                <a:avLst/>
              </a:prstGeom>
              <a:ln w="28575">
                <a:solidFill>
                  <a:srgbClr val="009FF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5CC5417-9054-4684-ADE9-2B0FA761A0FB}"/>
                  </a:ext>
                </a:extLst>
              </p:cNvPr>
              <p:cNvSpPr txBox="1"/>
              <p:nvPr/>
            </p:nvSpPr>
            <p:spPr>
              <a:xfrm>
                <a:off x="2909610" y="4311680"/>
                <a:ext cx="949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动作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E04C7948-CDEF-4C9C-A1CC-33E87767B88F}"/>
                  </a:ext>
                </a:extLst>
              </p:cNvPr>
              <p:cNvSpPr txBox="1"/>
              <p:nvPr/>
            </p:nvSpPr>
            <p:spPr>
              <a:xfrm>
                <a:off x="2980507" y="3834088"/>
                <a:ext cx="8079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事件</a:t>
                </a: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39E4290-E7E0-4D16-AF21-1FA239227B90}"/>
              </a:ext>
            </a:extLst>
          </p:cNvPr>
          <p:cNvGrpSpPr/>
          <p:nvPr/>
        </p:nvGrpSpPr>
        <p:grpSpPr>
          <a:xfrm>
            <a:off x="881918" y="3021049"/>
            <a:ext cx="1500195" cy="1386184"/>
            <a:chOff x="2363126" y="1676863"/>
            <a:chExt cx="3995264" cy="3691633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58CC44DF-E121-4B6A-ABB3-2770710CE2E4}"/>
                </a:ext>
              </a:extLst>
            </p:cNvPr>
            <p:cNvSpPr/>
            <p:nvPr/>
          </p:nvSpPr>
          <p:spPr>
            <a:xfrm>
              <a:off x="2405515" y="1772468"/>
              <a:ext cx="3952875" cy="3596028"/>
            </a:xfrm>
            <a:prstGeom prst="ellipse">
              <a:avLst/>
            </a:prstGeom>
            <a:solidFill>
              <a:srgbClr val="5BC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B704C3-AB91-45CE-941D-8500D5287DA0}"/>
                </a:ext>
              </a:extLst>
            </p:cNvPr>
            <p:cNvSpPr/>
            <p:nvPr/>
          </p:nvSpPr>
          <p:spPr>
            <a:xfrm>
              <a:off x="2363126" y="1676863"/>
              <a:ext cx="3952875" cy="3596028"/>
            </a:xfrm>
            <a:prstGeom prst="ellipse">
              <a:avLst/>
            </a:prstGeom>
            <a:solidFill>
              <a:srgbClr val="F9FAFC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3000">
                    <a:schemeClr val="bg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279B4DC2-D93A-4946-8BFF-81B469165577}"/>
              </a:ext>
            </a:extLst>
          </p:cNvPr>
          <p:cNvSpPr/>
          <p:nvPr/>
        </p:nvSpPr>
        <p:spPr>
          <a:xfrm>
            <a:off x="988528" y="3501257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spc="300">
              <a:gradFill>
                <a:gsLst>
                  <a:gs pos="100000">
                    <a:srgbClr val="2E95D1"/>
                  </a:gs>
                  <a:gs pos="0">
                    <a:srgbClr val="1F25A0"/>
                  </a:gs>
                </a:gsLst>
                <a:lin ang="7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弧形 54">
            <a:extLst>
              <a:ext uri="{FF2B5EF4-FFF2-40B4-BE49-F238E27FC236}">
                <a16:creationId xmlns:a16="http://schemas.microsoft.com/office/drawing/2014/main" id="{67257B7A-F638-4B59-BCD3-6EA5208D64C0}"/>
              </a:ext>
            </a:extLst>
          </p:cNvPr>
          <p:cNvSpPr/>
          <p:nvPr/>
        </p:nvSpPr>
        <p:spPr>
          <a:xfrm>
            <a:off x="914913" y="3059033"/>
            <a:ext cx="1418955" cy="1279564"/>
          </a:xfrm>
          <a:prstGeom prst="arc">
            <a:avLst>
              <a:gd name="adj1" fmla="val 8766575"/>
              <a:gd name="adj2" fmla="val 6248615"/>
            </a:avLst>
          </a:prstGeom>
          <a:ln>
            <a:solidFill>
              <a:srgbClr val="5BCC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243E863-B521-4846-B067-1EB9F6DC4022}"/>
              </a:ext>
            </a:extLst>
          </p:cNvPr>
          <p:cNvGrpSpPr/>
          <p:nvPr/>
        </p:nvGrpSpPr>
        <p:grpSpPr>
          <a:xfrm>
            <a:off x="6010179" y="3022768"/>
            <a:ext cx="1500195" cy="1386184"/>
            <a:chOff x="2363126" y="1676863"/>
            <a:chExt cx="3995264" cy="3691633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8CA2E6F-BAE0-4D11-8172-6C49DD0EDB37}"/>
                </a:ext>
              </a:extLst>
            </p:cNvPr>
            <p:cNvSpPr/>
            <p:nvPr/>
          </p:nvSpPr>
          <p:spPr>
            <a:xfrm>
              <a:off x="2405515" y="1772468"/>
              <a:ext cx="3952875" cy="3596028"/>
            </a:xfrm>
            <a:prstGeom prst="ellipse">
              <a:avLst/>
            </a:prstGeom>
            <a:solidFill>
              <a:srgbClr val="5BC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6F45D08-00DA-4326-9079-84466A98C461}"/>
                </a:ext>
              </a:extLst>
            </p:cNvPr>
            <p:cNvSpPr/>
            <p:nvPr/>
          </p:nvSpPr>
          <p:spPr>
            <a:xfrm>
              <a:off x="2363126" y="1676863"/>
              <a:ext cx="3952875" cy="3596028"/>
            </a:xfrm>
            <a:prstGeom prst="ellipse">
              <a:avLst/>
            </a:prstGeom>
            <a:solidFill>
              <a:srgbClr val="F9FAFC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3000">
                    <a:schemeClr val="bg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D12B415F-50E1-4067-AFC7-0D7BEAB913B2}"/>
              </a:ext>
            </a:extLst>
          </p:cNvPr>
          <p:cNvSpPr/>
          <p:nvPr/>
        </p:nvSpPr>
        <p:spPr>
          <a:xfrm>
            <a:off x="6116789" y="3502976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spc="300">
              <a:gradFill>
                <a:gsLst>
                  <a:gs pos="100000">
                    <a:srgbClr val="2E95D1"/>
                  </a:gs>
                  <a:gs pos="0">
                    <a:srgbClr val="1F25A0"/>
                  </a:gs>
                </a:gsLst>
                <a:lin ang="78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弧形 61">
            <a:extLst>
              <a:ext uri="{FF2B5EF4-FFF2-40B4-BE49-F238E27FC236}">
                <a16:creationId xmlns:a16="http://schemas.microsoft.com/office/drawing/2014/main" id="{466C6D95-2F8C-43CB-9923-1FDE7F8DBE1A}"/>
              </a:ext>
            </a:extLst>
          </p:cNvPr>
          <p:cNvSpPr/>
          <p:nvPr/>
        </p:nvSpPr>
        <p:spPr>
          <a:xfrm>
            <a:off x="6043174" y="3060752"/>
            <a:ext cx="1418955" cy="1279564"/>
          </a:xfrm>
          <a:prstGeom prst="arc">
            <a:avLst>
              <a:gd name="adj1" fmla="val 8766575"/>
              <a:gd name="adj2" fmla="val 6248615"/>
            </a:avLst>
          </a:prstGeom>
          <a:ln>
            <a:solidFill>
              <a:srgbClr val="5BCC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9" name="矩形: 圆角 48">
            <a:extLst>
              <a:ext uri="{FF2B5EF4-FFF2-40B4-BE49-F238E27FC236}">
                <a16:creationId xmlns:a16="http://schemas.microsoft.com/office/drawing/2014/main" id="{1A7BB469-0189-4CB7-8F89-EDC468F268DA}"/>
              </a:ext>
            </a:extLst>
          </p:cNvPr>
          <p:cNvSpPr/>
          <p:nvPr/>
        </p:nvSpPr>
        <p:spPr>
          <a:xfrm>
            <a:off x="2715580" y="1094072"/>
            <a:ext cx="2977247" cy="676010"/>
          </a:xfrm>
          <a:prstGeom prst="roundRect">
            <a:avLst/>
          </a:prstGeom>
          <a:solidFill>
            <a:schemeClr val="bg1"/>
          </a:solidFill>
          <a:ln>
            <a:solidFill>
              <a:srgbClr val="FEF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D5CFB8F-E029-439E-88F7-C0C83F23074F}"/>
              </a:ext>
            </a:extLst>
          </p:cNvPr>
          <p:cNvSpPr txBox="1"/>
          <p:nvPr/>
        </p:nvSpPr>
        <p:spPr>
          <a:xfrm>
            <a:off x="2877462" y="1211653"/>
            <a:ext cx="275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事件引起状态变迁</a:t>
            </a:r>
          </a:p>
        </p:txBody>
      </p:sp>
      <p:sp>
        <p:nvSpPr>
          <p:cNvPr id="74" name="矩形: 圆角 50">
            <a:extLst>
              <a:ext uri="{FF2B5EF4-FFF2-40B4-BE49-F238E27FC236}">
                <a16:creationId xmlns:a16="http://schemas.microsoft.com/office/drawing/2014/main" id="{EFD766D8-74BA-4498-897E-90C35A4D9307}"/>
              </a:ext>
            </a:extLst>
          </p:cNvPr>
          <p:cNvSpPr/>
          <p:nvPr/>
        </p:nvSpPr>
        <p:spPr>
          <a:xfrm>
            <a:off x="2839362" y="1170756"/>
            <a:ext cx="2751865" cy="543580"/>
          </a:xfrm>
          <a:prstGeom prst="roundRect">
            <a:avLst/>
          </a:prstGeom>
          <a:noFill/>
          <a:ln>
            <a:gradFill>
              <a:gsLst>
                <a:gs pos="0">
                  <a:srgbClr val="00A3F8"/>
                </a:gs>
                <a:gs pos="100000">
                  <a:srgbClr val="8296EF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636F169-B582-4663-B1BE-955B63D42F7B}"/>
              </a:ext>
            </a:extLst>
          </p:cNvPr>
          <p:cNvCxnSpPr/>
          <p:nvPr/>
        </p:nvCxnSpPr>
        <p:spPr>
          <a:xfrm>
            <a:off x="1897241" y="1860333"/>
            <a:ext cx="471031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2573094" y="1947042"/>
            <a:ext cx="3234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状态转换过程中的动作</a:t>
            </a:r>
          </a:p>
        </p:txBody>
      </p:sp>
      <p:sp>
        <p:nvSpPr>
          <p:cNvPr id="77" name="箭头: 下弧形 5">
            <a:extLst>
              <a:ext uri="{FF2B5EF4-FFF2-40B4-BE49-F238E27FC236}">
                <a16:creationId xmlns:a16="http://schemas.microsoft.com/office/drawing/2014/main" id="{04852F17-D41F-4E61-8DC7-72EB462DDA52}"/>
              </a:ext>
            </a:extLst>
          </p:cNvPr>
          <p:cNvSpPr/>
          <p:nvPr/>
        </p:nvSpPr>
        <p:spPr>
          <a:xfrm flipV="1">
            <a:off x="1813606" y="2373537"/>
            <a:ext cx="4938712" cy="676010"/>
          </a:xfrm>
          <a:prstGeom prst="curvedUpArrow">
            <a:avLst>
              <a:gd name="adj1" fmla="val 30115"/>
              <a:gd name="adj2" fmla="val 67989"/>
              <a:gd name="adj3" fmla="val 25000"/>
            </a:avLst>
          </a:prstGeom>
          <a:solidFill>
            <a:srgbClr val="009FF6"/>
          </a:solidFill>
          <a:ln>
            <a:solidFill>
              <a:srgbClr val="00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0D2F1D09-F491-4130-BD14-E913E39910BD}"/>
              </a:ext>
            </a:extLst>
          </p:cNvPr>
          <p:cNvSpPr>
            <a:spLocks/>
          </p:cNvSpPr>
          <p:nvPr/>
        </p:nvSpPr>
        <p:spPr bwMode="auto">
          <a:xfrm rot="20700000">
            <a:off x="1485012" y="4460625"/>
            <a:ext cx="381000" cy="835025"/>
          </a:xfrm>
          <a:custGeom>
            <a:avLst/>
            <a:gdLst>
              <a:gd name="T0" fmla="*/ 29 w 31"/>
              <a:gd name="T1" fmla="*/ 72 h 72"/>
              <a:gd name="T2" fmla="*/ 22 w 31"/>
              <a:gd name="T3" fmla="*/ 22 h 72"/>
              <a:gd name="T4" fmla="*/ 31 w 31"/>
              <a:gd name="T5" fmla="*/ 22 h 72"/>
              <a:gd name="T6" fmla="*/ 25 w 31"/>
              <a:gd name="T7" fmla="*/ 0 h 72"/>
              <a:gd name="T8" fmla="*/ 0 w 31"/>
              <a:gd name="T9" fmla="*/ 22 h 72"/>
              <a:gd name="T10" fmla="*/ 8 w 31"/>
              <a:gd name="T11" fmla="*/ 22 h 72"/>
              <a:gd name="T12" fmla="*/ 29 w 31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2">
                <a:moveTo>
                  <a:pt x="29" y="72"/>
                </a:moveTo>
                <a:cubicBezTo>
                  <a:pt x="29" y="72"/>
                  <a:pt x="11" y="53"/>
                  <a:pt x="22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10" y="65"/>
                  <a:pt x="29" y="72"/>
                </a:cubicBezTo>
                <a:close/>
              </a:path>
            </a:pathLst>
          </a:custGeom>
          <a:solidFill>
            <a:srgbClr val="009FF6"/>
          </a:solidFill>
          <a:ln>
            <a:solidFill>
              <a:srgbClr val="009FF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0413E369-3023-40EF-BFA7-971E74046254}"/>
              </a:ext>
            </a:extLst>
          </p:cNvPr>
          <p:cNvSpPr>
            <a:spLocks/>
          </p:cNvSpPr>
          <p:nvPr/>
        </p:nvSpPr>
        <p:spPr bwMode="auto">
          <a:xfrm rot="12600000">
            <a:off x="6595320" y="4460625"/>
            <a:ext cx="381000" cy="835025"/>
          </a:xfrm>
          <a:custGeom>
            <a:avLst/>
            <a:gdLst>
              <a:gd name="T0" fmla="*/ 29 w 31"/>
              <a:gd name="T1" fmla="*/ 72 h 72"/>
              <a:gd name="T2" fmla="*/ 22 w 31"/>
              <a:gd name="T3" fmla="*/ 22 h 72"/>
              <a:gd name="T4" fmla="*/ 31 w 31"/>
              <a:gd name="T5" fmla="*/ 22 h 72"/>
              <a:gd name="T6" fmla="*/ 25 w 31"/>
              <a:gd name="T7" fmla="*/ 0 h 72"/>
              <a:gd name="T8" fmla="*/ 0 w 31"/>
              <a:gd name="T9" fmla="*/ 22 h 72"/>
              <a:gd name="T10" fmla="*/ 8 w 31"/>
              <a:gd name="T11" fmla="*/ 22 h 72"/>
              <a:gd name="T12" fmla="*/ 29 w 31"/>
              <a:gd name="T1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72">
                <a:moveTo>
                  <a:pt x="29" y="72"/>
                </a:moveTo>
                <a:cubicBezTo>
                  <a:pt x="29" y="72"/>
                  <a:pt x="11" y="53"/>
                  <a:pt x="22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10" y="65"/>
                  <a:pt x="29" y="72"/>
                </a:cubicBezTo>
                <a:close/>
              </a:path>
            </a:pathLst>
          </a:custGeom>
          <a:solidFill>
            <a:srgbClr val="009FF6"/>
          </a:solidFill>
          <a:ln>
            <a:solidFill>
              <a:srgbClr val="009FF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Rectangle 11">
            <a:extLst>
              <a:ext uri="{FF2B5EF4-FFF2-40B4-BE49-F238E27FC236}">
                <a16:creationId xmlns:a16="http://schemas.microsoft.com/office/drawing/2014/main" id="{B7434DF7-40A5-4281-9834-E69D838EE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529" y="5305924"/>
            <a:ext cx="139832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accent4">
                <a:lumMod val="20000"/>
                <a:lumOff val="8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状态</a:t>
            </a:r>
          </a:p>
        </p:txBody>
      </p:sp>
      <p:sp>
        <p:nvSpPr>
          <p:cNvPr id="87" name="Text Box 79">
            <a:extLst>
              <a:ext uri="{FF2B5EF4-FFF2-40B4-BE49-F238E27FC236}">
                <a16:creationId xmlns:a16="http://schemas.microsoft.com/office/drawing/2014/main" id="{55B048F5-BD44-462A-BBC5-F9A14CF1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498" y="5346938"/>
            <a:ext cx="5766216" cy="47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由事件引起一个状态到另一个状态的变迁。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12B415F-50E1-4067-AFC7-0D7BEAB913B2}"/>
              </a:ext>
            </a:extLst>
          </p:cNvPr>
          <p:cNvSpPr/>
          <p:nvPr/>
        </p:nvSpPr>
        <p:spPr>
          <a:xfrm>
            <a:off x="972611" y="3501256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上课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12B415F-50E1-4067-AFC7-0D7BEAB913B2}"/>
              </a:ext>
            </a:extLst>
          </p:cNvPr>
          <p:cNvSpPr/>
          <p:nvPr/>
        </p:nvSpPr>
        <p:spPr>
          <a:xfrm>
            <a:off x="6124748" y="3512096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下课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D5CFB8F-E029-439E-88F7-C0C83F23074F}"/>
              </a:ext>
            </a:extLst>
          </p:cNvPr>
          <p:cNvSpPr txBox="1"/>
          <p:nvPr/>
        </p:nvSpPr>
        <p:spPr>
          <a:xfrm>
            <a:off x="3450282" y="1222919"/>
            <a:ext cx="160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下课铃响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2520306" y="1792209"/>
            <a:ext cx="215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教师停止讲课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    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4450357" y="1787194"/>
            <a:ext cx="2151605" cy="5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学生起立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8305920" y="5657760"/>
              <a:ext cx="76320" cy="133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6560" y="5648400"/>
                <a:ext cx="9504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9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5" grpId="0"/>
      <p:bldP spid="70" grpId="0"/>
      <p:bldP spid="76" grpId="0"/>
      <p:bldP spid="88" grpId="0"/>
      <p:bldP spid="89" grpId="0"/>
      <p:bldP spid="90" grpId="0"/>
      <p:bldP spid="32" grpId="0"/>
      <p:bldP spid="3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2715580" y="1105225"/>
            <a:ext cx="2977247" cy="676010"/>
            <a:chOff x="2715580" y="1402292"/>
            <a:chExt cx="2977247" cy="676010"/>
          </a:xfrm>
        </p:grpSpPr>
        <p:sp>
          <p:nvSpPr>
            <p:cNvPr id="87" name="矩形: 圆角 48">
              <a:extLst>
                <a:ext uri="{FF2B5EF4-FFF2-40B4-BE49-F238E27FC236}">
                  <a16:creationId xmlns:a16="http://schemas.microsoft.com/office/drawing/2014/main" id="{1A7BB469-0189-4CB7-8F89-EDC468F268DA}"/>
                </a:ext>
              </a:extLst>
            </p:cNvPr>
            <p:cNvSpPr/>
            <p:nvPr/>
          </p:nvSpPr>
          <p:spPr>
            <a:xfrm>
              <a:off x="2715580" y="1402292"/>
              <a:ext cx="2977247" cy="676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8" name="矩形: 圆角 50">
              <a:extLst>
                <a:ext uri="{FF2B5EF4-FFF2-40B4-BE49-F238E27FC236}">
                  <a16:creationId xmlns:a16="http://schemas.microsoft.com/office/drawing/2014/main" id="{EFD766D8-74BA-4498-897E-90C35A4D9307}"/>
                </a:ext>
              </a:extLst>
            </p:cNvPr>
            <p:cNvSpPr/>
            <p:nvPr/>
          </p:nvSpPr>
          <p:spPr>
            <a:xfrm>
              <a:off x="2839362" y="1478976"/>
              <a:ext cx="2751865" cy="543580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9529" y="5305924"/>
            <a:ext cx="7208185" cy="560173"/>
            <a:chOff x="629529" y="5614144"/>
            <a:chExt cx="7208185" cy="560173"/>
          </a:xfrm>
        </p:grpSpPr>
        <p:sp>
          <p:nvSpPr>
            <p:cNvPr id="84" name="Rectangle 11">
              <a:extLst>
                <a:ext uri="{FF2B5EF4-FFF2-40B4-BE49-F238E27FC236}">
                  <a16:creationId xmlns:a16="http://schemas.microsoft.com/office/drawing/2014/main" id="{B7434DF7-40A5-4281-9834-E69D838E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29" y="5614144"/>
              <a:ext cx="1398320" cy="56017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accent4">
                  <a:lumMod val="20000"/>
                  <a:lumOff val="8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Arial" panose="020B0604020202020204" pitchFamily="34" charset="0"/>
                </a:rPr>
                <a:t>状态</a:t>
              </a:r>
            </a:p>
          </p:txBody>
        </p:sp>
        <p:sp>
          <p:nvSpPr>
            <p:cNvPr id="85" name="Text Box 79">
              <a:extLst>
                <a:ext uri="{FF2B5EF4-FFF2-40B4-BE49-F238E27FC236}">
                  <a16:creationId xmlns:a16="http://schemas.microsoft.com/office/drawing/2014/main" id="{55B048F5-BD44-462A-BBC5-F9A14CF1C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498" y="5655158"/>
              <a:ext cx="576621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由事件引起一个状态到另一个状态的变迁。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9E4290-E7E0-4D16-AF21-1FA239227B90}"/>
              </a:ext>
            </a:extLst>
          </p:cNvPr>
          <p:cNvGrpSpPr/>
          <p:nvPr/>
        </p:nvGrpSpPr>
        <p:grpSpPr>
          <a:xfrm>
            <a:off x="881918" y="3021049"/>
            <a:ext cx="1500195" cy="1386184"/>
            <a:chOff x="2363126" y="1676863"/>
            <a:chExt cx="3995264" cy="3691633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8CC44DF-E121-4B6A-ABB3-2770710CE2E4}"/>
                </a:ext>
              </a:extLst>
            </p:cNvPr>
            <p:cNvSpPr/>
            <p:nvPr/>
          </p:nvSpPr>
          <p:spPr>
            <a:xfrm>
              <a:off x="2405515" y="1772468"/>
              <a:ext cx="3952875" cy="3596028"/>
            </a:xfrm>
            <a:prstGeom prst="ellipse">
              <a:avLst/>
            </a:prstGeom>
            <a:solidFill>
              <a:srgbClr val="5BC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9B704C3-AB91-45CE-941D-8500D5287DA0}"/>
                </a:ext>
              </a:extLst>
            </p:cNvPr>
            <p:cNvSpPr/>
            <p:nvPr/>
          </p:nvSpPr>
          <p:spPr>
            <a:xfrm>
              <a:off x="2363126" y="1676863"/>
              <a:ext cx="3952875" cy="3596028"/>
            </a:xfrm>
            <a:prstGeom prst="ellipse">
              <a:avLst/>
            </a:prstGeom>
            <a:solidFill>
              <a:srgbClr val="F9FAFC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3000">
                    <a:schemeClr val="bg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5" name="弧形 34">
            <a:extLst>
              <a:ext uri="{FF2B5EF4-FFF2-40B4-BE49-F238E27FC236}">
                <a16:creationId xmlns:a16="http://schemas.microsoft.com/office/drawing/2014/main" id="{67257B7A-F638-4B59-BCD3-6EA5208D64C0}"/>
              </a:ext>
            </a:extLst>
          </p:cNvPr>
          <p:cNvSpPr/>
          <p:nvPr/>
        </p:nvSpPr>
        <p:spPr>
          <a:xfrm>
            <a:off x="914913" y="3059033"/>
            <a:ext cx="1418955" cy="1279564"/>
          </a:xfrm>
          <a:prstGeom prst="arc">
            <a:avLst>
              <a:gd name="adj1" fmla="val 8766575"/>
              <a:gd name="adj2" fmla="val 6248615"/>
            </a:avLst>
          </a:prstGeom>
          <a:ln>
            <a:solidFill>
              <a:srgbClr val="5BCC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43E863-B521-4846-B067-1EB9F6DC4022}"/>
              </a:ext>
            </a:extLst>
          </p:cNvPr>
          <p:cNvGrpSpPr/>
          <p:nvPr/>
        </p:nvGrpSpPr>
        <p:grpSpPr>
          <a:xfrm>
            <a:off x="6010179" y="3022768"/>
            <a:ext cx="1500195" cy="1386184"/>
            <a:chOff x="2363126" y="1676863"/>
            <a:chExt cx="3995264" cy="3691633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48CA2E6F-BAE0-4D11-8172-6C49DD0EDB37}"/>
                </a:ext>
              </a:extLst>
            </p:cNvPr>
            <p:cNvSpPr/>
            <p:nvPr/>
          </p:nvSpPr>
          <p:spPr>
            <a:xfrm>
              <a:off x="2405515" y="1772468"/>
              <a:ext cx="3952875" cy="3596028"/>
            </a:xfrm>
            <a:prstGeom prst="ellipse">
              <a:avLst/>
            </a:prstGeom>
            <a:solidFill>
              <a:srgbClr val="5BC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6F45D08-00DA-4326-9079-84466A98C461}"/>
                </a:ext>
              </a:extLst>
            </p:cNvPr>
            <p:cNvSpPr/>
            <p:nvPr/>
          </p:nvSpPr>
          <p:spPr>
            <a:xfrm>
              <a:off x="2363126" y="1676863"/>
              <a:ext cx="3952875" cy="3596028"/>
            </a:xfrm>
            <a:prstGeom prst="ellipse">
              <a:avLst/>
            </a:prstGeom>
            <a:solidFill>
              <a:srgbClr val="F9FAFC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3000">
                    <a:schemeClr val="bg1">
                      <a:lumMod val="7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3" name="弧形 42">
            <a:extLst>
              <a:ext uri="{FF2B5EF4-FFF2-40B4-BE49-F238E27FC236}">
                <a16:creationId xmlns:a16="http://schemas.microsoft.com/office/drawing/2014/main" id="{466C6D95-2F8C-43CB-9923-1FDE7F8DBE1A}"/>
              </a:ext>
            </a:extLst>
          </p:cNvPr>
          <p:cNvSpPr/>
          <p:nvPr/>
        </p:nvSpPr>
        <p:spPr>
          <a:xfrm>
            <a:off x="6043174" y="3060752"/>
            <a:ext cx="1418955" cy="1279564"/>
          </a:xfrm>
          <a:prstGeom prst="arc">
            <a:avLst>
              <a:gd name="adj1" fmla="val 8766575"/>
              <a:gd name="adj2" fmla="val 6248615"/>
            </a:avLst>
          </a:prstGeom>
          <a:ln>
            <a:solidFill>
              <a:srgbClr val="5BCCF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/>
          <p:cNvGrpSpPr/>
          <p:nvPr/>
        </p:nvGrpSpPr>
        <p:grpSpPr>
          <a:xfrm>
            <a:off x="2715580" y="1094072"/>
            <a:ext cx="2977247" cy="676010"/>
            <a:chOff x="2715580" y="1402292"/>
            <a:chExt cx="2977247" cy="67601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A7BB469-0189-4CB7-8F89-EDC468F268DA}"/>
                </a:ext>
              </a:extLst>
            </p:cNvPr>
            <p:cNvSpPr/>
            <p:nvPr/>
          </p:nvSpPr>
          <p:spPr>
            <a:xfrm>
              <a:off x="2715580" y="1402292"/>
              <a:ext cx="2977247" cy="676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FD766D8-74BA-4498-897E-90C35A4D9307}"/>
                </a:ext>
              </a:extLst>
            </p:cNvPr>
            <p:cNvSpPr/>
            <p:nvPr/>
          </p:nvSpPr>
          <p:spPr>
            <a:xfrm>
              <a:off x="2839362" y="1478976"/>
              <a:ext cx="2751865" cy="543580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636F169-B582-4663-B1BE-955B63D42F7B}"/>
              </a:ext>
            </a:extLst>
          </p:cNvPr>
          <p:cNvCxnSpPr/>
          <p:nvPr/>
        </p:nvCxnSpPr>
        <p:spPr>
          <a:xfrm>
            <a:off x="1897241" y="1860333"/>
            <a:ext cx="4710319" cy="0"/>
          </a:xfrm>
          <a:prstGeom prst="line">
            <a:avLst/>
          </a:prstGeom>
          <a:ln w="28575">
            <a:solidFill>
              <a:srgbClr val="009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下弧形 5">
            <a:extLst>
              <a:ext uri="{FF2B5EF4-FFF2-40B4-BE49-F238E27FC236}">
                <a16:creationId xmlns:a16="http://schemas.microsoft.com/office/drawing/2014/main" id="{04852F17-D41F-4E61-8DC7-72EB462DDA52}"/>
              </a:ext>
            </a:extLst>
          </p:cNvPr>
          <p:cNvSpPr/>
          <p:nvPr/>
        </p:nvSpPr>
        <p:spPr>
          <a:xfrm flipV="1">
            <a:off x="1813606" y="2373537"/>
            <a:ext cx="4938712" cy="676010"/>
          </a:xfrm>
          <a:prstGeom prst="curvedUpArrow">
            <a:avLst>
              <a:gd name="adj1" fmla="val 30115"/>
              <a:gd name="adj2" fmla="val 67989"/>
              <a:gd name="adj3" fmla="val 25000"/>
            </a:avLst>
          </a:prstGeom>
          <a:solidFill>
            <a:srgbClr val="009FF6"/>
          </a:solidFill>
          <a:ln>
            <a:solidFill>
              <a:srgbClr val="00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5012" y="4460625"/>
            <a:ext cx="5491308" cy="835025"/>
            <a:chOff x="1485012" y="4768845"/>
            <a:chExt cx="5491308" cy="83502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2F1D09-F491-4130-BD14-E913E39910BD}"/>
                </a:ext>
              </a:extLst>
            </p:cNvPr>
            <p:cNvSpPr>
              <a:spLocks/>
            </p:cNvSpPr>
            <p:nvPr/>
          </p:nvSpPr>
          <p:spPr bwMode="auto">
            <a:xfrm rot="20700000">
              <a:off x="1485012" y="4768845"/>
              <a:ext cx="381000" cy="835025"/>
            </a:xfrm>
            <a:custGeom>
              <a:avLst/>
              <a:gdLst>
                <a:gd name="T0" fmla="*/ 29 w 31"/>
                <a:gd name="T1" fmla="*/ 72 h 72"/>
                <a:gd name="T2" fmla="*/ 22 w 31"/>
                <a:gd name="T3" fmla="*/ 22 h 72"/>
                <a:gd name="T4" fmla="*/ 31 w 31"/>
                <a:gd name="T5" fmla="*/ 22 h 72"/>
                <a:gd name="T6" fmla="*/ 25 w 31"/>
                <a:gd name="T7" fmla="*/ 0 h 72"/>
                <a:gd name="T8" fmla="*/ 0 w 31"/>
                <a:gd name="T9" fmla="*/ 22 h 72"/>
                <a:gd name="T10" fmla="*/ 8 w 31"/>
                <a:gd name="T11" fmla="*/ 22 h 72"/>
                <a:gd name="T12" fmla="*/ 29 w 31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72">
                  <a:moveTo>
                    <a:pt x="29" y="72"/>
                  </a:moveTo>
                  <a:cubicBezTo>
                    <a:pt x="29" y="72"/>
                    <a:pt x="11" y="53"/>
                    <a:pt x="2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10" y="65"/>
                    <a:pt x="29" y="72"/>
                  </a:cubicBezTo>
                  <a:close/>
                </a:path>
              </a:pathLst>
            </a:custGeom>
            <a:solidFill>
              <a:srgbClr val="009FF6"/>
            </a:solidFill>
            <a:ln>
              <a:solidFill>
                <a:srgbClr val="009FF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0413E369-3023-40EF-BFA7-971E74046254}"/>
                </a:ext>
              </a:extLst>
            </p:cNvPr>
            <p:cNvSpPr>
              <a:spLocks/>
            </p:cNvSpPr>
            <p:nvPr/>
          </p:nvSpPr>
          <p:spPr bwMode="auto">
            <a:xfrm rot="12600000">
              <a:off x="6595320" y="4768845"/>
              <a:ext cx="381000" cy="835025"/>
            </a:xfrm>
            <a:custGeom>
              <a:avLst/>
              <a:gdLst>
                <a:gd name="T0" fmla="*/ 29 w 31"/>
                <a:gd name="T1" fmla="*/ 72 h 72"/>
                <a:gd name="T2" fmla="*/ 22 w 31"/>
                <a:gd name="T3" fmla="*/ 22 h 72"/>
                <a:gd name="T4" fmla="*/ 31 w 31"/>
                <a:gd name="T5" fmla="*/ 22 h 72"/>
                <a:gd name="T6" fmla="*/ 25 w 31"/>
                <a:gd name="T7" fmla="*/ 0 h 72"/>
                <a:gd name="T8" fmla="*/ 0 w 31"/>
                <a:gd name="T9" fmla="*/ 22 h 72"/>
                <a:gd name="T10" fmla="*/ 8 w 31"/>
                <a:gd name="T11" fmla="*/ 22 h 72"/>
                <a:gd name="T12" fmla="*/ 29 w 31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72">
                  <a:moveTo>
                    <a:pt x="29" y="72"/>
                  </a:moveTo>
                  <a:cubicBezTo>
                    <a:pt x="29" y="72"/>
                    <a:pt x="11" y="53"/>
                    <a:pt x="22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10" y="65"/>
                    <a:pt x="29" y="72"/>
                  </a:cubicBezTo>
                  <a:close/>
                </a:path>
              </a:pathLst>
            </a:custGeom>
            <a:solidFill>
              <a:srgbClr val="009FF6"/>
            </a:solidFill>
            <a:ln>
              <a:solidFill>
                <a:srgbClr val="009FF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箭头: 下弧形 5">
            <a:extLst>
              <a:ext uri="{FF2B5EF4-FFF2-40B4-BE49-F238E27FC236}">
                <a16:creationId xmlns:a16="http://schemas.microsoft.com/office/drawing/2014/main" id="{04852F17-D41F-4E61-8DC7-72EB462DDA52}"/>
              </a:ext>
            </a:extLst>
          </p:cNvPr>
          <p:cNvSpPr/>
          <p:nvPr/>
        </p:nvSpPr>
        <p:spPr>
          <a:xfrm flipH="1">
            <a:off x="1602379" y="4376121"/>
            <a:ext cx="5165856" cy="780456"/>
          </a:xfrm>
          <a:prstGeom prst="curvedUpArrow">
            <a:avLst>
              <a:gd name="adj1" fmla="val 30115"/>
              <a:gd name="adj2" fmla="val 67989"/>
              <a:gd name="adj3" fmla="val 25000"/>
            </a:avLst>
          </a:prstGeom>
          <a:solidFill>
            <a:srgbClr val="009FF6"/>
          </a:solidFill>
          <a:ln>
            <a:solidFill>
              <a:srgbClr val="00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2B415F-50E1-4067-AFC7-0D7BEAB913B2}"/>
              </a:ext>
            </a:extLst>
          </p:cNvPr>
          <p:cNvSpPr/>
          <p:nvPr/>
        </p:nvSpPr>
        <p:spPr>
          <a:xfrm>
            <a:off x="972611" y="3501256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上课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12B415F-50E1-4067-AFC7-0D7BEAB913B2}"/>
              </a:ext>
            </a:extLst>
          </p:cNvPr>
          <p:cNvSpPr/>
          <p:nvPr/>
        </p:nvSpPr>
        <p:spPr>
          <a:xfrm>
            <a:off x="6124748" y="3512096"/>
            <a:ext cx="127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spc="300">
                <a:gradFill>
                  <a:gsLst>
                    <a:gs pos="100000">
                      <a:srgbClr val="2E95D1"/>
                    </a:gs>
                    <a:gs pos="0">
                      <a:srgbClr val="1F25A0"/>
                    </a:gs>
                  </a:gsLst>
                  <a:lin ang="78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下课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5CFB8F-E029-439E-88F7-C0C83F23074F}"/>
              </a:ext>
            </a:extLst>
          </p:cNvPr>
          <p:cNvSpPr txBox="1"/>
          <p:nvPr/>
        </p:nvSpPr>
        <p:spPr>
          <a:xfrm>
            <a:off x="3450282" y="1222919"/>
            <a:ext cx="160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下课铃响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2520306" y="1792209"/>
            <a:ext cx="215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教师停止讲课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      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4450357" y="1787194"/>
            <a:ext cx="2151605" cy="5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学生起立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D5CFB8F-E029-439E-88F7-C0C83F23074F}"/>
              </a:ext>
            </a:extLst>
          </p:cNvPr>
          <p:cNvSpPr txBox="1"/>
          <p:nvPr/>
        </p:nvSpPr>
        <p:spPr>
          <a:xfrm>
            <a:off x="3480844" y="5286888"/>
            <a:ext cx="160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上课铃响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2747093" y="5840731"/>
            <a:ext cx="2151605" cy="5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学生入座</a:t>
            </a:r>
            <a:r>
              <a:rPr lang="en-US" altLang="zh-CN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,</a:t>
            </a:r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615E0F2-AD8A-4760-A623-924F9BF79A18}"/>
              </a:ext>
            </a:extLst>
          </p:cNvPr>
          <p:cNvSpPr txBox="1"/>
          <p:nvPr/>
        </p:nvSpPr>
        <p:spPr>
          <a:xfrm>
            <a:off x="4039197" y="5840731"/>
            <a:ext cx="2151605" cy="5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老师开始讲课</a:t>
            </a:r>
          </a:p>
        </p:txBody>
      </p:sp>
    </p:spTree>
    <p:extLst>
      <p:ext uri="{BB962C8B-B14F-4D97-AF65-F5344CB8AC3E}">
        <p14:creationId xmlns:p14="http://schemas.microsoft.com/office/powerpoint/2010/main" val="10415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944 L 0.00651 0.59352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306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-0.00393 L 0.02187 0.58287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293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8" grpId="0"/>
      <p:bldP spid="81" grpId="0"/>
      <p:bldP spid="8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可靠信道上的可靠传输</a:t>
            </a:r>
            <a:r>
              <a:rPr lang="en-US" altLang="zh-CN" dirty="0"/>
              <a:t>——</a:t>
            </a:r>
            <a:r>
              <a:rPr lang="en-US" altLang="zh-CN" dirty="0" err="1"/>
              <a:t>Rdt</a:t>
            </a:r>
            <a:r>
              <a:rPr lang="en-US" altLang="zh-CN" dirty="0"/>
              <a:t> 1.0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底层信道完全可靠</a:t>
            </a:r>
            <a:endParaRPr lang="en-US" altLang="zh-CN" sz="2400" dirty="0"/>
          </a:p>
          <a:p>
            <a:pPr lvl="1"/>
            <a:r>
              <a:rPr lang="zh-CN" altLang="en-US" sz="2000" dirty="0"/>
              <a:t>不会产生比特错误</a:t>
            </a:r>
            <a:endParaRPr lang="en-US" altLang="zh-CN" sz="2000" dirty="0"/>
          </a:p>
          <a:p>
            <a:pPr lvl="1"/>
            <a:r>
              <a:rPr lang="zh-CN" altLang="en-US" sz="2000" dirty="0"/>
              <a:t>不会丢失分组</a:t>
            </a:r>
          </a:p>
        </p:txBody>
      </p:sp>
    </p:spTree>
    <p:extLst>
      <p:ext uri="{BB962C8B-B14F-4D97-AF65-F5344CB8AC3E}">
        <p14:creationId xmlns:p14="http://schemas.microsoft.com/office/powerpoint/2010/main" val="3734417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3E2FA-6835-462F-9A4D-E7EE9F8B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可靠信道上的可靠传输</a:t>
            </a:r>
            <a:r>
              <a:rPr lang="en-US" altLang="zh-CN" dirty="0"/>
              <a:t>——</a:t>
            </a:r>
            <a:r>
              <a:rPr lang="en-US" altLang="zh-CN" dirty="0" err="1"/>
              <a:t>Rdt</a:t>
            </a:r>
            <a:r>
              <a:rPr lang="en-US" altLang="zh-CN" dirty="0"/>
              <a:t> 1.0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F10B1D-B25E-4F84-AFD1-74F051C98F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发送方将数据发送给底层信道</a:t>
            </a:r>
          </a:p>
          <a:p>
            <a:endParaRPr lang="zh-CN" altLang="en-US" sz="24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EA4862-53A1-467A-97ED-96D342557B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接收方从底层信道接收数据</a:t>
            </a:r>
          </a:p>
          <a:p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3937F1E-EB2A-414E-B6F4-640FF6720FA7}"/>
              </a:ext>
            </a:extLst>
          </p:cNvPr>
          <p:cNvGrpSpPr/>
          <p:nvPr/>
        </p:nvGrpSpPr>
        <p:grpSpPr>
          <a:xfrm>
            <a:off x="7001767" y="3302284"/>
            <a:ext cx="2773250" cy="1630062"/>
            <a:chOff x="1658258" y="3902365"/>
            <a:chExt cx="1814964" cy="1066800"/>
          </a:xfrm>
        </p:grpSpPr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28DEB433-8FE6-4DD5-91B6-BE7C68CC0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258" y="4471944"/>
              <a:ext cx="493711" cy="1"/>
            </a:xfrm>
            <a:prstGeom prst="line">
              <a:avLst/>
            </a:prstGeom>
            <a:noFill/>
            <a:ln w="19050">
              <a:solidFill>
                <a:srgbClr val="009FF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" name="Oval 17">
              <a:extLst>
                <a:ext uri="{FF2B5EF4-FFF2-40B4-BE49-F238E27FC236}">
                  <a16:creationId xmlns:a16="http://schemas.microsoft.com/office/drawing/2014/main" id="{DAA905DD-D72A-41D0-A99B-27C75625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331" y="3902365"/>
              <a:ext cx="955675" cy="1011238"/>
            </a:xfrm>
            <a:prstGeom prst="ellipse">
              <a:avLst/>
            </a:prstGeom>
            <a:solidFill>
              <a:srgbClr val="00B05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endParaRPr lang="zh-CN" altLang="en-US">
                <a:solidFill>
                  <a:prstClr val="black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" name="Oval 20">
              <a:extLst>
                <a:ext uri="{FF2B5EF4-FFF2-40B4-BE49-F238E27FC236}">
                  <a16:creationId xmlns:a16="http://schemas.microsoft.com/office/drawing/2014/main" id="{5C276799-3355-4E00-A94D-B858984A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969" y="3957928"/>
              <a:ext cx="955675" cy="101123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9FF6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endParaRPr lang="zh-CN" altLang="en-US">
                <a:solidFill>
                  <a:prstClr val="black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DAF0FAC6-E79D-4899-8F7A-18F73D2EB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531" y="3902365"/>
              <a:ext cx="376691" cy="1066800"/>
            </a:xfrm>
            <a:custGeom>
              <a:avLst/>
              <a:gdLst>
                <a:gd name="T0" fmla="*/ 0 w 735"/>
                <a:gd name="T1" fmla="*/ 2147483646 h 1080"/>
                <a:gd name="T2" fmla="*/ 0 w 735"/>
                <a:gd name="T3" fmla="*/ 2147483646 h 1080"/>
                <a:gd name="T4" fmla="*/ 0 60000 65536"/>
                <a:gd name="T5" fmla="*/ 0 60000 65536"/>
                <a:gd name="T6" fmla="*/ 0 w 735"/>
                <a:gd name="T7" fmla="*/ 0 h 1080"/>
                <a:gd name="T8" fmla="*/ 735 w 735"/>
                <a:gd name="T9" fmla="*/ 1080 h 1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5" h="1080">
                  <a:moveTo>
                    <a:pt x="0" y="195"/>
                  </a:moveTo>
                  <a:cubicBezTo>
                    <a:pt x="690" y="0"/>
                    <a:pt x="735" y="1080"/>
                    <a:pt x="0" y="85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226B40F-F68E-42A5-B54A-51E945351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164" y="5300082"/>
            <a:ext cx="139832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接收方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D45227-CBE0-40FE-A0C0-C2FCF0792D3E}"/>
              </a:ext>
            </a:extLst>
          </p:cNvPr>
          <p:cNvSpPr/>
          <p:nvPr/>
        </p:nvSpPr>
        <p:spPr>
          <a:xfrm>
            <a:off x="7915394" y="3593623"/>
            <a:ext cx="1301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等待来自下层的调用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F18258F-8A70-413C-BAB1-18DD3F6042DE}"/>
              </a:ext>
            </a:extLst>
          </p:cNvPr>
          <p:cNvGrpSpPr/>
          <p:nvPr/>
        </p:nvGrpSpPr>
        <p:grpSpPr>
          <a:xfrm>
            <a:off x="9612498" y="3596131"/>
            <a:ext cx="3856865" cy="1019257"/>
            <a:chOff x="5061046" y="3701138"/>
            <a:chExt cx="3856865" cy="1019257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DD9D5B2E-F366-4B87-8F33-3B7488BC3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8105" y="4121907"/>
              <a:ext cx="3789806" cy="59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extract (</a:t>
              </a:r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packet,data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defTabSz="914400"/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deliver_data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(data)</a:t>
              </a: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46661347-191E-4112-935E-4D42B6E75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9885" y="3701138"/>
              <a:ext cx="2255838" cy="59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(packet)</a:t>
              </a:r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10EC2032-F2C6-412E-B3E3-9198FC03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1046" y="4110207"/>
              <a:ext cx="1540696" cy="0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3A1CBB0-7F37-43B9-BEE9-88FDE7FAE83F}"/>
              </a:ext>
            </a:extLst>
          </p:cNvPr>
          <p:cNvGrpSpPr/>
          <p:nvPr/>
        </p:nvGrpSpPr>
        <p:grpSpPr>
          <a:xfrm>
            <a:off x="5430578" y="3160707"/>
            <a:ext cx="2438506" cy="2984062"/>
            <a:chOff x="3348234" y="3500161"/>
            <a:chExt cx="2233642" cy="284344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1AFB4F1-E30F-4A66-96D9-CA9D72D5BA84}"/>
                </a:ext>
              </a:extLst>
            </p:cNvPr>
            <p:cNvSpPr/>
            <p:nvPr/>
          </p:nvSpPr>
          <p:spPr>
            <a:xfrm>
              <a:off x="4052283" y="5877550"/>
              <a:ext cx="1529593" cy="375744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1270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2F51954-4557-40EA-8286-09BA3EEE2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2" r="34412"/>
            <a:stretch/>
          </p:blipFill>
          <p:spPr>
            <a:xfrm>
              <a:off x="3348234" y="3500161"/>
              <a:ext cx="1911653" cy="2843448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EBB6A6-F5A2-442D-AA01-714B9747E342}"/>
              </a:ext>
            </a:extLst>
          </p:cNvPr>
          <p:cNvGrpSpPr/>
          <p:nvPr/>
        </p:nvGrpSpPr>
        <p:grpSpPr>
          <a:xfrm>
            <a:off x="1439184" y="3302284"/>
            <a:ext cx="2773250" cy="1630062"/>
            <a:chOff x="1658258" y="3902365"/>
            <a:chExt cx="1814964" cy="1066800"/>
          </a:xfrm>
        </p:grpSpPr>
        <p:sp>
          <p:nvSpPr>
            <p:cNvPr id="22" name="Line 8">
              <a:extLst>
                <a:ext uri="{FF2B5EF4-FFF2-40B4-BE49-F238E27FC236}">
                  <a16:creationId xmlns:a16="http://schemas.microsoft.com/office/drawing/2014/main" id="{2711FE5F-6E2C-4DCC-AEA7-CD85B7C18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8258" y="4471944"/>
              <a:ext cx="493711" cy="1"/>
            </a:xfrm>
            <a:prstGeom prst="line">
              <a:avLst/>
            </a:prstGeom>
            <a:noFill/>
            <a:ln w="19050">
              <a:solidFill>
                <a:srgbClr val="009FF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44351016-72B9-41A1-9FC1-9BB1EF572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331" y="3902365"/>
              <a:ext cx="955675" cy="1011238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endParaRPr lang="zh-CN" altLang="en-US">
                <a:solidFill>
                  <a:prstClr val="black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0EE40E68-82BB-4F00-AD95-ED53A22EC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1969" y="3957928"/>
              <a:ext cx="955675" cy="1011237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9FF6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endParaRPr lang="zh-CN" altLang="en-US">
                <a:solidFill>
                  <a:prstClr val="black"/>
                </a:solidFill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60BBC09-BA8A-4EB8-A1AE-1FF56D32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531" y="3902365"/>
              <a:ext cx="376691" cy="1066800"/>
            </a:xfrm>
            <a:custGeom>
              <a:avLst/>
              <a:gdLst>
                <a:gd name="T0" fmla="*/ 0 w 735"/>
                <a:gd name="T1" fmla="*/ 2147483646 h 1080"/>
                <a:gd name="T2" fmla="*/ 0 w 735"/>
                <a:gd name="T3" fmla="*/ 2147483646 h 1080"/>
                <a:gd name="T4" fmla="*/ 0 60000 65536"/>
                <a:gd name="T5" fmla="*/ 0 60000 65536"/>
                <a:gd name="T6" fmla="*/ 0 w 735"/>
                <a:gd name="T7" fmla="*/ 0 h 1080"/>
                <a:gd name="T8" fmla="*/ 735 w 735"/>
                <a:gd name="T9" fmla="*/ 1080 h 1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5" h="1080">
                  <a:moveTo>
                    <a:pt x="0" y="195"/>
                  </a:moveTo>
                  <a:cubicBezTo>
                    <a:pt x="690" y="0"/>
                    <a:pt x="735" y="1080"/>
                    <a:pt x="0" y="85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F9E79B8A-DEBE-45A9-8FB1-2743D4DE37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79"/>
          <a:stretch/>
        </p:blipFill>
        <p:spPr>
          <a:xfrm>
            <a:off x="598784" y="3387184"/>
            <a:ext cx="1383638" cy="2813537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D8F0AA8B-7D7F-4E82-91C1-883974F0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581" y="5300082"/>
            <a:ext cx="139832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发送方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B2C38C-57B9-4599-9A86-5DE902EA0620}"/>
              </a:ext>
            </a:extLst>
          </p:cNvPr>
          <p:cNvSpPr/>
          <p:nvPr/>
        </p:nvSpPr>
        <p:spPr>
          <a:xfrm>
            <a:off x="2352811" y="3593623"/>
            <a:ext cx="1301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kumimoji="1" lang="zh-CN" altLang="en-US" sz="2400">
                <a:solidFill>
                  <a:prstClr val="black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等待来自上层的调用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9683F5D-5F92-45FE-B970-2158E1D91CEE}"/>
              </a:ext>
            </a:extLst>
          </p:cNvPr>
          <p:cNvGrpSpPr/>
          <p:nvPr/>
        </p:nvGrpSpPr>
        <p:grpSpPr>
          <a:xfrm>
            <a:off x="4049915" y="3596131"/>
            <a:ext cx="3856865" cy="1019257"/>
            <a:chOff x="5061046" y="3701138"/>
            <a:chExt cx="3856865" cy="1019257"/>
          </a:xfrm>
        </p:grpSpPr>
        <p:sp>
          <p:nvSpPr>
            <p:cNvPr id="30" name="Text Box 5">
              <a:extLst>
                <a:ext uri="{FF2B5EF4-FFF2-40B4-BE49-F238E27FC236}">
                  <a16:creationId xmlns:a16="http://schemas.microsoft.com/office/drawing/2014/main" id="{6C3DEA1D-9559-4A76-B8FB-2E4847C11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8105" y="4121907"/>
              <a:ext cx="3789806" cy="59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packet = </a:t>
              </a:r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make_pkt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(data)</a:t>
              </a:r>
            </a:p>
            <a:p>
              <a:pPr defTabSz="914400"/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(packet)</a:t>
              </a:r>
            </a:p>
          </p:txBody>
        </p:sp>
        <p:sp>
          <p:nvSpPr>
            <p:cNvPr id="31" name="Text Box 6">
              <a:extLst>
                <a:ext uri="{FF2B5EF4-FFF2-40B4-BE49-F238E27FC236}">
                  <a16:creationId xmlns:a16="http://schemas.microsoft.com/office/drawing/2014/main" id="{7B787578-9856-425A-B9AE-2261D1F88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9885" y="3701138"/>
              <a:ext cx="2255838" cy="59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kumimoji="1" lang="en-US" altLang="zh-CN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</a:t>
              </a:r>
              <a:r>
                <a:rPr kumimoji="1" lang="en-US" altLang="zh-CN">
                  <a:solidFill>
                    <a:prstClr val="black">
                      <a:lumMod val="85000"/>
                      <a:lumOff val="15000"/>
                    </a:prst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(data)</a:t>
              </a:r>
            </a:p>
          </p:txBody>
        </p:sp>
        <p:sp>
          <p:nvSpPr>
            <p:cNvPr id="32" name="Line 7">
              <a:extLst>
                <a:ext uri="{FF2B5EF4-FFF2-40B4-BE49-F238E27FC236}">
                  <a16:creationId xmlns:a16="http://schemas.microsoft.com/office/drawing/2014/main" id="{7EC7DA6A-D14C-4570-84EB-5F7BAD7DA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1046" y="4110207"/>
              <a:ext cx="1540696" cy="0"/>
            </a:xfrm>
            <a:prstGeom prst="line">
              <a:avLst/>
            </a:prstGeom>
            <a:noFill/>
            <a:ln w="38100">
              <a:solidFill>
                <a:srgbClr val="009FF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2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7" grpId="0" animBg="1"/>
      <p:bldP spid="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数据出错的解决方案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假设</a:t>
            </a:r>
          </a:p>
          <a:p>
            <a:pPr lvl="1"/>
            <a:r>
              <a:rPr lang="zh-CN" altLang="en-US" sz="2000" dirty="0"/>
              <a:t>分组比特可能受损</a:t>
            </a:r>
          </a:p>
          <a:p>
            <a:pPr lvl="1"/>
            <a:r>
              <a:rPr lang="zh-CN" altLang="en-US" sz="2000" dirty="0"/>
              <a:t>所有传输的分组都将按序被接收，不会丢失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305EA2-EDEE-4C58-855D-3D7C829F62C9}"/>
              </a:ext>
            </a:extLst>
          </p:cNvPr>
          <p:cNvSpPr txBox="1"/>
          <p:nvPr/>
        </p:nvSpPr>
        <p:spPr>
          <a:xfrm>
            <a:off x="3406801" y="4685017"/>
            <a:ext cx="5447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数据可靠传输协议</a:t>
            </a:r>
            <a:r>
              <a:rPr lang="en-US" altLang="zh-CN" sz="2800" dirty="0">
                <a:solidFill>
                  <a:srgbClr val="FF0000"/>
                </a:solidFill>
              </a:rPr>
              <a:t>2.0</a:t>
            </a:r>
            <a:r>
              <a:rPr lang="zh-CN" altLang="en-US" sz="2800" dirty="0">
                <a:solidFill>
                  <a:srgbClr val="FF0000"/>
                </a:solidFill>
              </a:rPr>
              <a:t>（</a:t>
            </a:r>
            <a:r>
              <a:rPr lang="en-US" altLang="zh-CN" sz="2800" dirty="0" err="1">
                <a:solidFill>
                  <a:srgbClr val="FF0000"/>
                </a:solidFill>
              </a:rPr>
              <a:t>Rdt</a:t>
            </a:r>
            <a:r>
              <a:rPr lang="en-US" altLang="zh-CN" sz="2800" dirty="0">
                <a:solidFill>
                  <a:srgbClr val="FF0000"/>
                </a:solidFill>
              </a:rPr>
              <a:t> 2.0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424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问题和方法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5511066" cy="3318936"/>
          </a:xfrm>
        </p:spPr>
        <p:txBody>
          <a:bodyPr/>
          <a:lstStyle/>
          <a:p>
            <a:r>
              <a:rPr lang="zh-CN" altLang="en-US" sz="2400" dirty="0"/>
              <a:t>接收方能够判断接收的分组是否受损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发送方能够获知发送的分组是否受损</a:t>
            </a:r>
            <a:endParaRPr lang="en-US" altLang="zh-CN" sz="2400" dirty="0"/>
          </a:p>
          <a:p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分组受损后，系统能够进行补偿确保接收方能够收到正确的分组</a:t>
            </a:r>
          </a:p>
          <a:p>
            <a:endParaRPr lang="zh-CN" altLang="en-US" sz="2400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924AC14-EEFF-4A00-80B9-88D51E22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384" y="2556932"/>
            <a:ext cx="3493214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差  错  检  测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8F0AA8B-7D7F-4E82-91C1-883974F0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384" y="3638341"/>
            <a:ext cx="3493214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反馈机制（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ACK/NAK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8F0AA8B-7D7F-4E82-91C1-883974F0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384" y="4930021"/>
            <a:ext cx="1497978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检错重传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D8F0AA8B-7D7F-4E82-91C1-883974F09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278" y="4930020"/>
            <a:ext cx="1398320" cy="56017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检错纠错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2857F-B7A5-46D5-B4A8-F40C77A086B2}"/>
              </a:ext>
            </a:extLst>
          </p:cNvPr>
          <p:cNvSpPr txBox="1"/>
          <p:nvPr/>
        </p:nvSpPr>
        <p:spPr>
          <a:xfrm>
            <a:off x="8907353" y="4979273"/>
            <a:ext cx="636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Or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8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Rdt2.0</a:t>
            </a:r>
            <a:r>
              <a:rPr lang="zh-CN" altLang="en-US" dirty="0"/>
              <a:t>的有限状态机</a:t>
            </a:r>
            <a:r>
              <a:rPr lang="en-US" altLang="zh-CN" dirty="0"/>
              <a:t>FSM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0F0598-FA0D-487E-870C-EB4F704E721A}"/>
              </a:ext>
            </a:extLst>
          </p:cNvPr>
          <p:cNvGrpSpPr/>
          <p:nvPr/>
        </p:nvGrpSpPr>
        <p:grpSpPr>
          <a:xfrm>
            <a:off x="8203885" y="3593825"/>
            <a:ext cx="1077911" cy="1025525"/>
            <a:chOff x="6354764" y="3411406"/>
            <a:chExt cx="1077911" cy="10255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932931-AF18-47A1-9D8C-CB71B763F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411406"/>
              <a:ext cx="955675" cy="1011238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rgbClr val="92D05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31">
              <a:extLst>
                <a:ext uri="{FF2B5EF4-FFF2-40B4-BE49-F238E27FC236}">
                  <a16:creationId xmlns:a16="http://schemas.microsoft.com/office/drawing/2014/main" id="{7A81CAFE-AEDC-41A0-9BA3-91AED6D426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4764" y="3474906"/>
              <a:ext cx="985838" cy="962025"/>
              <a:chOff x="1390" y="3347"/>
              <a:chExt cx="621" cy="606"/>
            </a:xfrm>
          </p:grpSpPr>
          <p:sp>
            <p:nvSpPr>
              <p:cNvPr id="7" name="Oval 32">
                <a:extLst>
                  <a:ext uri="{FF2B5EF4-FFF2-40B4-BE49-F238E27FC236}">
                    <a16:creationId xmlns:a16="http://schemas.microsoft.com/office/drawing/2014/main" id="{54A33884-0C16-4D02-88ED-2C0098FEF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3347"/>
                <a:ext cx="621" cy="60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 Box 33">
                <a:extLst>
                  <a:ext uri="{FF2B5EF4-FFF2-40B4-BE49-F238E27FC236}">
                    <a16:creationId xmlns:a16="http://schemas.microsoft.com/office/drawing/2014/main" id="{EF08B421-963E-4B54-AABF-02E879E2F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6" y="3400"/>
                <a:ext cx="60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等待来自下层的调用</a:t>
                </a:r>
              </a:p>
            </p:txBody>
          </p:sp>
        </p:grpSp>
      </p:grpSp>
      <p:sp>
        <p:nvSpPr>
          <p:cNvPr id="9" name="Text Box 36">
            <a:extLst>
              <a:ext uri="{FF2B5EF4-FFF2-40B4-BE49-F238E27FC236}">
                <a16:creationId xmlns:a16="http://schemas.microsoft.com/office/drawing/2014/main" id="{DBBDC842-7904-4581-A3C6-85617FF37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3359" y="3910845"/>
            <a:ext cx="11320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339933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0A5128-0BF3-49E4-8584-DEFCF325CC98}"/>
              </a:ext>
            </a:extLst>
          </p:cNvPr>
          <p:cNvGrpSpPr/>
          <p:nvPr/>
        </p:nvGrpSpPr>
        <p:grpSpPr>
          <a:xfrm>
            <a:off x="1881884" y="3412850"/>
            <a:ext cx="2798762" cy="1050925"/>
            <a:chOff x="762001" y="3197093"/>
            <a:chExt cx="2798762" cy="1050925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BACCEFA-BACC-43A4-9A48-F934B017A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088" y="3197093"/>
              <a:ext cx="955675" cy="1011238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EC993F9D-EDB5-43A2-BD64-91AD3C527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3197093"/>
              <a:ext cx="955675" cy="1011238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6CE628DF-370E-47C3-95F5-7D1DB6D6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601" y="3273293"/>
              <a:ext cx="985837" cy="96202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9FF6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98EEEA64-DB3A-4AD4-AE2B-BD8C53242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1" y="3357431"/>
              <a:ext cx="120015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等待来</a:t>
              </a:r>
              <a:endPara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自上层</a:t>
              </a:r>
              <a:endPara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的调用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7C188469-82F2-4314-BD2B-27AB9E8EF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9038" y="3285993"/>
              <a:ext cx="1074738" cy="962025"/>
              <a:chOff x="1540" y="2116"/>
              <a:chExt cx="677" cy="606"/>
            </a:xfrm>
          </p:grpSpPr>
          <p:sp>
            <p:nvSpPr>
              <p:cNvPr id="16" name="Oval 27">
                <a:extLst>
                  <a:ext uri="{FF2B5EF4-FFF2-40B4-BE49-F238E27FC236}">
                    <a16:creationId xmlns:a16="http://schemas.microsoft.com/office/drawing/2014/main" id="{CA5B3BC4-11BE-4147-9F73-3ECE3C52A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2116"/>
                <a:ext cx="621" cy="60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28">
                <a:extLst>
                  <a:ext uri="{FF2B5EF4-FFF2-40B4-BE49-F238E27FC236}">
                    <a16:creationId xmlns:a16="http://schemas.microsoft.com/office/drawing/2014/main" id="{8E81FF01-03BD-4F4E-8662-ADC6064545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0" y="2163"/>
                <a:ext cx="677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 </a:t>
                </a:r>
              </a:p>
              <a:p>
                <a:pPr algn="ctr"/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 </a:t>
                </a:r>
                <a:r>
                  <a:rPr lang="zh-CN" altLang="en-US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或 </a:t>
                </a:r>
                <a:r>
                  <a:rPr lang="en-US" altLang="zh-CN" sz="16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NAK</a:t>
                </a:r>
              </a:p>
            </p:txBody>
          </p:sp>
        </p:grpSp>
      </p:grpSp>
      <p:sp>
        <p:nvSpPr>
          <p:cNvPr id="18" name="Text Box 35">
            <a:extLst>
              <a:ext uri="{FF2B5EF4-FFF2-40B4-BE49-F238E27FC236}">
                <a16:creationId xmlns:a16="http://schemas.microsoft.com/office/drawing/2014/main" id="{ABDCDD2E-6E16-4E01-9DD6-3EF65BFFA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6640" y="5450290"/>
            <a:ext cx="11320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</a:t>
            </a:r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0F387542-B449-4244-91A3-4EE3ABB7E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821" y="3446188"/>
            <a:ext cx="433388" cy="244475"/>
          </a:xfrm>
          <a:prstGeom prst="line">
            <a:avLst/>
          </a:prstGeom>
          <a:noFill/>
          <a:ln w="28575">
            <a:solidFill>
              <a:srgbClr val="009FF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ine 37">
            <a:extLst>
              <a:ext uri="{FF2B5EF4-FFF2-40B4-BE49-F238E27FC236}">
                <a16:creationId xmlns:a16="http://schemas.microsoft.com/office/drawing/2014/main" id="{DA15DD43-57B9-45D3-A5B3-2BA2BDFBA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46827" y="3521578"/>
            <a:ext cx="433388" cy="244475"/>
          </a:xfrm>
          <a:prstGeom prst="line">
            <a:avLst/>
          </a:prstGeom>
          <a:noFill/>
          <a:ln w="28575">
            <a:solidFill>
              <a:srgbClr val="009FF6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8A16E24-A4E8-42AB-BFAE-CFA062929EB6}"/>
              </a:ext>
            </a:extLst>
          </p:cNvPr>
          <p:cNvGrpSpPr/>
          <p:nvPr/>
        </p:nvGrpSpPr>
        <p:grpSpPr>
          <a:xfrm>
            <a:off x="2291459" y="2461167"/>
            <a:ext cx="3705530" cy="687365"/>
            <a:chOff x="1171576" y="2245410"/>
            <a:chExt cx="3705530" cy="687365"/>
          </a:xfrm>
        </p:grpSpPr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8B0B8F17-BD78-4726-AF53-50C1A6F5E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3794" y="2532725"/>
              <a:ext cx="3643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make_pkt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(data, </a:t>
              </a:r>
              <a:r>
                <a:rPr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checksum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C2F7D323-2732-484D-8ECC-D0747A76A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1576" y="2598606"/>
              <a:ext cx="14534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38">
              <a:extLst>
                <a:ext uri="{FF2B5EF4-FFF2-40B4-BE49-F238E27FC236}">
                  <a16:creationId xmlns:a16="http://schemas.microsoft.com/office/drawing/2014/main" id="{1CD6FC13-84C3-438E-B88C-EC39805D3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7557" y="2245410"/>
              <a:ext cx="1503073" cy="26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(data)</a:t>
              </a:r>
            </a:p>
          </p:txBody>
        </p:sp>
      </p:grpSp>
      <p:sp>
        <p:nvSpPr>
          <p:cNvPr id="25" name="Freeform 14">
            <a:extLst>
              <a:ext uri="{FF2B5EF4-FFF2-40B4-BE49-F238E27FC236}">
                <a16:creationId xmlns:a16="http://schemas.microsoft.com/office/drawing/2014/main" id="{A272F790-944D-45DB-AF82-580C228D0E9D}"/>
              </a:ext>
            </a:extLst>
          </p:cNvPr>
          <p:cNvSpPr>
            <a:spLocks/>
          </p:cNvSpPr>
          <p:nvPr/>
        </p:nvSpPr>
        <p:spPr bwMode="auto">
          <a:xfrm flipV="1">
            <a:off x="2343846" y="3258863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2">
            <a:extLst>
              <a:ext uri="{FF2B5EF4-FFF2-40B4-BE49-F238E27FC236}">
                <a16:creationId xmlns:a16="http://schemas.microsoft.com/office/drawing/2014/main" id="{E6B214AC-16FC-4194-B7D4-0ECCC31CCA2C}"/>
              </a:ext>
            </a:extLst>
          </p:cNvPr>
          <p:cNvGrpSpPr>
            <a:grpSpLocks/>
          </p:cNvGrpSpPr>
          <p:nvPr/>
        </p:nvGrpSpPr>
        <p:grpSpPr bwMode="auto">
          <a:xfrm>
            <a:off x="7811772" y="2431775"/>
            <a:ext cx="1982788" cy="868363"/>
            <a:chOff x="2125" y="2654"/>
            <a:chExt cx="1249" cy="547"/>
          </a:xfrm>
        </p:grpSpPr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9E41561E-2B4B-4C7E-A66E-3237665D9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" y="3039"/>
              <a:ext cx="115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NAK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3761AA17-830F-4625-B9AC-1707E535A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5" y="2654"/>
              <a:ext cx="1149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&amp;&amp;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corrupt(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0D83A0C8-2474-4B9F-B6DF-A9A740E0B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5" y="3040"/>
              <a:ext cx="109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Freeform 30">
            <a:extLst>
              <a:ext uri="{FF2B5EF4-FFF2-40B4-BE49-F238E27FC236}">
                <a16:creationId xmlns:a16="http://schemas.microsoft.com/office/drawing/2014/main" id="{A7D38F67-DA49-407C-A4E7-84FFB4CB2828}"/>
              </a:ext>
            </a:extLst>
          </p:cNvPr>
          <p:cNvSpPr>
            <a:spLocks/>
          </p:cNvSpPr>
          <p:nvPr/>
        </p:nvSpPr>
        <p:spPr bwMode="auto">
          <a:xfrm>
            <a:off x="8175993" y="3236249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C92721-9A50-46C0-B1FC-71122C8DDC3D}"/>
              </a:ext>
            </a:extLst>
          </p:cNvPr>
          <p:cNvGrpSpPr/>
          <p:nvPr/>
        </p:nvGrpSpPr>
        <p:grpSpPr>
          <a:xfrm>
            <a:off x="4823521" y="3300138"/>
            <a:ext cx="2085975" cy="979487"/>
            <a:chOff x="3703638" y="3084381"/>
            <a:chExt cx="2085975" cy="97948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3D04F99-3B41-4F97-A249-B14AC2EE3F3F}"/>
                </a:ext>
              </a:extLst>
            </p:cNvPr>
            <p:cNvGrpSpPr/>
            <p:nvPr/>
          </p:nvGrpSpPr>
          <p:grpSpPr>
            <a:xfrm>
              <a:off x="3703638" y="3084381"/>
              <a:ext cx="2085975" cy="979487"/>
              <a:chOff x="3703638" y="3084381"/>
              <a:chExt cx="2085975" cy="979487"/>
            </a:xfrm>
          </p:grpSpPr>
          <p:sp>
            <p:nvSpPr>
              <p:cNvPr id="34" name="Text Box 19">
                <a:extLst>
                  <a:ext uri="{FF2B5EF4-FFF2-40B4-BE49-F238E27FC236}">
                    <a16:creationId xmlns:a16="http://schemas.microsoft.com/office/drawing/2014/main" id="{69272130-5041-47DD-AACC-6DBE2136DF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9038" y="3663818"/>
                <a:ext cx="176371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udt_send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sndpkt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35" name="Text Box 20">
                <a:extLst>
                  <a:ext uri="{FF2B5EF4-FFF2-40B4-BE49-F238E27FC236}">
                    <a16:creationId xmlns:a16="http://schemas.microsoft.com/office/drawing/2014/main" id="{1DBCD2D1-EBA3-4F52-AF9E-E1ABF2A1A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3638" y="3084381"/>
                <a:ext cx="2085975" cy="631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rdt_rcv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rcvpkt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&amp;&amp;</a:t>
                </a:r>
              </a:p>
              <a:p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isNAK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rcvpkt</a:t>
                </a:r>
                <a:r>
                  <a:rPr lang="en-US" altLang="zh-CN" sz="160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33" name="Line 21">
              <a:extLst>
                <a:ext uri="{FF2B5EF4-FFF2-40B4-BE49-F238E27FC236}">
                  <a16:creationId xmlns:a16="http://schemas.microsoft.com/office/drawing/2014/main" id="{595053F7-6B3C-446D-A429-4BD34D417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2701" y="3663818"/>
              <a:ext cx="16700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95DD72EC-976C-453D-B052-C2E75695C837}"/>
              </a:ext>
            </a:extLst>
          </p:cNvPr>
          <p:cNvSpPr>
            <a:spLocks/>
          </p:cNvSpPr>
          <p:nvPr/>
        </p:nvSpPr>
        <p:spPr bwMode="auto">
          <a:xfrm>
            <a:off x="4525658" y="3521442"/>
            <a:ext cx="466725" cy="893763"/>
          </a:xfrm>
          <a:custGeom>
            <a:avLst/>
            <a:gdLst>
              <a:gd name="T0" fmla="*/ 0 w 735"/>
              <a:gd name="T1" fmla="*/ 2147483646 h 1080"/>
              <a:gd name="T2" fmla="*/ 0 w 735"/>
              <a:gd name="T3" fmla="*/ 2147483646 h 1080"/>
              <a:gd name="T4" fmla="*/ 0 60000 65536"/>
              <a:gd name="T5" fmla="*/ 0 60000 65536"/>
              <a:gd name="T6" fmla="*/ 0 w 735"/>
              <a:gd name="T7" fmla="*/ 0 h 1080"/>
              <a:gd name="T8" fmla="*/ 735 w 735"/>
              <a:gd name="T9" fmla="*/ 1080 h 10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BB776BA-F178-43BA-A473-EAE94BD4E803}"/>
              </a:ext>
            </a:extLst>
          </p:cNvPr>
          <p:cNvGrpSpPr/>
          <p:nvPr/>
        </p:nvGrpSpPr>
        <p:grpSpPr>
          <a:xfrm>
            <a:off x="7946827" y="4866027"/>
            <a:ext cx="2165350" cy="1152525"/>
            <a:chOff x="5840413" y="4687756"/>
            <a:chExt cx="2165350" cy="1152525"/>
          </a:xfrm>
        </p:grpSpPr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52BC5E67-6CE8-4A94-AFDE-97B868084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2638" y="5221156"/>
              <a:ext cx="2143125" cy="61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extract(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rcvpkt,data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deliver_data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(data)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ACK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9" name="Text Box 12">
              <a:extLst>
                <a:ext uri="{FF2B5EF4-FFF2-40B4-BE49-F238E27FC236}">
                  <a16:creationId xmlns:a16="http://schemas.microsoft.com/office/drawing/2014/main" id="{4865F765-79FE-49EE-A63A-0AD6CAA40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0413" y="4687756"/>
              <a:ext cx="2157412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&amp;&amp;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6AD318C5-2643-422F-BA3F-0DC305124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6925" y="5276719"/>
              <a:ext cx="182245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Freeform 34">
            <a:extLst>
              <a:ext uri="{FF2B5EF4-FFF2-40B4-BE49-F238E27FC236}">
                <a16:creationId xmlns:a16="http://schemas.microsoft.com/office/drawing/2014/main" id="{F05C51C2-2074-4EB5-8D83-19D9AC23E904}"/>
              </a:ext>
            </a:extLst>
          </p:cNvPr>
          <p:cNvSpPr>
            <a:spLocks/>
          </p:cNvSpPr>
          <p:nvPr/>
        </p:nvSpPr>
        <p:spPr bwMode="auto">
          <a:xfrm flipV="1">
            <a:off x="8163521" y="4543376"/>
            <a:ext cx="1257300" cy="469900"/>
          </a:xfrm>
          <a:custGeom>
            <a:avLst/>
            <a:gdLst>
              <a:gd name="T0" fmla="*/ 2147483646 w 1500"/>
              <a:gd name="T1" fmla="*/ 2147483646 h 740"/>
              <a:gd name="T2" fmla="*/ 2147483646 w 1500"/>
              <a:gd name="T3" fmla="*/ 2147483646 h 740"/>
              <a:gd name="T4" fmla="*/ 0 60000 65536"/>
              <a:gd name="T5" fmla="*/ 0 60000 65536"/>
              <a:gd name="T6" fmla="*/ 0 w 1500"/>
              <a:gd name="T7" fmla="*/ 0 h 740"/>
              <a:gd name="T8" fmla="*/ 1500 w 1500"/>
              <a:gd name="T9" fmla="*/ 740 h 7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EDC0ED8-B14B-4899-8BA6-7B8D50D95562}"/>
              </a:ext>
            </a:extLst>
          </p:cNvPr>
          <p:cNvGrpSpPr/>
          <p:nvPr/>
        </p:nvGrpSpPr>
        <p:grpSpPr>
          <a:xfrm>
            <a:off x="2058454" y="4782221"/>
            <a:ext cx="3548062" cy="690979"/>
            <a:chOff x="1238251" y="4555993"/>
            <a:chExt cx="3548062" cy="690979"/>
          </a:xfrm>
        </p:grpSpPr>
        <p:sp>
          <p:nvSpPr>
            <p:cNvPr id="43" name="Text Box 16">
              <a:extLst>
                <a:ext uri="{FF2B5EF4-FFF2-40B4-BE49-F238E27FC236}">
                  <a16:creationId xmlns:a16="http://schemas.microsoft.com/office/drawing/2014/main" id="{9EEAB65B-37C5-416F-85E3-3D0909DB8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251" y="4555993"/>
              <a:ext cx="3548062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rdt_rcv(rcvpkt) &amp;&amp; isACK(rcvpkt)</a:t>
              </a:r>
            </a:p>
          </p:txBody>
        </p:sp>
        <p:sp>
          <p:nvSpPr>
            <p:cNvPr id="44" name="Line 17">
              <a:extLst>
                <a:ext uri="{FF2B5EF4-FFF2-40B4-BE49-F238E27FC236}">
                  <a16:creationId xmlns:a16="http://schemas.microsoft.com/office/drawing/2014/main" id="{246871B1-8DB2-4D9A-8ECA-192A575E8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9851" y="4879843"/>
              <a:ext cx="286149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35">
              <a:extLst>
                <a:ext uri="{FF2B5EF4-FFF2-40B4-BE49-F238E27FC236}">
                  <a16:creationId xmlns:a16="http://schemas.microsoft.com/office/drawing/2014/main" id="{DAFDCC13-9BFB-4022-A2A5-3219C4523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7286" y="4908418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MS PGothic" panose="020B0600070205080204" pitchFamily="34" charset="-128"/>
                </a:rPr>
                <a:t>L</a:t>
              </a:r>
            </a:p>
          </p:txBody>
        </p:sp>
      </p:grpSp>
      <p:sp>
        <p:nvSpPr>
          <p:cNvPr id="46" name="Freeform 15">
            <a:extLst>
              <a:ext uri="{FF2B5EF4-FFF2-40B4-BE49-F238E27FC236}">
                <a16:creationId xmlns:a16="http://schemas.microsoft.com/office/drawing/2014/main" id="{4039C666-D182-4AAD-8275-B85E208CAF43}"/>
              </a:ext>
            </a:extLst>
          </p:cNvPr>
          <p:cNvSpPr>
            <a:spLocks/>
          </p:cNvSpPr>
          <p:nvPr/>
        </p:nvSpPr>
        <p:spPr bwMode="auto">
          <a:xfrm>
            <a:off x="2391471" y="4470550"/>
            <a:ext cx="1800225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 animBg="1"/>
      <p:bldP spid="20" grpId="0" animBg="1"/>
      <p:bldP spid="25" grpId="0" animBg="1"/>
      <p:bldP spid="30" grpId="0" animBg="1"/>
      <p:bldP spid="36" grpId="0" animBg="1"/>
      <p:bldP spid="41" grpId="0" animBg="1"/>
      <p:bldP spid="4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如何实现重传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21C06B-113B-464D-86FD-38CB41F1C1B4}"/>
              </a:ext>
            </a:extLst>
          </p:cNvPr>
          <p:cNvGrpSpPr/>
          <p:nvPr/>
        </p:nvGrpSpPr>
        <p:grpSpPr>
          <a:xfrm>
            <a:off x="1389813" y="2652685"/>
            <a:ext cx="6922738" cy="476221"/>
            <a:chOff x="1403750" y="3593123"/>
            <a:chExt cx="6922738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495BE8D-CEE4-4900-8E67-D59A6B4E6E00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72B72395-7B08-4F5E-A476-DC8170F81A8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7BCD1823-68CF-4BEB-8CDB-66391E6779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74B5BD55-6ADE-488F-917B-AB9E660DB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634055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使用缓冲区缓存已发出但未收到反馈的报文段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B49497-389B-484E-A244-C9C687231E8A}"/>
              </a:ext>
            </a:extLst>
          </p:cNvPr>
          <p:cNvGrpSpPr/>
          <p:nvPr/>
        </p:nvGrpSpPr>
        <p:grpSpPr>
          <a:xfrm>
            <a:off x="3073425" y="3942601"/>
            <a:ext cx="4081041" cy="1038726"/>
            <a:chOff x="1724819" y="2533650"/>
            <a:chExt cx="5704681" cy="120015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8953688-D24D-429E-8E16-1FE24D0F55F6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5AFFB9-E5DF-4744-87B1-631B5598E93B}"/>
                </a:ext>
              </a:extLst>
            </p:cNvPr>
            <p:cNvSpPr txBox="1"/>
            <p:nvPr/>
          </p:nvSpPr>
          <p:spPr>
            <a:xfrm>
              <a:off x="2605499" y="2686523"/>
              <a:ext cx="4572880" cy="960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FF0000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新的问题</a:t>
              </a:r>
            </a:p>
            <a:p>
              <a:r>
                <a:rPr lang="zh-CN" altLang="en-US" sz="240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需要多大的缓冲区呢？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28B897C-ED45-4746-96B5-355D18690C4D}"/>
                </a:ext>
              </a:extLst>
            </p:cNvPr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936D4CC-19BB-4593-9967-8DCCF2E63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45" y="3431883"/>
            <a:ext cx="1666322" cy="166632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E15F0E1-2243-4964-8A26-6F1A80BEE7A7}"/>
              </a:ext>
            </a:extLst>
          </p:cNvPr>
          <p:cNvGrpSpPr/>
          <p:nvPr/>
        </p:nvGrpSpPr>
        <p:grpSpPr>
          <a:xfrm>
            <a:off x="1389813" y="5338308"/>
            <a:ext cx="7176738" cy="476221"/>
            <a:chOff x="1403750" y="3593123"/>
            <a:chExt cx="7176738" cy="47622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7391F0-FF04-4CA9-9BD4-43837221DEBC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7" name="对话气泡: 椭圆形 16">
                <a:extLst>
                  <a:ext uri="{FF2B5EF4-FFF2-40B4-BE49-F238E27FC236}">
                    <a16:creationId xmlns:a16="http://schemas.microsoft.com/office/drawing/2014/main" id="{DC2C0BD5-84C6-473C-BA9C-38BA6A38005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round-web-cam_17861">
                <a:extLst>
                  <a:ext uri="{FF2B5EF4-FFF2-40B4-BE49-F238E27FC236}">
                    <a16:creationId xmlns:a16="http://schemas.microsoft.com/office/drawing/2014/main" id="{264545E3-2D99-421A-B015-F438D3290C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 Box 79">
              <a:extLst>
                <a:ext uri="{FF2B5EF4-FFF2-40B4-BE49-F238E27FC236}">
                  <a16:creationId xmlns:a16="http://schemas.microsoft.com/office/drawing/2014/main" id="{A75AC5F7-A987-4E72-99DE-DF39C98E2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6594556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接收方和发送方各一个报文段大小的缓冲区即可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29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新的问题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4E903D-10CF-4E40-B5D3-B1885D175792}"/>
              </a:ext>
            </a:extLst>
          </p:cNvPr>
          <p:cNvGrpSpPr/>
          <p:nvPr/>
        </p:nvGrpSpPr>
        <p:grpSpPr>
          <a:xfrm>
            <a:off x="2080281" y="3194281"/>
            <a:ext cx="4506970" cy="816490"/>
            <a:chOff x="1724819" y="2533650"/>
            <a:chExt cx="5704681" cy="120015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C93BB2F-7E94-4FD7-8413-055992E25A6D}"/>
                </a:ext>
              </a:extLst>
            </p:cNvPr>
            <p:cNvSpPr/>
            <p:nvPr/>
          </p:nvSpPr>
          <p:spPr>
            <a:xfrm>
              <a:off x="1791494" y="2533650"/>
              <a:ext cx="5638006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F9745B-8481-45ED-9F4A-C7B76316B511}"/>
                </a:ext>
              </a:extLst>
            </p:cNvPr>
            <p:cNvSpPr txBox="1"/>
            <p:nvPr/>
          </p:nvSpPr>
          <p:spPr>
            <a:xfrm>
              <a:off x="2265988" y="2833875"/>
              <a:ext cx="5096838" cy="67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ACK</a:t>
              </a:r>
              <a:r>
                <a:rPr lang="zh-CN" altLang="en-US" sz="2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NAK</a:t>
              </a:r>
              <a:r>
                <a:rPr lang="zh-CN" altLang="en-US" sz="2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分组也可能受损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AD593C9-3039-4668-8B85-4392A171B532}"/>
                </a:ext>
              </a:extLst>
            </p:cNvPr>
            <p:cNvSpPr/>
            <p:nvPr/>
          </p:nvSpPr>
          <p:spPr>
            <a:xfrm>
              <a:off x="1724819" y="2603030"/>
              <a:ext cx="5638006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6069576-05BA-472D-B0B4-6EBEFD312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448054"/>
            <a:ext cx="1666322" cy="166632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5A59AC3-EC50-4C3E-AF9A-499B9AA5AEAF}"/>
              </a:ext>
            </a:extLst>
          </p:cNvPr>
          <p:cNvGrpSpPr/>
          <p:nvPr/>
        </p:nvGrpSpPr>
        <p:grpSpPr>
          <a:xfrm>
            <a:off x="1488249" y="4146458"/>
            <a:ext cx="8572474" cy="2282065"/>
            <a:chOff x="2188076" y="3281985"/>
            <a:chExt cx="7326396" cy="2282065"/>
          </a:xfrm>
        </p:grpSpPr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7434EE9B-9914-4E95-9D4F-6587CA509D38}"/>
                </a:ext>
              </a:extLst>
            </p:cNvPr>
            <p:cNvSpPr txBox="1"/>
            <p:nvPr/>
          </p:nvSpPr>
          <p:spPr>
            <a:xfrm>
              <a:off x="2310064" y="3281985"/>
              <a:ext cx="5540820" cy="2282065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标题 1">
              <a:extLst>
                <a:ext uri="{FF2B5EF4-FFF2-40B4-BE49-F238E27FC236}">
                  <a16:creationId xmlns:a16="http://schemas.microsoft.com/office/drawing/2014/main" id="{4C3F2500-3E22-4DD9-8ED1-5AC4D6ED8220}"/>
                </a:ext>
              </a:extLst>
            </p:cNvPr>
            <p:cNvSpPr txBox="1"/>
            <p:nvPr/>
          </p:nvSpPr>
          <p:spPr>
            <a:xfrm>
              <a:off x="2416459" y="3371033"/>
              <a:ext cx="5358552" cy="2097768"/>
            </a:xfrm>
            <a:prstGeom prst="roundRect">
              <a:avLst>
                <a:gd name="adj" fmla="val 3246"/>
              </a:avLst>
            </a:prstGeom>
            <a:solidFill>
              <a:srgbClr val="FFFFFF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C0A59D50-5B2C-46C7-AC10-9E23108602E1}"/>
                </a:ext>
              </a:extLst>
            </p:cNvPr>
            <p:cNvSpPr txBox="1"/>
            <p:nvPr/>
          </p:nvSpPr>
          <p:spPr>
            <a:xfrm>
              <a:off x="2460792" y="3530203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BD33CDAB-9574-46C9-812F-B603F68AAAA4}"/>
                </a:ext>
              </a:extLst>
            </p:cNvPr>
            <p:cNvSpPr txBox="1"/>
            <p:nvPr/>
          </p:nvSpPr>
          <p:spPr>
            <a:xfrm>
              <a:off x="2460792" y="3924093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4" name="标题 1">
              <a:extLst>
                <a:ext uri="{FF2B5EF4-FFF2-40B4-BE49-F238E27FC236}">
                  <a16:creationId xmlns:a16="http://schemas.microsoft.com/office/drawing/2014/main" id="{266A0EA2-C2D6-4DB8-B108-036C917ED564}"/>
                </a:ext>
              </a:extLst>
            </p:cNvPr>
            <p:cNvSpPr txBox="1"/>
            <p:nvPr/>
          </p:nvSpPr>
          <p:spPr>
            <a:xfrm>
              <a:off x="2460792" y="4714471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2817124B-FDC0-4DAC-A418-3C75D445F41A}"/>
                </a:ext>
              </a:extLst>
            </p:cNvPr>
            <p:cNvSpPr txBox="1"/>
            <p:nvPr/>
          </p:nvSpPr>
          <p:spPr>
            <a:xfrm>
              <a:off x="2460792" y="5099482"/>
              <a:ext cx="168442" cy="168442"/>
            </a:xfrm>
            <a:prstGeom prst="ellipse">
              <a:avLst/>
            </a:prstGeom>
            <a:solidFill>
              <a:srgbClr val="0563C1">
                <a:lumMod val="60000"/>
                <a:lumOff val="40000"/>
              </a:srgb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7394C28-7495-442F-A228-66401F146150}"/>
                </a:ext>
              </a:extLst>
            </p:cNvPr>
            <p:cNvSpPr txBox="1"/>
            <p:nvPr/>
          </p:nvSpPr>
          <p:spPr>
            <a:xfrm>
              <a:off x="2188076" y="3562289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C0E14CCE-3170-4BBB-A6BB-0C0A94F4D8C5}"/>
                </a:ext>
              </a:extLst>
            </p:cNvPr>
            <p:cNvSpPr txBox="1"/>
            <p:nvPr/>
          </p:nvSpPr>
          <p:spPr>
            <a:xfrm>
              <a:off x="2188076" y="3947300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31E6E945-4B11-46CD-BFBB-5CAA3A51850B}"/>
                </a:ext>
              </a:extLst>
            </p:cNvPr>
            <p:cNvSpPr txBox="1"/>
            <p:nvPr/>
          </p:nvSpPr>
          <p:spPr>
            <a:xfrm>
              <a:off x="2188076" y="4742542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548FCC00-C353-4BB3-B774-1CB01EEBBDC8}"/>
                </a:ext>
              </a:extLst>
            </p:cNvPr>
            <p:cNvSpPr txBox="1"/>
            <p:nvPr/>
          </p:nvSpPr>
          <p:spPr>
            <a:xfrm>
              <a:off x="2188076" y="5127553"/>
              <a:ext cx="365794" cy="104276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752419D2-9369-47AF-BD42-6EF69155C497}"/>
                </a:ext>
              </a:extLst>
            </p:cNvPr>
            <p:cNvSpPr txBox="1"/>
            <p:nvPr/>
          </p:nvSpPr>
          <p:spPr>
            <a:xfrm>
              <a:off x="2816013" y="3670516"/>
              <a:ext cx="6698459" cy="145538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defTabSz="914400">
                <a:lnSpc>
                  <a:spcPct val="150000"/>
                </a:lnSpc>
              </a:pPr>
              <a:endParaRPr kumimoji="1" lang="zh-CN" altLang="en-US" sz="32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2EDE4B3-6DE0-4AEC-BFDB-D307F365EE71}"/>
                </a:ext>
              </a:extLst>
            </p:cNvPr>
            <p:cNvSpPr txBox="1"/>
            <p:nvPr/>
          </p:nvSpPr>
          <p:spPr>
            <a:xfrm>
              <a:off x="2816013" y="3500397"/>
              <a:ext cx="1210010" cy="471694"/>
            </a:xfrm>
            <a:prstGeom prst="roundRect">
              <a:avLst>
                <a:gd name="adj" fmla="val 50000"/>
              </a:avLst>
            </a:prstGeom>
            <a:solidFill>
              <a:srgbClr val="0563C1"/>
            </a:solidFill>
            <a:ln w="12700" cap="sq">
              <a:solidFill>
                <a:srgbClr val="0563C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EDD38249-D287-426C-AA1B-C42E9027FDC9}"/>
                </a:ext>
              </a:extLst>
            </p:cNvPr>
            <p:cNvSpPr txBox="1"/>
            <p:nvPr/>
          </p:nvSpPr>
          <p:spPr>
            <a:xfrm>
              <a:off x="2992510" y="3519219"/>
              <a:ext cx="857016" cy="40196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 defTabSz="914400">
                <a:lnSpc>
                  <a:spcPct val="130000"/>
                </a:lnSpc>
              </a:pPr>
              <a:r>
                <a:rPr kumimoji="1" lang="zh-CN" altLang="en-US" sz="3200" dirty="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B"/>
                  <a:ea typeface="等线" panose="02010600030101010101" pitchFamily="2" charset="-122"/>
                </a:rPr>
                <a:t>思考</a:t>
              </a:r>
              <a:endParaRPr kumimoji="1" lang="zh-CN" altLang="en-US" sz="2000" dirty="0">
                <a:solidFill>
                  <a:srgbClr val="000000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C3E591E-7F80-4B4F-BC19-EC738CAF8748}"/>
              </a:ext>
            </a:extLst>
          </p:cNvPr>
          <p:cNvGrpSpPr/>
          <p:nvPr/>
        </p:nvGrpSpPr>
        <p:grpSpPr>
          <a:xfrm>
            <a:off x="2222986" y="5087202"/>
            <a:ext cx="4976804" cy="476221"/>
            <a:chOff x="1403750" y="3593123"/>
            <a:chExt cx="4976804" cy="47622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B84953E0-B9E8-472F-8188-A753FD79B417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0" name="对话气泡: 椭圆形 29">
                <a:extLst>
                  <a:ext uri="{FF2B5EF4-FFF2-40B4-BE49-F238E27FC236}">
                    <a16:creationId xmlns:a16="http://schemas.microsoft.com/office/drawing/2014/main" id="{4ABCC45A-BEDB-4CE3-AE4D-45777D0FF9C1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round-web-cam_17861">
                <a:extLst>
                  <a:ext uri="{FF2B5EF4-FFF2-40B4-BE49-F238E27FC236}">
                    <a16:creationId xmlns:a16="http://schemas.microsoft.com/office/drawing/2014/main" id="{76D3A968-2A5D-4A21-AF59-E54094C838B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" name="Text Box 79">
              <a:extLst>
                <a:ext uri="{FF2B5EF4-FFF2-40B4-BE49-F238E27FC236}">
                  <a16:creationId xmlns:a16="http://schemas.microsoft.com/office/drawing/2014/main" id="{169213BF-1490-4C7E-A004-9B4350931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394622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受损无法分辨的分组视为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ACK?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4C5F31-6E8B-4E9A-866F-A529AFD00EE6}"/>
              </a:ext>
            </a:extLst>
          </p:cNvPr>
          <p:cNvGrpSpPr/>
          <p:nvPr/>
        </p:nvGrpSpPr>
        <p:grpSpPr>
          <a:xfrm>
            <a:off x="2238895" y="5656780"/>
            <a:ext cx="4960895" cy="476221"/>
            <a:chOff x="1403750" y="3593123"/>
            <a:chExt cx="4960895" cy="476221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CA6CE58-F31E-4831-8D38-B7506B68061F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35" name="对话气泡: 椭圆形 34">
                <a:extLst>
                  <a:ext uri="{FF2B5EF4-FFF2-40B4-BE49-F238E27FC236}">
                    <a16:creationId xmlns:a16="http://schemas.microsoft.com/office/drawing/2014/main" id="{E6A37420-116C-488A-B24B-4FF4164D8572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round-web-cam_17861">
                <a:extLst>
                  <a:ext uri="{FF2B5EF4-FFF2-40B4-BE49-F238E27FC236}">
                    <a16:creationId xmlns:a16="http://schemas.microsoft.com/office/drawing/2014/main" id="{B6929CF8-FB66-4DB7-BF00-0203CDF483F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Text Box 79">
              <a:extLst>
                <a:ext uri="{FF2B5EF4-FFF2-40B4-BE49-F238E27FC236}">
                  <a16:creationId xmlns:a16="http://schemas.microsoft.com/office/drawing/2014/main" id="{B8A940E7-6D11-4FDD-B264-E2DC4EC47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4378713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受损无法分辨的分组视为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NAK?</a:t>
              </a:r>
              <a:endPara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BB56E6F-05EC-4250-BEC7-635F5ED59671}"/>
              </a:ext>
            </a:extLst>
          </p:cNvPr>
          <p:cNvSpPr txBox="1"/>
          <p:nvPr/>
        </p:nvSpPr>
        <p:spPr>
          <a:xfrm>
            <a:off x="9710229" y="3300961"/>
            <a:ext cx="697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编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4000" b="1" dirty="0">
                <a:solidFill>
                  <a:srgbClr val="FF0000"/>
                </a:solidFill>
              </a:rPr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5835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14A0D-5AF6-4D67-819E-4C4FD9D7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导引型传输介质</a:t>
            </a:r>
          </a:p>
        </p:txBody>
      </p:sp>
      <p:pic>
        <p:nvPicPr>
          <p:cNvPr id="15" name="Picture 4" descr="grentwist">
            <a:extLst>
              <a:ext uri="{FF2B5EF4-FFF2-40B4-BE49-F238E27FC236}">
                <a16:creationId xmlns:a16="http://schemas.microsoft.com/office/drawing/2014/main" id="{A8F1472E-0193-4E97-BABA-6D792832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43" y="2636773"/>
            <a:ext cx="4111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7FCD79-1B29-45AE-AADD-FC386A954EAC}"/>
              </a:ext>
            </a:extLst>
          </p:cNvPr>
          <p:cNvSpPr txBox="1"/>
          <p:nvPr/>
        </p:nvSpPr>
        <p:spPr>
          <a:xfrm>
            <a:off x="2022024" y="259167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双 绞 线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E70E418C-590C-4A59-A90F-F8BD891B9189}"/>
              </a:ext>
            </a:extLst>
          </p:cNvPr>
          <p:cNvSpPr txBox="1"/>
          <p:nvPr/>
        </p:nvSpPr>
        <p:spPr>
          <a:xfrm>
            <a:off x="2022024" y="3679735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同 轴 电 缆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E70E418C-590C-4A59-A90F-F8BD891B9189}"/>
              </a:ext>
            </a:extLst>
          </p:cNvPr>
          <p:cNvSpPr txBox="1"/>
          <p:nvPr/>
        </p:nvSpPr>
        <p:spPr>
          <a:xfrm>
            <a:off x="2023908" y="5006384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rtl="0"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光  纤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D8FD0BF-91AB-4C98-B40F-F0219F44C0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3" y="3433983"/>
            <a:ext cx="4811722" cy="79852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E1885D-72A5-43BD-AC05-A6FCF46B1E9F}"/>
              </a:ext>
            </a:extLst>
          </p:cNvPr>
          <p:cNvGrpSpPr/>
          <p:nvPr/>
        </p:nvGrpSpPr>
        <p:grpSpPr>
          <a:xfrm>
            <a:off x="6117443" y="4658239"/>
            <a:ext cx="4491094" cy="1353495"/>
            <a:chOff x="2027849" y="4716278"/>
            <a:chExt cx="4491094" cy="135349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95BB76D-30C5-46EC-9B32-C00D5622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45" y="4716278"/>
              <a:ext cx="3387997" cy="1157956"/>
            </a:xfrm>
            <a:prstGeom prst="rect">
              <a:avLst/>
            </a:prstGeom>
          </p:spPr>
        </p:pic>
        <p:grpSp>
          <p:nvGrpSpPr>
            <p:cNvPr id="24" name="Group 15">
              <a:extLst>
                <a:ext uri="{FF2B5EF4-FFF2-40B4-BE49-F238E27FC236}">
                  <a16:creationId xmlns:a16="http://schemas.microsoft.com/office/drawing/2014/main" id="{17D50335-61CD-4EE7-9CC4-E0F6B8EFC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7849" y="5667291"/>
              <a:ext cx="4491094" cy="402482"/>
              <a:chOff x="-153" y="3148"/>
              <a:chExt cx="3626" cy="464"/>
            </a:xfrm>
          </p:grpSpPr>
          <p:sp>
            <p:nvSpPr>
              <p:cNvPr id="25" name="Text Box 17">
                <a:extLst>
                  <a:ext uri="{FF2B5EF4-FFF2-40B4-BE49-F238E27FC236}">
                    <a16:creationId xmlns:a16="http://schemas.microsoft.com/office/drawing/2014/main" id="{1C664991-655A-4F5B-8C40-6BFF769757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3" y="3151"/>
                <a:ext cx="1330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芯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  <p:sp>
            <p:nvSpPr>
              <p:cNvPr id="26" name="Text Box 18">
                <a:extLst>
                  <a:ext uri="{FF2B5EF4-FFF2-40B4-BE49-F238E27FC236}">
                    <a16:creationId xmlns:a16="http://schemas.microsoft.com/office/drawing/2014/main" id="{BB17CDB6-2921-4B8D-85EA-282DB7913E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5" y="3151"/>
                <a:ext cx="1265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封套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  <p:sp>
            <p:nvSpPr>
              <p:cNvPr id="27" name="Text Box 19">
                <a:extLst>
                  <a:ext uri="{FF2B5EF4-FFF2-40B4-BE49-F238E27FC236}">
                    <a16:creationId xmlns:a16="http://schemas.microsoft.com/office/drawing/2014/main" id="{565CFF73-470C-4BB4-80E1-91EE46CEB9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53" y="3148"/>
                <a:ext cx="1265" cy="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外套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(</a:t>
                </a:r>
                <a:r>
                  <a:rPr kumimoji="1" lang="zh-CN" altLang="en-US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玻璃</a:t>
                </a:r>
                <a:r>
                  <a:rPr kumimoji="1" lang="en-US" altLang="zh-CN" sz="2000" dirty="0">
                    <a:solidFill>
                      <a:srgbClr val="080808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67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编号</a:t>
            </a:r>
            <a:r>
              <a:rPr lang="en-US" altLang="zh-CN" dirty="0"/>
              <a:t>——</a:t>
            </a:r>
            <a:r>
              <a:rPr lang="zh-CN" altLang="en-US" dirty="0"/>
              <a:t>数据乱序和重复的解决方案</a:t>
            </a:r>
          </a:p>
        </p:txBody>
      </p:sp>
      <p:sp>
        <p:nvSpPr>
          <p:cNvPr id="4" name="Freeform 24">
            <a:extLst>
              <a:ext uri="{FF2B5EF4-FFF2-40B4-BE49-F238E27FC236}">
                <a16:creationId xmlns:a16="http://schemas.microsoft.com/office/drawing/2014/main" id="{D3487653-DF5C-4B70-9106-0650108E8C11}"/>
              </a:ext>
            </a:extLst>
          </p:cNvPr>
          <p:cNvSpPr>
            <a:spLocks/>
          </p:cNvSpPr>
          <p:nvPr/>
        </p:nvSpPr>
        <p:spPr bwMode="auto">
          <a:xfrm>
            <a:off x="7197457" y="5416020"/>
            <a:ext cx="1606550" cy="247650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CE95DB-19FE-4846-A5E4-835DA36EEEEA}"/>
              </a:ext>
            </a:extLst>
          </p:cNvPr>
          <p:cNvGrpSpPr/>
          <p:nvPr/>
        </p:nvGrpSpPr>
        <p:grpSpPr>
          <a:xfrm>
            <a:off x="8494445" y="4750857"/>
            <a:ext cx="1117600" cy="909638"/>
            <a:chOff x="4775201" y="4814409"/>
            <a:chExt cx="1117600" cy="909638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46A4BB45-0E82-4B43-B79B-8CA3FE340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814409"/>
              <a:ext cx="879475" cy="83820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36">
              <a:extLst>
                <a:ext uri="{FF2B5EF4-FFF2-40B4-BE49-F238E27FC236}">
                  <a16:creationId xmlns:a16="http://schemas.microsoft.com/office/drawing/2014/main" id="{9AF59D5E-5481-4CF6-8DD0-35F2C0F2CA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5201" y="4900134"/>
              <a:ext cx="1117600" cy="823913"/>
              <a:chOff x="4184" y="2812"/>
              <a:chExt cx="704" cy="519"/>
            </a:xfrm>
          </p:grpSpPr>
          <p:sp>
            <p:nvSpPr>
              <p:cNvPr id="8" name="Oval 37">
                <a:extLst>
                  <a:ext uri="{FF2B5EF4-FFF2-40B4-BE49-F238E27FC236}">
                    <a16:creationId xmlns:a16="http://schemas.microsoft.com/office/drawing/2014/main" id="{6A4D516D-D046-42F9-B6C6-29DA36EEC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2" y="2812"/>
                <a:ext cx="567" cy="519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 Box 38">
                <a:extLst>
                  <a:ext uri="{FF2B5EF4-FFF2-40B4-BE49-F238E27FC236}">
                    <a16:creationId xmlns:a16="http://schemas.microsoft.com/office/drawing/2014/main" id="{B6499F69-F996-484E-81A0-4BAFC76F03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4" y="2870"/>
                <a:ext cx="70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</a:t>
                </a:r>
              </a:p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上层的</a:t>
                </a:r>
              </a:p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调用</a:t>
                </a:r>
                <a:r>
                  <a:rPr lang="en-US" altLang="zh-CN" sz="1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9C3C73D-806E-4584-80B5-29732C5E5373}"/>
              </a:ext>
            </a:extLst>
          </p:cNvPr>
          <p:cNvGrpSpPr/>
          <p:nvPr/>
        </p:nvGrpSpPr>
        <p:grpSpPr>
          <a:xfrm>
            <a:off x="6721207" y="1901295"/>
            <a:ext cx="4005263" cy="712787"/>
            <a:chOff x="3001963" y="1964847"/>
            <a:chExt cx="4005263" cy="712787"/>
          </a:xfrm>
        </p:grpSpPr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E80DC5ED-D564-4425-99DB-91E450CDE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1963" y="2277584"/>
              <a:ext cx="4005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make_pkt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data, checksum)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AEE10ADF-0AB5-46E6-AF6C-466CF7F80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251" y="1964847"/>
              <a:ext cx="211137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rdt_send(data)</a:t>
              </a: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040A56AA-890E-481D-8019-6D5AE7388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3726" y="2329972"/>
              <a:ext cx="27352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C6F8E9-7BDC-4B3E-BDB9-2F06489FEF4C}"/>
              </a:ext>
            </a:extLst>
          </p:cNvPr>
          <p:cNvGrpSpPr/>
          <p:nvPr/>
        </p:nvGrpSpPr>
        <p:grpSpPr>
          <a:xfrm>
            <a:off x="6190982" y="2898245"/>
            <a:ext cx="1292225" cy="881062"/>
            <a:chOff x="2471738" y="2961797"/>
            <a:chExt cx="1292225" cy="881062"/>
          </a:xfrm>
        </p:grpSpPr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AA678322-7B04-4E2E-AB48-5553F3D98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488" y="2985609"/>
              <a:ext cx="879475" cy="838200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Oval 8">
              <a:extLst>
                <a:ext uri="{FF2B5EF4-FFF2-40B4-BE49-F238E27FC236}">
                  <a16:creationId xmlns:a16="http://schemas.microsoft.com/office/drawing/2014/main" id="{E06552B3-9187-44E7-B514-EBB31E254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6376" y="3006247"/>
              <a:ext cx="901700" cy="83661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9FF6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E5E4C0CA-0D0B-43D2-AAEF-397E91946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544" y="3095147"/>
              <a:ext cx="1090613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等待来自</a:t>
              </a:r>
            </a:p>
            <a:p>
              <a:pPr algn="ctr"/>
              <a:r>
                <a:rPr lang="zh-CN" altLang="en-US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上层的</a:t>
              </a:r>
            </a:p>
            <a:p>
              <a:pPr algn="ctr"/>
              <a:r>
                <a:rPr lang="zh-CN" altLang="en-US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调用</a:t>
              </a:r>
              <a:r>
                <a:rPr lang="en-US" altLang="zh-CN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46D816DA-DB4D-482B-BD1F-B98D2B473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738" y="2961797"/>
              <a:ext cx="377825" cy="19050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CDA883B4-34AC-4CC6-B561-64D70920D367}"/>
              </a:ext>
            </a:extLst>
          </p:cNvPr>
          <p:cNvSpPr>
            <a:spLocks/>
          </p:cNvSpPr>
          <p:nvPr/>
        </p:nvSpPr>
        <p:spPr bwMode="auto">
          <a:xfrm flipV="1">
            <a:off x="7022832" y="2768070"/>
            <a:ext cx="1482725" cy="220662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A65C3B4-AE8A-480A-86D2-14334B471836}"/>
              </a:ext>
            </a:extLst>
          </p:cNvPr>
          <p:cNvGrpSpPr/>
          <p:nvPr/>
        </p:nvGrpSpPr>
        <p:grpSpPr>
          <a:xfrm>
            <a:off x="8299182" y="2752195"/>
            <a:ext cx="1354138" cy="1003300"/>
            <a:chOff x="4579938" y="2815747"/>
            <a:chExt cx="1354138" cy="100330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428FFB-AE17-4EE1-8C13-3F1929328D47}"/>
                </a:ext>
              </a:extLst>
            </p:cNvPr>
            <p:cNvGrpSpPr/>
            <p:nvPr/>
          </p:nvGrpSpPr>
          <p:grpSpPr>
            <a:xfrm>
              <a:off x="4579938" y="2909409"/>
              <a:ext cx="1089025" cy="909638"/>
              <a:chOff x="4579938" y="2909409"/>
              <a:chExt cx="1089025" cy="909638"/>
            </a:xfrm>
          </p:grpSpPr>
          <p:sp>
            <p:nvSpPr>
              <p:cNvPr id="23" name="Oval 5">
                <a:extLst>
                  <a:ext uri="{FF2B5EF4-FFF2-40B4-BE49-F238E27FC236}">
                    <a16:creationId xmlns:a16="http://schemas.microsoft.com/office/drawing/2014/main" id="{CC05D770-6E0B-49CA-BCC2-D1A41E27D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488" y="2909409"/>
                <a:ext cx="879475" cy="838200"/>
              </a:xfrm>
              <a:prstGeom prst="ellipse">
                <a:avLst/>
              </a:prstGeom>
              <a:solidFill>
                <a:srgbClr val="92D050"/>
              </a:solidFill>
              <a:ln w="19050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Group 15">
                <a:extLst>
                  <a:ext uri="{FF2B5EF4-FFF2-40B4-BE49-F238E27FC236}">
                    <a16:creationId xmlns:a16="http://schemas.microsoft.com/office/drawing/2014/main" id="{EDF301A9-E00D-4687-861A-B90D457824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9938" y="2953859"/>
                <a:ext cx="1089025" cy="865188"/>
                <a:chOff x="2848" y="1499"/>
                <a:chExt cx="660" cy="510"/>
              </a:xfrm>
            </p:grpSpPr>
            <p:sp>
              <p:nvSpPr>
                <p:cNvPr id="25" name="Oval 16">
                  <a:extLst>
                    <a:ext uri="{FF2B5EF4-FFF2-40B4-BE49-F238E27FC236}">
                      <a16:creationId xmlns:a16="http://schemas.microsoft.com/office/drawing/2014/main" id="{043A4F4F-F7BF-4A46-81FD-E3F7BD3C9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1499"/>
                  <a:ext cx="568" cy="51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9FF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17">
                  <a:extLst>
                    <a:ext uri="{FF2B5EF4-FFF2-40B4-BE49-F238E27FC236}">
                      <a16:creationId xmlns:a16="http://schemas.microsoft.com/office/drawing/2014/main" id="{678AA905-AF48-4591-ACF8-2FF7951F0B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48" y="1535"/>
                  <a:ext cx="660" cy="3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等待 </a:t>
                  </a:r>
                </a:p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ACK </a:t>
                  </a:r>
                  <a:r>
                    <a:rPr lang="zh-CN" altLang="en-US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或 </a:t>
                  </a:r>
                  <a:r>
                    <a:rPr lang="en-US" altLang="zh-CN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NAK </a:t>
                  </a:r>
                  <a:r>
                    <a:rPr lang="en-US" altLang="zh-CN" sz="1400" b="1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</p:grp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3EAD217-58A7-4F11-8B94-51C47F015C90}"/>
                </a:ext>
              </a:extLst>
            </p:cNvPr>
            <p:cNvSpPr>
              <a:spLocks/>
            </p:cNvSpPr>
            <p:nvPr/>
          </p:nvSpPr>
          <p:spPr bwMode="auto">
            <a:xfrm rot="20242820">
              <a:off x="5467351" y="2815747"/>
              <a:ext cx="466725" cy="685800"/>
            </a:xfrm>
            <a:custGeom>
              <a:avLst/>
              <a:gdLst>
                <a:gd name="T0" fmla="*/ 0 w 735"/>
                <a:gd name="T1" fmla="*/ 2147483646 h 1080"/>
                <a:gd name="T2" fmla="*/ 0 w 735"/>
                <a:gd name="T3" fmla="*/ 2147483646 h 1080"/>
                <a:gd name="T4" fmla="*/ 0 60000 65536"/>
                <a:gd name="T5" fmla="*/ 0 60000 65536"/>
                <a:gd name="T6" fmla="*/ 0 w 735"/>
                <a:gd name="T7" fmla="*/ 0 h 1080"/>
                <a:gd name="T8" fmla="*/ 735 w 735"/>
                <a:gd name="T9" fmla="*/ 1080 h 1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5" h="1080">
                  <a:moveTo>
                    <a:pt x="0" y="195"/>
                  </a:moveTo>
                  <a:cubicBezTo>
                    <a:pt x="690" y="0"/>
                    <a:pt x="735" y="1080"/>
                    <a:pt x="0" y="85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08FF13-41B9-461D-80E2-946DABFED333}"/>
              </a:ext>
            </a:extLst>
          </p:cNvPr>
          <p:cNvGrpSpPr/>
          <p:nvPr/>
        </p:nvGrpSpPr>
        <p:grpSpPr>
          <a:xfrm>
            <a:off x="9472345" y="2556932"/>
            <a:ext cx="2563812" cy="1157288"/>
            <a:chOff x="5753101" y="2620484"/>
            <a:chExt cx="2563812" cy="1157288"/>
          </a:xfrm>
        </p:grpSpPr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5B678A8F-58FB-495C-8D95-029492019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1" y="3377722"/>
              <a:ext cx="22621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udt_send(sndpkt)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0F30EFB6-3993-4607-8A45-74A57FA5F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3101" y="2620484"/>
              <a:ext cx="2563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&amp;&amp;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 corrupt(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||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isNAK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)</a:t>
              </a:r>
            </a:p>
          </p:txBody>
        </p:sp>
        <p:sp>
          <p:nvSpPr>
            <p:cNvPr id="30" name="Line 22">
              <a:extLst>
                <a:ext uri="{FF2B5EF4-FFF2-40B4-BE49-F238E27FC236}">
                  <a16:creationId xmlns:a16="http://schemas.microsoft.com/office/drawing/2014/main" id="{1D04F6D6-7068-4A62-95FD-71DE9A00C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2963" y="3417409"/>
              <a:ext cx="143351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Freeform 23">
            <a:extLst>
              <a:ext uri="{FF2B5EF4-FFF2-40B4-BE49-F238E27FC236}">
                <a16:creationId xmlns:a16="http://schemas.microsoft.com/office/drawing/2014/main" id="{7D20E6C6-8780-4C87-AE63-E8A1D163210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798870" y="4128557"/>
            <a:ext cx="1266825" cy="123825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FA8DE089-20FF-4552-8CCC-062B8C4716A3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8567469" y="4076170"/>
            <a:ext cx="1363663" cy="204788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DC2AFC-6FD1-4846-88CB-F45726112B72}"/>
              </a:ext>
            </a:extLst>
          </p:cNvPr>
          <p:cNvGrpSpPr/>
          <p:nvPr/>
        </p:nvGrpSpPr>
        <p:grpSpPr>
          <a:xfrm>
            <a:off x="6899007" y="5573182"/>
            <a:ext cx="3763963" cy="933949"/>
            <a:chOff x="3179763" y="5636734"/>
            <a:chExt cx="3763963" cy="933949"/>
          </a:xfrm>
        </p:grpSpPr>
        <p:sp>
          <p:nvSpPr>
            <p:cNvPr id="34" name="Text Box 26">
              <a:extLst>
                <a:ext uri="{FF2B5EF4-FFF2-40B4-BE49-F238E27FC236}">
                  <a16:creationId xmlns:a16="http://schemas.microsoft.com/office/drawing/2014/main" id="{E7780747-BCE9-4BC1-AB1C-DD3D3F5E9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9763" y="5935683"/>
              <a:ext cx="3763963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make_pkt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data, checksum)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5" name="Text Box 27">
              <a:extLst>
                <a:ext uri="{FF2B5EF4-FFF2-40B4-BE49-F238E27FC236}">
                  <a16:creationId xmlns:a16="http://schemas.microsoft.com/office/drawing/2014/main" id="{0BEE337C-A28C-4CCA-AC38-86F118F3B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9613" y="5636734"/>
              <a:ext cx="2389188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(data)</a:t>
              </a:r>
            </a:p>
          </p:txBody>
        </p:sp>
        <p:sp>
          <p:nvSpPr>
            <p:cNvPr id="36" name="Line 28">
              <a:extLst>
                <a:ext uri="{FF2B5EF4-FFF2-40B4-BE49-F238E27FC236}">
                  <a16:creationId xmlns:a16="http://schemas.microsoft.com/office/drawing/2014/main" id="{7C4CAE99-401E-4764-B4D0-D85BC24DD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7238" y="5989159"/>
              <a:ext cx="29035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8ADDF4-CD3B-4108-8CEE-F1EC47A550AC}"/>
              </a:ext>
            </a:extLst>
          </p:cNvPr>
          <p:cNvGrpSpPr/>
          <p:nvPr/>
        </p:nvGrpSpPr>
        <p:grpSpPr>
          <a:xfrm>
            <a:off x="4292332" y="5038195"/>
            <a:ext cx="2011363" cy="1093787"/>
            <a:chOff x="573088" y="5101747"/>
            <a:chExt cx="2011363" cy="1093787"/>
          </a:xfrm>
        </p:grpSpPr>
        <p:sp>
          <p:nvSpPr>
            <p:cNvPr id="38" name="Text Box 31">
              <a:extLst>
                <a:ext uri="{FF2B5EF4-FFF2-40B4-BE49-F238E27FC236}">
                  <a16:creationId xmlns:a16="http://schemas.microsoft.com/office/drawing/2014/main" id="{8113C60A-3B6E-40D6-8532-C8010CB51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88" y="5919309"/>
              <a:ext cx="18192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udt_send(sndpkt)</a:t>
              </a:r>
            </a:p>
          </p:txBody>
        </p:sp>
        <p:sp>
          <p:nvSpPr>
            <p:cNvPr id="39" name="Text Box 32">
              <a:extLst>
                <a:ext uri="{FF2B5EF4-FFF2-40B4-BE49-F238E27FC236}">
                  <a16:creationId xmlns:a16="http://schemas.microsoft.com/office/drawing/2014/main" id="{25E9DC7A-59A9-4FD9-B3BE-34CC40142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088" y="5101747"/>
              <a:ext cx="2011363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rdt_rcv(rcvpkt) &amp;&amp;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 corrupt(rcvpkt) ||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isNAK(rcvpkt) )</a:t>
              </a:r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CBBEB24F-A399-4C2F-B012-91CC3D444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976" y="5927247"/>
              <a:ext cx="15573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624136-5D95-42D2-888E-F0A18E686247}"/>
              </a:ext>
            </a:extLst>
          </p:cNvPr>
          <p:cNvGrpSpPr/>
          <p:nvPr/>
        </p:nvGrpSpPr>
        <p:grpSpPr>
          <a:xfrm>
            <a:off x="6017945" y="4750857"/>
            <a:ext cx="1289050" cy="1200150"/>
            <a:chOff x="2298701" y="4814409"/>
            <a:chExt cx="1289050" cy="1200150"/>
          </a:xfrm>
        </p:grpSpPr>
        <p:sp>
          <p:nvSpPr>
            <p:cNvPr id="42" name="Oval 6">
              <a:extLst>
                <a:ext uri="{FF2B5EF4-FFF2-40B4-BE49-F238E27FC236}">
                  <a16:creationId xmlns:a16="http://schemas.microsoft.com/office/drawing/2014/main" id="{200E6CC5-ED3A-4683-A6E4-0699F3F5A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163" y="4814409"/>
              <a:ext cx="879475" cy="838200"/>
            </a:xfrm>
            <a:prstGeom prst="ellipse">
              <a:avLst/>
            </a:prstGeom>
            <a:solidFill>
              <a:srgbClr val="009FF6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Group 39">
              <a:extLst>
                <a:ext uri="{FF2B5EF4-FFF2-40B4-BE49-F238E27FC236}">
                  <a16:creationId xmlns:a16="http://schemas.microsoft.com/office/drawing/2014/main" id="{E1ED958A-FDDB-4809-A5D5-D296F31792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1588" y="4846159"/>
              <a:ext cx="1046163" cy="823913"/>
              <a:chOff x="4916" y="3266"/>
              <a:chExt cx="659" cy="519"/>
            </a:xfrm>
          </p:grpSpPr>
          <p:sp>
            <p:nvSpPr>
              <p:cNvPr id="45" name="Oval 40">
                <a:extLst>
                  <a:ext uri="{FF2B5EF4-FFF2-40B4-BE49-F238E27FC236}">
                    <a16:creationId xmlns:a16="http://schemas.microsoft.com/office/drawing/2014/main" id="{7F7D7520-BC79-4AE0-A39D-1C03628AD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7" y="3266"/>
                <a:ext cx="567" cy="519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 Box 41">
                <a:extLst>
                  <a:ext uri="{FF2B5EF4-FFF2-40B4-BE49-F238E27FC236}">
                    <a16:creationId xmlns:a16="http://schemas.microsoft.com/office/drawing/2014/main" id="{027095AB-6052-46BF-99A2-4730C29971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6" y="3304"/>
                <a:ext cx="65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</a:t>
                </a:r>
              </a:p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 </a:t>
                </a:r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或 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NAK </a:t>
                </a:r>
                <a:r>
                  <a:rPr lang="en-US" altLang="zh-CN" sz="1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DB25024-4D84-4C30-997A-A362CC8A5DC3}"/>
                </a:ext>
              </a:extLst>
            </p:cNvPr>
            <p:cNvSpPr>
              <a:spLocks/>
            </p:cNvSpPr>
            <p:nvPr/>
          </p:nvSpPr>
          <p:spPr bwMode="auto">
            <a:xfrm rot="14610547">
              <a:off x="2057401" y="5303359"/>
              <a:ext cx="952500" cy="469900"/>
            </a:xfrm>
            <a:custGeom>
              <a:avLst/>
              <a:gdLst>
                <a:gd name="T0" fmla="*/ 2147483646 w 1500"/>
                <a:gd name="T1" fmla="*/ 2147483646 h 740"/>
                <a:gd name="T2" fmla="*/ 2147483646 w 1500"/>
                <a:gd name="T3" fmla="*/ 2147483646 h 740"/>
                <a:gd name="T4" fmla="*/ 0 60000 65536"/>
                <a:gd name="T5" fmla="*/ 0 60000 65536"/>
                <a:gd name="T6" fmla="*/ 0 w 1500"/>
                <a:gd name="T7" fmla="*/ 0 h 740"/>
                <a:gd name="T8" fmla="*/ 1500 w 1500"/>
                <a:gd name="T9" fmla="*/ 740 h 7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00" h="740">
                  <a:moveTo>
                    <a:pt x="361" y="671"/>
                  </a:moveTo>
                  <a:cubicBezTo>
                    <a:pt x="0" y="0"/>
                    <a:pt x="1500" y="90"/>
                    <a:pt x="1017" y="740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75949FA-7631-4FFF-9281-82A0CAEF6CB1}"/>
              </a:ext>
            </a:extLst>
          </p:cNvPr>
          <p:cNvGrpSpPr/>
          <p:nvPr/>
        </p:nvGrpSpPr>
        <p:grpSpPr>
          <a:xfrm>
            <a:off x="9348520" y="3850745"/>
            <a:ext cx="2159000" cy="1118016"/>
            <a:chOff x="5629276" y="3914297"/>
            <a:chExt cx="2159000" cy="1118016"/>
          </a:xfrm>
        </p:grpSpPr>
        <p:sp>
          <p:nvSpPr>
            <p:cNvPr id="48" name="Text Box 29">
              <a:extLst>
                <a:ext uri="{FF2B5EF4-FFF2-40B4-BE49-F238E27FC236}">
                  <a16:creationId xmlns:a16="http://schemas.microsoft.com/office/drawing/2014/main" id="{9CB7045C-44CC-406C-9E27-91A2977DB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9276" y="3914297"/>
              <a:ext cx="21590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</a:p>
          </p:txBody>
        </p:sp>
        <p:sp>
          <p:nvSpPr>
            <p:cNvPr id="49" name="Line 30">
              <a:extLst>
                <a:ext uri="{FF2B5EF4-FFF2-40B4-BE49-F238E27FC236}">
                  <a16:creationId xmlns:a16="http://schemas.microsoft.com/office/drawing/2014/main" id="{CCE95A72-FD69-41A4-8397-FDB67F440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9126" y="4684234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42">
              <a:extLst>
                <a:ext uri="{FF2B5EF4-FFF2-40B4-BE49-F238E27FC236}">
                  <a16:creationId xmlns:a16="http://schemas.microsoft.com/office/drawing/2014/main" id="{643AF180-4BF7-4AA6-9E87-537BB55DE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0773" y="4693759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MS PGothic" panose="020B0600070205080204" pitchFamily="34" charset="-128"/>
                </a:rPr>
                <a:t>L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D951FF6-298A-41B7-85DC-E0CA3AA97A4D}"/>
              </a:ext>
            </a:extLst>
          </p:cNvPr>
          <p:cNvGrpSpPr/>
          <p:nvPr/>
        </p:nvGrpSpPr>
        <p:grpSpPr>
          <a:xfrm>
            <a:off x="4235182" y="3652307"/>
            <a:ext cx="2109788" cy="1191042"/>
            <a:chOff x="515938" y="3715859"/>
            <a:chExt cx="2109788" cy="1191042"/>
          </a:xfrm>
        </p:grpSpPr>
        <p:sp>
          <p:nvSpPr>
            <p:cNvPr id="52" name="Text Box 34">
              <a:extLst>
                <a:ext uri="{FF2B5EF4-FFF2-40B4-BE49-F238E27FC236}">
                  <a16:creationId xmlns:a16="http://schemas.microsoft.com/office/drawing/2014/main" id="{04DAAD4D-BBBD-4EC8-A576-967C85353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938" y="3715859"/>
              <a:ext cx="21097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rdt_rcv(rcvpkt) 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notcorrupt(rcvpkt)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isACK(rcvpkt)</a:t>
              </a:r>
              <a:r>
                <a:rPr lang="en-US" altLang="zh-CN" sz="1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Line 35">
              <a:extLst>
                <a:ext uri="{FF2B5EF4-FFF2-40B4-BE49-F238E27FC236}">
                  <a16:creationId xmlns:a16="http://schemas.microsoft.com/office/drawing/2014/main" id="{27C709AC-08AF-44DF-BDA8-16AA085D7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401" y="4554059"/>
              <a:ext cx="17383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Text Box 43">
              <a:extLst>
                <a:ext uri="{FF2B5EF4-FFF2-40B4-BE49-F238E27FC236}">
                  <a16:creationId xmlns:a16="http://schemas.microsoft.com/office/drawing/2014/main" id="{297ECF16-EBED-416E-A253-C98E1C50E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960" y="4568347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MS PGothic" panose="020B0600070205080204" pitchFamily="34" charset="-128"/>
                </a:rPr>
                <a:t>L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E7DDF838-6303-48F4-9C51-3936EC1A5FC8}"/>
              </a:ext>
            </a:extLst>
          </p:cNvPr>
          <p:cNvSpPr txBox="1"/>
          <p:nvPr/>
        </p:nvSpPr>
        <p:spPr>
          <a:xfrm>
            <a:off x="1772562" y="3622565"/>
            <a:ext cx="1768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F0000"/>
                </a:solidFill>
              </a:rPr>
              <a:t>Rdt</a:t>
            </a:r>
            <a:r>
              <a:rPr lang="en-US" altLang="zh-CN" sz="3600" b="1" dirty="0">
                <a:solidFill>
                  <a:srgbClr val="FF0000"/>
                </a:solidFill>
              </a:rPr>
              <a:t> 2.1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发送方</a:t>
            </a:r>
          </a:p>
        </p:txBody>
      </p:sp>
    </p:spTree>
    <p:extLst>
      <p:ext uri="{BB962C8B-B14F-4D97-AF65-F5344CB8AC3E}">
        <p14:creationId xmlns:p14="http://schemas.microsoft.com/office/powerpoint/2010/main" val="40608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31" grpId="0" animBg="1"/>
      <p:bldP spid="3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编号</a:t>
            </a:r>
            <a:r>
              <a:rPr lang="en-US" altLang="zh-CN" dirty="0"/>
              <a:t>——</a:t>
            </a:r>
            <a:r>
              <a:rPr lang="zh-CN" altLang="en-US" dirty="0"/>
              <a:t>数据乱序和重复的解决方案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DDF838-6303-48F4-9C51-3936EC1A5FC8}"/>
              </a:ext>
            </a:extLst>
          </p:cNvPr>
          <p:cNvSpPr txBox="1"/>
          <p:nvPr/>
        </p:nvSpPr>
        <p:spPr>
          <a:xfrm>
            <a:off x="1507037" y="3608583"/>
            <a:ext cx="1768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F0000"/>
                </a:solidFill>
              </a:rPr>
              <a:t>Rdt</a:t>
            </a:r>
            <a:r>
              <a:rPr lang="en-US" altLang="zh-CN" sz="3600" b="1" dirty="0">
                <a:solidFill>
                  <a:srgbClr val="FF0000"/>
                </a:solidFill>
              </a:rPr>
              <a:t> 2.1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接收方</a:t>
            </a:r>
          </a:p>
        </p:txBody>
      </p:sp>
      <p:sp>
        <p:nvSpPr>
          <p:cNvPr id="56" name="Text Box 21">
            <a:extLst>
              <a:ext uri="{FF2B5EF4-FFF2-40B4-BE49-F238E27FC236}">
                <a16:creationId xmlns:a16="http://schemas.microsoft.com/office/drawing/2014/main" id="{1BD3C169-A0EF-475B-8628-E52A8C80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682" y="1872038"/>
            <a:ext cx="5226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&amp;&amp;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notcorrupt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 &amp;&amp; has_seq0(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7" name="Text Box 23">
            <a:extLst>
              <a:ext uri="{FF2B5EF4-FFF2-40B4-BE49-F238E27FC236}">
                <a16:creationId xmlns:a16="http://schemas.microsoft.com/office/drawing/2014/main" id="{E02CF7C4-361C-400D-AAC7-ED26C64F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382" y="2183188"/>
            <a:ext cx="347503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extract(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rcvpkt,data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deliver_data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(data)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(ACK,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E860E5D-D6B1-4C0F-AAF0-8A31716CEEC3}"/>
              </a:ext>
            </a:extLst>
          </p:cNvPr>
          <p:cNvGrpSpPr/>
          <p:nvPr/>
        </p:nvGrpSpPr>
        <p:grpSpPr>
          <a:xfrm>
            <a:off x="5421982" y="2578475"/>
            <a:ext cx="4078288" cy="2574925"/>
            <a:chOff x="2076687" y="2691206"/>
            <a:chExt cx="4078288" cy="2574925"/>
          </a:xfrm>
        </p:grpSpPr>
        <p:sp>
          <p:nvSpPr>
            <p:cNvPr id="59" name="Oval 4">
              <a:extLst>
                <a:ext uri="{FF2B5EF4-FFF2-40B4-BE49-F238E27FC236}">
                  <a16:creationId xmlns:a16="http://schemas.microsoft.com/office/drawing/2014/main" id="{72A95713-6FCF-4D48-AE10-84A0A3121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987" y="3761181"/>
              <a:ext cx="762000" cy="762000"/>
            </a:xfrm>
            <a:prstGeom prst="ellipse">
              <a:avLst/>
            </a:prstGeom>
            <a:solidFill>
              <a:srgbClr val="339933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Oval 5">
              <a:extLst>
                <a:ext uri="{FF2B5EF4-FFF2-40B4-BE49-F238E27FC236}">
                  <a16:creationId xmlns:a16="http://schemas.microsoft.com/office/drawing/2014/main" id="{2EF89EED-E7F7-4B6A-A1FB-07A12D8F5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8387" y="3684981"/>
              <a:ext cx="762000" cy="838200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1" name="Group 6">
              <a:extLst>
                <a:ext uri="{FF2B5EF4-FFF2-40B4-BE49-F238E27FC236}">
                  <a16:creationId xmlns:a16="http://schemas.microsoft.com/office/drawing/2014/main" id="{E1A2BAC8-5126-4A7C-BF36-089C4F1D6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6624" y="3761181"/>
              <a:ext cx="846138" cy="795338"/>
              <a:chOff x="934" y="1131"/>
              <a:chExt cx="533" cy="501"/>
            </a:xfrm>
          </p:grpSpPr>
          <p:sp>
            <p:nvSpPr>
              <p:cNvPr id="72" name="Oval 7">
                <a:extLst>
                  <a:ext uri="{FF2B5EF4-FFF2-40B4-BE49-F238E27FC236}">
                    <a16:creationId xmlns:a16="http://schemas.microsoft.com/office/drawing/2014/main" id="{D4DFC5ED-993F-4AC0-8C21-705B25B66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" y="1131"/>
                <a:ext cx="490" cy="50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Text Box 8">
                <a:extLst>
                  <a:ext uri="{FF2B5EF4-FFF2-40B4-BE49-F238E27FC236}">
                    <a16:creationId xmlns:a16="http://schemas.microsoft.com/office/drawing/2014/main" id="{5DAF1D19-C66D-44F7-BBEF-54A7615F2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" y="1171"/>
                <a:ext cx="533" cy="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等待来自下层的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2" name="Line 9">
              <a:extLst>
                <a:ext uri="{FF2B5EF4-FFF2-40B4-BE49-F238E27FC236}">
                  <a16:creationId xmlns:a16="http://schemas.microsoft.com/office/drawing/2014/main" id="{FFBC64BD-90E4-48F6-870E-7A585E187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9150" y="2691206"/>
              <a:ext cx="419100" cy="1079500"/>
            </a:xfrm>
            <a:prstGeom prst="line">
              <a:avLst/>
            </a:prstGeom>
            <a:noFill/>
            <a:ln w="28575">
              <a:solidFill>
                <a:srgbClr val="009FF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BA44CD35-95AA-4785-9989-49A13DCABE5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10187" y="3008706"/>
              <a:ext cx="1590675" cy="785813"/>
            </a:xfrm>
            <a:custGeom>
              <a:avLst/>
              <a:gdLst>
                <a:gd name="T0" fmla="*/ 0 w 2835"/>
                <a:gd name="T1" fmla="*/ 0 h 525"/>
                <a:gd name="T2" fmla="*/ 2147483646 w 2835"/>
                <a:gd name="T3" fmla="*/ 0 h 525"/>
                <a:gd name="T4" fmla="*/ 0 60000 65536"/>
                <a:gd name="T5" fmla="*/ 0 60000 65536"/>
                <a:gd name="T6" fmla="*/ 0 w 2835"/>
                <a:gd name="T7" fmla="*/ 0 h 525"/>
                <a:gd name="T8" fmla="*/ 2835 w 2835"/>
                <a:gd name="T9" fmla="*/ 525 h 52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35" h="525">
                  <a:moveTo>
                    <a:pt x="0" y="0"/>
                  </a:moveTo>
                  <a:cubicBezTo>
                    <a:pt x="60" y="525"/>
                    <a:pt x="2835" y="495"/>
                    <a:pt x="2835" y="0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FB84BDA0-9B83-469B-940A-3165C98B3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650" y="4577156"/>
              <a:ext cx="1590675" cy="688975"/>
            </a:xfrm>
            <a:custGeom>
              <a:avLst/>
              <a:gdLst>
                <a:gd name="T0" fmla="*/ 0 w 2835"/>
                <a:gd name="T1" fmla="*/ 0 h 525"/>
                <a:gd name="T2" fmla="*/ 2147483646 w 2835"/>
                <a:gd name="T3" fmla="*/ 0 h 525"/>
                <a:gd name="T4" fmla="*/ 0 60000 65536"/>
                <a:gd name="T5" fmla="*/ 0 60000 65536"/>
                <a:gd name="T6" fmla="*/ 0 w 2835"/>
                <a:gd name="T7" fmla="*/ 0 h 525"/>
                <a:gd name="T8" fmla="*/ 2835 w 2835"/>
                <a:gd name="T9" fmla="*/ 525 h 52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35" h="525">
                  <a:moveTo>
                    <a:pt x="0" y="0"/>
                  </a:moveTo>
                  <a:cubicBezTo>
                    <a:pt x="60" y="525"/>
                    <a:pt x="2835" y="495"/>
                    <a:pt x="2835" y="0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5" name="Group 17">
              <a:extLst>
                <a:ext uri="{FF2B5EF4-FFF2-40B4-BE49-F238E27FC236}">
                  <a16:creationId xmlns:a16="http://schemas.microsoft.com/office/drawing/2014/main" id="{821E309C-CED5-4B22-9AB0-56B55F4A6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1287" y="3796106"/>
              <a:ext cx="825500" cy="796925"/>
              <a:chOff x="4398" y="3133"/>
              <a:chExt cx="520" cy="502"/>
            </a:xfrm>
          </p:grpSpPr>
          <p:sp>
            <p:nvSpPr>
              <p:cNvPr id="70" name="Oval 18">
                <a:extLst>
                  <a:ext uri="{FF2B5EF4-FFF2-40B4-BE49-F238E27FC236}">
                    <a16:creationId xmlns:a16="http://schemas.microsoft.com/office/drawing/2014/main" id="{AA1C2250-46E0-4739-A023-9D6519878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3133"/>
                <a:ext cx="507" cy="502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 Box 19">
                <a:extLst>
                  <a:ext uri="{FF2B5EF4-FFF2-40B4-BE49-F238E27FC236}">
                    <a16:creationId xmlns:a16="http://schemas.microsoft.com/office/drawing/2014/main" id="{63147517-9EA9-47E2-A2F0-B5F0A4F050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4" y="3187"/>
                <a:ext cx="50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等待来自下层的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AD49E19A-A169-4252-87F6-F809447E3FE1}"/>
                </a:ext>
              </a:extLst>
            </p:cNvPr>
            <p:cNvSpPr>
              <a:spLocks/>
            </p:cNvSpPr>
            <p:nvPr/>
          </p:nvSpPr>
          <p:spPr bwMode="auto">
            <a:xfrm rot="20238987">
              <a:off x="5291375" y="3388119"/>
              <a:ext cx="839787" cy="863600"/>
            </a:xfrm>
            <a:custGeom>
              <a:avLst/>
              <a:gdLst>
                <a:gd name="T0" fmla="*/ 2147483646 w 619"/>
                <a:gd name="T1" fmla="*/ 2147483646 h 1815"/>
                <a:gd name="T2" fmla="*/ 0 w 619"/>
                <a:gd name="T3" fmla="*/ 2147483646 h 1815"/>
                <a:gd name="T4" fmla="*/ 0 60000 65536"/>
                <a:gd name="T5" fmla="*/ 0 60000 65536"/>
                <a:gd name="T6" fmla="*/ 0 w 619"/>
                <a:gd name="T7" fmla="*/ 0 h 1815"/>
                <a:gd name="T8" fmla="*/ 619 w 619"/>
                <a:gd name="T9" fmla="*/ 1815 h 18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9" h="1815">
                  <a:moveTo>
                    <a:pt x="39" y="1136"/>
                  </a:moveTo>
                  <a:cubicBezTo>
                    <a:pt x="619" y="1815"/>
                    <a:pt x="484" y="0"/>
                    <a:pt x="0" y="77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F5C87DD9-8AFB-406E-8274-92EDC0D0EDB1}"/>
                </a:ext>
              </a:extLst>
            </p:cNvPr>
            <p:cNvSpPr>
              <a:spLocks/>
            </p:cNvSpPr>
            <p:nvPr/>
          </p:nvSpPr>
          <p:spPr bwMode="auto">
            <a:xfrm rot="1020547">
              <a:off x="5315187" y="4112019"/>
              <a:ext cx="839788" cy="863600"/>
            </a:xfrm>
            <a:custGeom>
              <a:avLst/>
              <a:gdLst>
                <a:gd name="T0" fmla="*/ 2147483646 w 619"/>
                <a:gd name="T1" fmla="*/ 2147483646 h 1815"/>
                <a:gd name="T2" fmla="*/ 0 w 619"/>
                <a:gd name="T3" fmla="*/ 2147483646 h 1815"/>
                <a:gd name="T4" fmla="*/ 0 60000 65536"/>
                <a:gd name="T5" fmla="*/ 0 60000 65536"/>
                <a:gd name="T6" fmla="*/ 0 w 619"/>
                <a:gd name="T7" fmla="*/ 0 h 1815"/>
                <a:gd name="T8" fmla="*/ 619 w 619"/>
                <a:gd name="T9" fmla="*/ 1815 h 18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9" h="1815">
                  <a:moveTo>
                    <a:pt x="39" y="1136"/>
                  </a:moveTo>
                  <a:cubicBezTo>
                    <a:pt x="619" y="1815"/>
                    <a:pt x="484" y="0"/>
                    <a:pt x="0" y="77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E2C72A49-CA09-447B-B12E-56DA995B4A91}"/>
                </a:ext>
              </a:extLst>
            </p:cNvPr>
            <p:cNvSpPr>
              <a:spLocks/>
            </p:cNvSpPr>
            <p:nvPr/>
          </p:nvSpPr>
          <p:spPr bwMode="auto">
            <a:xfrm rot="20579453" flipH="1">
              <a:off x="2089387" y="4048519"/>
              <a:ext cx="839788" cy="863600"/>
            </a:xfrm>
            <a:custGeom>
              <a:avLst/>
              <a:gdLst>
                <a:gd name="T0" fmla="*/ 2147483646 w 619"/>
                <a:gd name="T1" fmla="*/ 2147483646 h 1815"/>
                <a:gd name="T2" fmla="*/ 0 w 619"/>
                <a:gd name="T3" fmla="*/ 2147483646 h 1815"/>
                <a:gd name="T4" fmla="*/ 0 60000 65536"/>
                <a:gd name="T5" fmla="*/ 0 60000 65536"/>
                <a:gd name="T6" fmla="*/ 0 w 619"/>
                <a:gd name="T7" fmla="*/ 0 h 1815"/>
                <a:gd name="T8" fmla="*/ 619 w 619"/>
                <a:gd name="T9" fmla="*/ 1815 h 18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9" h="1815">
                  <a:moveTo>
                    <a:pt x="39" y="1136"/>
                  </a:moveTo>
                  <a:cubicBezTo>
                    <a:pt x="619" y="1815"/>
                    <a:pt x="484" y="0"/>
                    <a:pt x="0" y="77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00CB23CD-2602-4B66-888D-B7DF2493DA29}"/>
                </a:ext>
              </a:extLst>
            </p:cNvPr>
            <p:cNvSpPr>
              <a:spLocks/>
            </p:cNvSpPr>
            <p:nvPr/>
          </p:nvSpPr>
          <p:spPr bwMode="auto">
            <a:xfrm rot="1361013" flipH="1">
              <a:off x="2076687" y="3400819"/>
              <a:ext cx="839788" cy="863600"/>
            </a:xfrm>
            <a:custGeom>
              <a:avLst/>
              <a:gdLst>
                <a:gd name="T0" fmla="*/ 2147483646 w 619"/>
                <a:gd name="T1" fmla="*/ 2147483646 h 1815"/>
                <a:gd name="T2" fmla="*/ 0 w 619"/>
                <a:gd name="T3" fmla="*/ 2147483646 h 1815"/>
                <a:gd name="T4" fmla="*/ 0 60000 65536"/>
                <a:gd name="T5" fmla="*/ 0 60000 65536"/>
                <a:gd name="T6" fmla="*/ 0 w 619"/>
                <a:gd name="T7" fmla="*/ 0 h 1815"/>
                <a:gd name="T8" fmla="*/ 619 w 619"/>
                <a:gd name="T9" fmla="*/ 1815 h 18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9" h="1815">
                  <a:moveTo>
                    <a:pt x="39" y="1136"/>
                  </a:moveTo>
                  <a:cubicBezTo>
                    <a:pt x="619" y="1815"/>
                    <a:pt x="484" y="0"/>
                    <a:pt x="0" y="77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Text Box 11">
            <a:extLst>
              <a:ext uri="{FF2B5EF4-FFF2-40B4-BE49-F238E27FC236}">
                <a16:creationId xmlns:a16="http://schemas.microsoft.com/office/drawing/2014/main" id="{8890F0D4-359F-4309-9583-E2CEE6F9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369" y="3962402"/>
            <a:ext cx="26241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&amp;&amp; </a:t>
            </a:r>
          </a:p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not corrupt(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 &amp;&amp;</a:t>
            </a:r>
          </a:p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has_seq0(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altLang="zh-CN" sz="16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Line 12">
            <a:extLst>
              <a:ext uri="{FF2B5EF4-FFF2-40B4-BE49-F238E27FC236}">
                <a16:creationId xmlns:a16="http://schemas.microsoft.com/office/drawing/2014/main" id="{6693552E-3DA0-45A2-A836-20CF8CB9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6243" y="4666038"/>
            <a:ext cx="1938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Text Box 14">
            <a:extLst>
              <a:ext uri="{FF2B5EF4-FFF2-40B4-BE49-F238E27FC236}">
                <a16:creationId xmlns:a16="http://schemas.microsoft.com/office/drawing/2014/main" id="{09F1B879-C43C-41B9-ACFC-6EBDAC9F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578" y="4943791"/>
            <a:ext cx="3581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rdt_rcv(rcvpkt) &amp;&amp; notcorrupt(rcvpkt) </a:t>
            </a:r>
          </a:p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&amp;&amp; has_seq1(rcvpkt)</a:t>
            </a:r>
            <a:r>
              <a:rPr lang="en-US" altLang="zh-CN" sz="16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7" name="Line 15">
            <a:extLst>
              <a:ext uri="{FF2B5EF4-FFF2-40B4-BE49-F238E27FC236}">
                <a16:creationId xmlns:a16="http://schemas.microsoft.com/office/drawing/2014/main" id="{5FF62288-8CB6-40D1-B84C-55341F0DE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6253" y="5501004"/>
            <a:ext cx="28987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Text Box 16">
            <a:extLst>
              <a:ext uri="{FF2B5EF4-FFF2-40B4-BE49-F238E27FC236}">
                <a16:creationId xmlns:a16="http://schemas.microsoft.com/office/drawing/2014/main" id="{14BCAAE9-80A2-4861-A758-EEEFEC1AE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705" y="5457886"/>
            <a:ext cx="3852863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extract(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rcvpkt,data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deliver_data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(data)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(ACK,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9" name="Text Box 25">
            <a:extLst>
              <a:ext uri="{FF2B5EF4-FFF2-40B4-BE49-F238E27FC236}">
                <a16:creationId xmlns:a16="http://schemas.microsoft.com/office/drawing/2014/main" id="{11017A4D-2D0A-4A9E-AE5A-0EF290E3C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9718" y="2808303"/>
            <a:ext cx="287178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rdt_rcv(rcvpkt) &amp;&amp; (corrupt(rcvpkt)</a:t>
            </a:r>
          </a:p>
        </p:txBody>
      </p:sp>
      <p:sp>
        <p:nvSpPr>
          <p:cNvPr id="80" name="Line 26">
            <a:extLst>
              <a:ext uri="{FF2B5EF4-FFF2-40B4-BE49-F238E27FC236}">
                <a16:creationId xmlns:a16="http://schemas.microsoft.com/office/drawing/2014/main" id="{5982CD12-C81B-4A5F-A895-47F0ABCE1B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7831" y="3119453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Text Box 27">
            <a:extLst>
              <a:ext uri="{FF2B5EF4-FFF2-40B4-BE49-F238E27FC236}">
                <a16:creationId xmlns:a16="http://schemas.microsoft.com/office/drawing/2014/main" id="{A4F50C5C-601C-448E-B2BE-7CEC8BB6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656" y="4720013"/>
            <a:ext cx="2940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(ACK,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2" name="Text Box 28">
            <a:extLst>
              <a:ext uri="{FF2B5EF4-FFF2-40B4-BE49-F238E27FC236}">
                <a16:creationId xmlns:a16="http://schemas.microsoft.com/office/drawing/2014/main" id="{B3A19F88-1381-48E8-B799-58A94CE7E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72" y="3946900"/>
            <a:ext cx="26241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rdt_rcv(rcvpkt) &amp;&amp; </a:t>
            </a:r>
          </a:p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not corrupt(rcvpkt) &amp;&amp;</a:t>
            </a:r>
          </a:p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  has_seq1(rcvpkt)</a:t>
            </a:r>
          </a:p>
          <a:p>
            <a:pPr algn="ctr"/>
            <a:endParaRPr lang="en-US" altLang="zh-CN" sz="160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Line 29">
            <a:extLst>
              <a:ext uri="{FF2B5EF4-FFF2-40B4-BE49-F238E27FC236}">
                <a16:creationId xmlns:a16="http://schemas.microsoft.com/office/drawing/2014/main" id="{17ECA110-A15E-4CF1-908D-50434C234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1110" y="4654925"/>
            <a:ext cx="193833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4" name="Text Box 30">
            <a:extLst>
              <a:ext uri="{FF2B5EF4-FFF2-40B4-BE49-F238E27FC236}">
                <a16:creationId xmlns:a16="http://schemas.microsoft.com/office/drawing/2014/main" id="{A18588FC-30CD-4A82-860E-2278098D0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85" y="2894388"/>
            <a:ext cx="2871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rdt_rcv(rcvpkt) &amp;&amp; (corrupt(rcvpkt)</a:t>
            </a:r>
          </a:p>
        </p:txBody>
      </p:sp>
      <p:sp>
        <p:nvSpPr>
          <p:cNvPr id="85" name="Line 31">
            <a:extLst>
              <a:ext uri="{FF2B5EF4-FFF2-40B4-BE49-F238E27FC236}">
                <a16:creationId xmlns:a16="http://schemas.microsoft.com/office/drawing/2014/main" id="{1A8A7B9F-1688-409F-9D58-36684817F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2697" y="3269038"/>
            <a:ext cx="19383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6" name="Text Box 32">
            <a:extLst>
              <a:ext uri="{FF2B5EF4-FFF2-40B4-BE49-F238E27FC236}">
                <a16:creationId xmlns:a16="http://schemas.microsoft.com/office/drawing/2014/main" id="{EEA84DD9-2BA1-45EC-92E6-8832E4D5B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22" y="4677150"/>
            <a:ext cx="2940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(ACK,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7" name="Text Box 33">
            <a:extLst>
              <a:ext uri="{FF2B5EF4-FFF2-40B4-BE49-F238E27FC236}">
                <a16:creationId xmlns:a16="http://schemas.microsoft.com/office/drawing/2014/main" id="{DE438E33-F642-48E1-A65C-90004F1E7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910" y="3235700"/>
            <a:ext cx="302736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(NAK,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8C01BFB-3602-4A75-80AA-64BEF4996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831" y="3087703"/>
            <a:ext cx="302736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make_pkt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(NAK, </a:t>
            </a:r>
            <a:r>
              <a:rPr lang="en-US" altLang="zh-CN" sz="1400" b="1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chksum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udt_send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40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sndpkt</a:t>
            </a:r>
            <a:r>
              <a: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626A19B6-5A7B-4477-AA79-27275B150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3220" y="2226050"/>
            <a:ext cx="2119317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4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74" grpId="0"/>
      <p:bldP spid="75" grpId="0" animBg="1"/>
      <p:bldP spid="76" grpId="0"/>
      <p:bldP spid="77" grpId="0" animBg="1"/>
      <p:bldP spid="78" grpId="0"/>
      <p:bldP spid="79" grpId="0"/>
      <p:bldP spid="80" grpId="0" animBg="1"/>
      <p:bldP spid="81" grpId="0"/>
      <p:bldP spid="82" grpId="0"/>
      <p:bldP spid="83" grpId="0" animBg="1"/>
      <p:bldP spid="84" grpId="0"/>
      <p:bldP spid="85" grpId="0" animBg="1"/>
      <p:bldP spid="86" grpId="0"/>
      <p:bldP spid="87" grpId="0"/>
      <p:bldP spid="88" grpId="0"/>
      <p:bldP spid="8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真实的互联网中没有</a:t>
            </a:r>
            <a:r>
              <a:rPr lang="en-US" altLang="zh-CN" dirty="0"/>
              <a:t>NAK</a:t>
            </a:r>
            <a:r>
              <a:rPr lang="zh-CN" altLang="en-US" dirty="0"/>
              <a:t>，只有</a:t>
            </a:r>
            <a:r>
              <a:rPr lang="en-US" altLang="zh-CN" dirty="0"/>
              <a:t>ACK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E08D76C-4F0F-4C28-8C98-9951EB819CD3}"/>
              </a:ext>
            </a:extLst>
          </p:cNvPr>
          <p:cNvGrpSpPr/>
          <p:nvPr/>
        </p:nvGrpSpPr>
        <p:grpSpPr>
          <a:xfrm>
            <a:off x="1295402" y="2645119"/>
            <a:ext cx="3281362" cy="526732"/>
            <a:chOff x="722008" y="1303131"/>
            <a:chExt cx="3133141" cy="502940"/>
          </a:xfrm>
        </p:grpSpPr>
        <p:sp>
          <p:nvSpPr>
            <p:cNvPr id="5" name="流程图: 手动输入 6">
              <a:extLst>
                <a:ext uri="{FF2B5EF4-FFF2-40B4-BE49-F238E27FC236}">
                  <a16:creationId xmlns:a16="http://schemas.microsoft.com/office/drawing/2014/main" id="{2074E2D0-0A54-4DCE-924E-DC99F1DE43EA}"/>
                </a:ext>
              </a:extLst>
            </p:cNvPr>
            <p:cNvSpPr/>
            <p:nvPr/>
          </p:nvSpPr>
          <p:spPr>
            <a:xfrm rot="5400000" flipV="1">
              <a:off x="2183943" y="111192"/>
              <a:ext cx="475861" cy="286655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105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50 h 10000"/>
                <a:gd name="connsiteX0" fmla="*/ 0 w 10000"/>
                <a:gd name="connsiteY0" fmla="*/ 988 h 9938"/>
                <a:gd name="connsiteX1" fmla="*/ 9911 w 10000"/>
                <a:gd name="connsiteY1" fmla="*/ 0 h 9938"/>
                <a:gd name="connsiteX2" fmla="*/ 10000 w 10000"/>
                <a:gd name="connsiteY2" fmla="*/ 9938 h 9938"/>
                <a:gd name="connsiteX3" fmla="*/ 0 w 10000"/>
                <a:gd name="connsiteY3" fmla="*/ 9938 h 9938"/>
                <a:gd name="connsiteX4" fmla="*/ 0 w 10000"/>
                <a:gd name="connsiteY4" fmla="*/ 988 h 9938"/>
                <a:gd name="connsiteX0" fmla="*/ 0 w 10000"/>
                <a:gd name="connsiteY0" fmla="*/ 185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853 h 10000"/>
                <a:gd name="connsiteX0" fmla="*/ 0 w 10000"/>
                <a:gd name="connsiteY0" fmla="*/ 1796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96 h 10000"/>
                <a:gd name="connsiteX0" fmla="*/ 106 w 10000"/>
                <a:gd name="connsiteY0" fmla="*/ 80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804 h 10000"/>
                <a:gd name="connsiteX0" fmla="*/ 106 w 10000"/>
                <a:gd name="connsiteY0" fmla="*/ 793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93 h 10000"/>
                <a:gd name="connsiteX0" fmla="*/ 106 w 10000"/>
                <a:gd name="connsiteY0" fmla="*/ 758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106 w 10000"/>
                <a:gd name="connsiteY4" fmla="*/ 758 h 10000"/>
                <a:gd name="connsiteX0" fmla="*/ 50 w 10000"/>
                <a:gd name="connsiteY0" fmla="*/ 854 h 10000"/>
                <a:gd name="connsiteX1" fmla="*/ 991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50 w 10000"/>
                <a:gd name="connsiteY4" fmla="*/ 85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" y="854"/>
                  </a:moveTo>
                  <a:lnTo>
                    <a:pt x="9911" y="0"/>
                  </a:lnTo>
                  <a:cubicBezTo>
                    <a:pt x="9941" y="3334"/>
                    <a:pt x="9970" y="6666"/>
                    <a:pt x="10000" y="10000"/>
                  </a:cubicBezTo>
                  <a:lnTo>
                    <a:pt x="0" y="10000"/>
                  </a:lnTo>
                  <a:cubicBezTo>
                    <a:pt x="35" y="6935"/>
                    <a:pt x="15" y="3919"/>
                    <a:pt x="50" y="854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54"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01D264F-3B34-43C7-9162-88CFB2FAB77E}"/>
                </a:ext>
              </a:extLst>
            </p:cNvPr>
            <p:cNvGrpSpPr/>
            <p:nvPr/>
          </p:nvGrpSpPr>
          <p:grpSpPr>
            <a:xfrm>
              <a:off x="722008" y="1303131"/>
              <a:ext cx="546594" cy="475865"/>
              <a:chOff x="708742" y="1296102"/>
              <a:chExt cx="454744" cy="283828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0A1912F3-1C0F-4F00-853A-DA37B756BF10}"/>
                  </a:ext>
                </a:extLst>
              </p:cNvPr>
              <p:cNvSpPr/>
              <p:nvPr/>
            </p:nvSpPr>
            <p:spPr>
              <a:xfrm>
                <a:off x="708742" y="1296103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74DEEE5C-9107-4AFB-BA8D-0A5D6D0D195E}"/>
                  </a:ext>
                </a:extLst>
              </p:cNvPr>
              <p:cNvSpPr/>
              <p:nvPr/>
            </p:nvSpPr>
            <p:spPr>
              <a:xfrm>
                <a:off x="811614" y="1296102"/>
                <a:ext cx="351872" cy="283827"/>
              </a:xfrm>
              <a:prstGeom prst="parallelogram">
                <a:avLst>
                  <a:gd name="adj" fmla="val 8082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85"/>
              </a:p>
            </p:txBody>
          </p:sp>
        </p:grpSp>
        <p:sp>
          <p:nvSpPr>
            <p:cNvPr id="7" name="Text Box 79">
              <a:extLst>
                <a:ext uri="{FF2B5EF4-FFF2-40B4-BE49-F238E27FC236}">
                  <a16:creationId xmlns:a16="http://schemas.microsoft.com/office/drawing/2014/main" id="{65CFD977-5E33-4B9E-8BFD-B7E9A7B4B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438" y="1335871"/>
              <a:ext cx="2023289" cy="4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6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处理手段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AC3879C-6072-4C35-BFF7-14A3AD153E4F}"/>
              </a:ext>
            </a:extLst>
          </p:cNvPr>
          <p:cNvGrpSpPr/>
          <p:nvPr/>
        </p:nvGrpSpPr>
        <p:grpSpPr>
          <a:xfrm>
            <a:off x="1408993" y="3297421"/>
            <a:ext cx="9290648" cy="476221"/>
            <a:chOff x="1403750" y="3593123"/>
            <a:chExt cx="9290648" cy="47622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0C0A6B4-1ABC-48A2-8640-A32119474F5B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3" name="对话气泡: 椭圆形 12">
                <a:extLst>
                  <a:ext uri="{FF2B5EF4-FFF2-40B4-BE49-F238E27FC236}">
                    <a16:creationId xmlns:a16="http://schemas.microsoft.com/office/drawing/2014/main" id="{F5B8928C-A7AE-479C-95EB-57B47B734578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ound-web-cam_17861">
                <a:extLst>
                  <a:ext uri="{FF2B5EF4-FFF2-40B4-BE49-F238E27FC236}">
                    <a16:creationId xmlns:a16="http://schemas.microsoft.com/office/drawing/2014/main" id="{2570B7FA-2D80-4E73-821A-E7C41CFDFC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Text Box 79">
              <a:extLst>
                <a:ext uri="{FF2B5EF4-FFF2-40B4-BE49-F238E27FC236}">
                  <a16:creationId xmlns:a16="http://schemas.microsoft.com/office/drawing/2014/main" id="{10AD80DE-EFFF-43EF-AC62-8F841D561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8708466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取消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NAK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，接收方对最后一个正确收到的分组发送 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ED7B538-0CA7-4DD0-8792-417406AE58D2}"/>
              </a:ext>
            </a:extLst>
          </p:cNvPr>
          <p:cNvGrpSpPr/>
          <p:nvPr/>
        </p:nvGrpSpPr>
        <p:grpSpPr>
          <a:xfrm>
            <a:off x="1738355" y="3912085"/>
            <a:ext cx="9601197" cy="1074848"/>
            <a:chOff x="1613224" y="2533650"/>
            <a:chExt cx="5046135" cy="120015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843F545-5990-4BB2-9028-507F4FBBCFDB}"/>
                </a:ext>
              </a:extLst>
            </p:cNvPr>
            <p:cNvSpPr/>
            <p:nvPr/>
          </p:nvSpPr>
          <p:spPr>
            <a:xfrm>
              <a:off x="1613224" y="2533650"/>
              <a:ext cx="5046135" cy="120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EECC93-338E-432E-BC71-D7409C02D07C}"/>
                </a:ext>
              </a:extLst>
            </p:cNvPr>
            <p:cNvSpPr txBox="1"/>
            <p:nvPr/>
          </p:nvSpPr>
          <p:spPr>
            <a:xfrm>
              <a:off x="1739009" y="2870810"/>
              <a:ext cx="4754594" cy="44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为便于接收方表明正确收到了哪一个分组，</a:t>
              </a:r>
              <a:r>
                <a:rPr lang="en-US" altLang="zh-CN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  <a:r>
                <a:rPr lang="zh-CN" altLang="en-US" sz="20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中必须指出被确认分组的序号。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61F069D-ECD0-4EBB-877F-D856CB8E0A2E}"/>
                </a:ext>
              </a:extLst>
            </p:cNvPr>
            <p:cNvSpPr/>
            <p:nvPr/>
          </p:nvSpPr>
          <p:spPr>
            <a:xfrm>
              <a:off x="1724819" y="2603030"/>
              <a:ext cx="4768784" cy="1064095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21A0BA-1A9C-4C8A-83D7-BFC8628C80DD}"/>
              </a:ext>
            </a:extLst>
          </p:cNvPr>
          <p:cNvGrpSpPr/>
          <p:nvPr/>
        </p:nvGrpSpPr>
        <p:grpSpPr>
          <a:xfrm>
            <a:off x="1408993" y="5271971"/>
            <a:ext cx="8620797" cy="476221"/>
            <a:chOff x="1403750" y="3593123"/>
            <a:chExt cx="8620797" cy="47622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A03CD1B-AB23-4262-9800-C726194E072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22" name="对话气泡: 椭圆形 21">
                <a:extLst>
                  <a:ext uri="{FF2B5EF4-FFF2-40B4-BE49-F238E27FC236}">
                    <a16:creationId xmlns:a16="http://schemas.microsoft.com/office/drawing/2014/main" id="{CCB64D01-E780-48C6-8CDC-83C0F91B03BD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round-web-cam_17861">
                <a:extLst>
                  <a:ext uri="{FF2B5EF4-FFF2-40B4-BE49-F238E27FC236}">
                    <a16:creationId xmlns:a16="http://schemas.microsoft.com/office/drawing/2014/main" id="{DAAF667C-0B5F-4CD9-9B3A-60A02C41D5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Text Box 79">
              <a:extLst>
                <a:ext uri="{FF2B5EF4-FFF2-40B4-BE49-F238E27FC236}">
                  <a16:creationId xmlns:a16="http://schemas.microsoft.com/office/drawing/2014/main" id="{AC502414-9B90-4791-AEF1-F62BC4397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2" y="3593123"/>
              <a:ext cx="803861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发送方收到重复的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ACK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按照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NAK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来进行处理</a:t>
              </a:r>
              <a:endPara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编号</a:t>
            </a:r>
            <a:r>
              <a:rPr lang="en-US" altLang="zh-CN" dirty="0"/>
              <a:t>——</a:t>
            </a:r>
            <a:r>
              <a:rPr lang="zh-CN" altLang="en-US" dirty="0"/>
              <a:t>数据乱序和重复的解决方案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B7D7D6-C940-4338-A202-8EF208751968}"/>
              </a:ext>
            </a:extLst>
          </p:cNvPr>
          <p:cNvGrpSpPr/>
          <p:nvPr/>
        </p:nvGrpSpPr>
        <p:grpSpPr>
          <a:xfrm>
            <a:off x="6213475" y="1814129"/>
            <a:ext cx="3722688" cy="681037"/>
            <a:chOff x="2847702" y="1341518"/>
            <a:chExt cx="3722688" cy="681037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53576B95-9B12-4086-AFF8-92FBF489B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7702" y="1622505"/>
              <a:ext cx="37226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sndpkt = make_pkt(0, data, checksum)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udt_send(sndpkt)</a:t>
              </a: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ADCED9DD-FEA1-4BFB-8C02-D082B5BC5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0402" y="1341518"/>
              <a:ext cx="17240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(data)</a:t>
              </a:r>
            </a:p>
          </p:txBody>
        </p:sp>
        <p:sp>
          <p:nvSpPr>
            <p:cNvPr id="7" name="Line 13">
              <a:extLst>
                <a:ext uri="{FF2B5EF4-FFF2-40B4-BE49-F238E27FC236}">
                  <a16:creationId xmlns:a16="http://schemas.microsoft.com/office/drawing/2014/main" id="{994F61A4-F320-473B-A4DE-F111FE623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2315" y="1678068"/>
              <a:ext cx="35528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21C400B-925E-4424-B0BF-F6B2383DFE35}"/>
              </a:ext>
            </a:extLst>
          </p:cNvPr>
          <p:cNvGrpSpPr/>
          <p:nvPr/>
        </p:nvGrpSpPr>
        <p:grpSpPr>
          <a:xfrm>
            <a:off x="5683250" y="2660266"/>
            <a:ext cx="1270000" cy="1049338"/>
            <a:chOff x="2317477" y="2187655"/>
            <a:chExt cx="1270000" cy="1049338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9581BE33-7CB5-4308-8C4F-CB502BD2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590" y="2313068"/>
              <a:ext cx="838200" cy="838200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F8B2C299-89E1-48A1-A1AB-7FA2878AE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5440" y="2398793"/>
              <a:ext cx="1062037" cy="838200"/>
              <a:chOff x="1441" y="2062"/>
              <a:chExt cx="669" cy="528"/>
            </a:xfrm>
          </p:grpSpPr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D823B449-4415-4AF1-BD79-44666D2F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" y="2062"/>
                <a:ext cx="578" cy="52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 Box 10">
                <a:extLst>
                  <a:ext uri="{FF2B5EF4-FFF2-40B4-BE49-F238E27FC236}">
                    <a16:creationId xmlns:a16="http://schemas.microsoft.com/office/drawing/2014/main" id="{961B825C-8E1B-4985-A51E-BA234DFA5A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1" y="2110"/>
                <a:ext cx="66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等待来自上层的调用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A0AE9276-C57B-4DC3-9810-F4EF54886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477" y="2187655"/>
              <a:ext cx="419100" cy="230188"/>
            </a:xfrm>
            <a:prstGeom prst="line">
              <a:avLst/>
            </a:prstGeom>
            <a:noFill/>
            <a:ln w="19050">
              <a:solidFill>
                <a:srgbClr val="009FF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5">
            <a:extLst>
              <a:ext uri="{FF2B5EF4-FFF2-40B4-BE49-F238E27FC236}">
                <a16:creationId xmlns:a16="http://schemas.microsoft.com/office/drawing/2014/main" id="{6BE9A694-7FB0-4C9B-A160-259FB939F4E9}"/>
              </a:ext>
            </a:extLst>
          </p:cNvPr>
          <p:cNvSpPr>
            <a:spLocks/>
          </p:cNvSpPr>
          <p:nvPr/>
        </p:nvSpPr>
        <p:spPr bwMode="auto">
          <a:xfrm flipV="1">
            <a:off x="6583363" y="2595179"/>
            <a:ext cx="1897062" cy="206375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8F0AAC-A051-4251-9A59-0FD715EB192E}"/>
              </a:ext>
            </a:extLst>
          </p:cNvPr>
          <p:cNvGrpSpPr/>
          <p:nvPr/>
        </p:nvGrpSpPr>
        <p:grpSpPr>
          <a:xfrm>
            <a:off x="9474200" y="2439604"/>
            <a:ext cx="2717800" cy="1187450"/>
            <a:chOff x="6108427" y="1966993"/>
            <a:chExt cx="2717800" cy="1187450"/>
          </a:xfrm>
        </p:grpSpPr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31E70D0B-7737-4625-AD63-BE2CB8078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5265" y="2754393"/>
              <a:ext cx="21240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udt_send(sndpkt)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77266DD3-89F0-48B1-8514-BF0E6A924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8427" y="1966993"/>
              <a:ext cx="27178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&amp;&amp;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 corrupt(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||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(rcvpkt,1)</a:t>
              </a:r>
              <a:r>
                <a:rPr lang="en-US" altLang="zh-CN" sz="1600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A463A3B7-C280-4B81-93A7-2D7157133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8452" y="2748043"/>
              <a:ext cx="1420813" cy="15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Freeform 20">
            <a:extLst>
              <a:ext uri="{FF2B5EF4-FFF2-40B4-BE49-F238E27FC236}">
                <a16:creationId xmlns:a16="http://schemas.microsoft.com/office/drawing/2014/main" id="{C2E65BF0-DC59-4233-9E30-8A8E76B10994}"/>
              </a:ext>
            </a:extLst>
          </p:cNvPr>
          <p:cNvSpPr>
            <a:spLocks/>
          </p:cNvSpPr>
          <p:nvPr/>
        </p:nvSpPr>
        <p:spPr bwMode="auto">
          <a:xfrm>
            <a:off x="9204325" y="3420679"/>
            <a:ext cx="203200" cy="1228725"/>
          </a:xfrm>
          <a:custGeom>
            <a:avLst/>
            <a:gdLst>
              <a:gd name="T0" fmla="*/ 2147483646 w 128"/>
              <a:gd name="T1" fmla="*/ 2147483646 h 774"/>
              <a:gd name="T2" fmla="*/ 0 w 128"/>
              <a:gd name="T3" fmla="*/ 0 h 774"/>
              <a:gd name="T4" fmla="*/ 0 60000 65536"/>
              <a:gd name="T5" fmla="*/ 0 60000 65536"/>
              <a:gd name="T6" fmla="*/ 0 w 128"/>
              <a:gd name="T7" fmla="*/ 0 h 774"/>
              <a:gd name="T8" fmla="*/ 128 w 128"/>
              <a:gd name="T9" fmla="*/ 774 h 7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8" h="774">
                <a:moveTo>
                  <a:pt x="67" y="774"/>
                </a:moveTo>
                <a:cubicBezTo>
                  <a:pt x="128" y="425"/>
                  <a:pt x="81" y="0"/>
                  <a:pt x="0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D1531BD-F5F2-42E4-A6B8-4FE74A98DAEB}"/>
              </a:ext>
            </a:extLst>
          </p:cNvPr>
          <p:cNvGrpSpPr/>
          <p:nvPr/>
        </p:nvGrpSpPr>
        <p:grpSpPr>
          <a:xfrm>
            <a:off x="8232775" y="2520566"/>
            <a:ext cx="1277938" cy="1060450"/>
            <a:chOff x="4867002" y="2047955"/>
            <a:chExt cx="1277938" cy="1060450"/>
          </a:xfrm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CD1CABBF-D97E-4C1D-AC0B-4098EA4E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790" y="2236868"/>
              <a:ext cx="838200" cy="838200"/>
            </a:xfrm>
            <a:prstGeom prst="ellipse">
              <a:avLst/>
            </a:prstGeom>
            <a:solidFill>
              <a:srgbClr val="92D05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F01F095-B340-4E8E-8C2E-C96C912B33AD}"/>
                </a:ext>
              </a:extLst>
            </p:cNvPr>
            <p:cNvSpPr>
              <a:spLocks/>
            </p:cNvSpPr>
            <p:nvPr/>
          </p:nvSpPr>
          <p:spPr bwMode="auto">
            <a:xfrm rot="20242820">
              <a:off x="5692502" y="2047955"/>
              <a:ext cx="452438" cy="860425"/>
            </a:xfrm>
            <a:custGeom>
              <a:avLst/>
              <a:gdLst>
                <a:gd name="T0" fmla="*/ 0 w 735"/>
                <a:gd name="T1" fmla="*/ 2147483646 h 1080"/>
                <a:gd name="T2" fmla="*/ 0 w 735"/>
                <a:gd name="T3" fmla="*/ 2147483646 h 1080"/>
                <a:gd name="T4" fmla="*/ 0 60000 65536"/>
                <a:gd name="T5" fmla="*/ 0 60000 65536"/>
                <a:gd name="T6" fmla="*/ 0 w 735"/>
                <a:gd name="T7" fmla="*/ 0 h 1080"/>
                <a:gd name="T8" fmla="*/ 735 w 735"/>
                <a:gd name="T9" fmla="*/ 1080 h 10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5" h="1080">
                  <a:moveTo>
                    <a:pt x="0" y="195"/>
                  </a:moveTo>
                  <a:cubicBezTo>
                    <a:pt x="690" y="0"/>
                    <a:pt x="735" y="1080"/>
                    <a:pt x="0" y="85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7A74342A-9017-4F8C-9F33-7219500DB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7002" y="2270205"/>
              <a:ext cx="1062038" cy="838200"/>
              <a:chOff x="1441" y="2062"/>
              <a:chExt cx="669" cy="528"/>
            </a:xfrm>
          </p:grpSpPr>
          <p:sp>
            <p:nvSpPr>
              <p:cNvPr id="24" name="Oval 24">
                <a:extLst>
                  <a:ext uri="{FF2B5EF4-FFF2-40B4-BE49-F238E27FC236}">
                    <a16:creationId xmlns:a16="http://schemas.microsoft.com/office/drawing/2014/main" id="{408A5646-E3C5-4B73-98FC-DFBB2733C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" y="2062"/>
                <a:ext cx="578" cy="528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 Box 25">
                <a:extLst>
                  <a:ext uri="{FF2B5EF4-FFF2-40B4-BE49-F238E27FC236}">
                    <a16:creationId xmlns:a16="http://schemas.microsoft.com/office/drawing/2014/main" id="{46E00F3E-0C07-4AFC-8939-DB233D1DB7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1" y="2110"/>
                <a:ext cx="66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</a:t>
                </a:r>
              </a:p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ACK0</a:t>
                </a:r>
              </a:p>
            </p:txBody>
          </p:sp>
        </p:grpSp>
      </p:grpSp>
      <p:sp>
        <p:nvSpPr>
          <p:cNvPr id="26" name="Text Box 26">
            <a:extLst>
              <a:ext uri="{FF2B5EF4-FFF2-40B4-BE49-F238E27FC236}">
                <a16:creationId xmlns:a16="http://schemas.microsoft.com/office/drawing/2014/main" id="{067B81E8-44FC-405D-8A20-C41E32DEE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05" y="3439729"/>
            <a:ext cx="14991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发送方部分</a:t>
            </a:r>
            <a:endParaRPr lang="zh-CN" altLang="en-US" sz="160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FSM</a:t>
            </a:r>
          </a:p>
          <a:p>
            <a:pPr algn="ctr"/>
            <a:endParaRPr lang="en-US" altLang="zh-CN" sz="2000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Freeform 30">
            <a:extLst>
              <a:ext uri="{FF2B5EF4-FFF2-40B4-BE49-F238E27FC236}">
                <a16:creationId xmlns:a16="http://schemas.microsoft.com/office/drawing/2014/main" id="{3E45F3C6-5105-4C15-B578-ED7B3EC63A17}"/>
              </a:ext>
            </a:extLst>
          </p:cNvPr>
          <p:cNvSpPr>
            <a:spLocks/>
          </p:cNvSpPr>
          <p:nvPr/>
        </p:nvSpPr>
        <p:spPr bwMode="auto">
          <a:xfrm>
            <a:off x="6603489" y="4127196"/>
            <a:ext cx="825500" cy="185738"/>
          </a:xfrm>
          <a:custGeom>
            <a:avLst/>
            <a:gdLst>
              <a:gd name="T0" fmla="*/ 0 w 520"/>
              <a:gd name="T1" fmla="*/ 2147483646 h 117"/>
              <a:gd name="T2" fmla="*/ 2147483646 w 520"/>
              <a:gd name="T3" fmla="*/ 2147483646 h 117"/>
              <a:gd name="T4" fmla="*/ 0 60000 65536"/>
              <a:gd name="T5" fmla="*/ 0 60000 65536"/>
              <a:gd name="T6" fmla="*/ 0 w 520"/>
              <a:gd name="T7" fmla="*/ 0 h 117"/>
              <a:gd name="T8" fmla="*/ 520 w 520"/>
              <a:gd name="T9" fmla="*/ 117 h 1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20" h="117">
                <a:moveTo>
                  <a:pt x="0" y="117"/>
                </a:moveTo>
                <a:cubicBezTo>
                  <a:pt x="136" y="17"/>
                  <a:pt x="276" y="0"/>
                  <a:pt x="520" y="17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552EB5CE-FF14-485C-8551-8F439A053E1F}"/>
              </a:ext>
            </a:extLst>
          </p:cNvPr>
          <p:cNvSpPr>
            <a:spLocks/>
          </p:cNvSpPr>
          <p:nvPr/>
        </p:nvSpPr>
        <p:spPr bwMode="auto">
          <a:xfrm>
            <a:off x="6716202" y="4932059"/>
            <a:ext cx="2403475" cy="206375"/>
          </a:xfrm>
          <a:custGeom>
            <a:avLst/>
            <a:gdLst>
              <a:gd name="T0" fmla="*/ 0 w 1514"/>
              <a:gd name="T1" fmla="*/ 0 h 130"/>
              <a:gd name="T2" fmla="*/ 2147483646 w 1514"/>
              <a:gd name="T3" fmla="*/ 2147483646 h 130"/>
              <a:gd name="T4" fmla="*/ 0 60000 65536"/>
              <a:gd name="T5" fmla="*/ 0 60000 65536"/>
              <a:gd name="T6" fmla="*/ 0 w 1514"/>
              <a:gd name="T7" fmla="*/ 0 h 130"/>
              <a:gd name="T8" fmla="*/ 1514 w 1514"/>
              <a:gd name="T9" fmla="*/ 130 h 1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14" h="130">
                <a:moveTo>
                  <a:pt x="0" y="0"/>
                </a:moveTo>
                <a:cubicBezTo>
                  <a:pt x="266" y="130"/>
                  <a:pt x="1322" y="113"/>
                  <a:pt x="1514" y="17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511A23-3F88-4B89-8AA4-F3A5A6691734}"/>
              </a:ext>
            </a:extLst>
          </p:cNvPr>
          <p:cNvGrpSpPr/>
          <p:nvPr/>
        </p:nvGrpSpPr>
        <p:grpSpPr>
          <a:xfrm>
            <a:off x="6607979" y="5048168"/>
            <a:ext cx="4175125" cy="1252537"/>
            <a:chOff x="3242206" y="4575557"/>
            <a:chExt cx="4175125" cy="1252537"/>
          </a:xfrm>
        </p:grpSpPr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0118864E-4BCB-4B84-B9B6-6D2B6D41A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3956" y="4575557"/>
              <a:ext cx="39401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&amp;&amp; 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&amp;&amp; has_seq1(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</a:t>
              </a:r>
            </a:p>
          </p:txBody>
        </p: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04190290-75D0-4FC3-927A-D5B72AE2F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5081" y="5147057"/>
              <a:ext cx="19145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4">
              <a:extLst>
                <a:ext uri="{FF2B5EF4-FFF2-40B4-BE49-F238E27FC236}">
                  <a16:creationId xmlns:a16="http://schemas.microsoft.com/office/drawing/2014/main" id="{8722694B-5921-4378-BF82-2DA14A630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206" y="5132769"/>
              <a:ext cx="41751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extract(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rcvpkt,data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deliver_data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(data)</a:t>
              </a:r>
            </a:p>
            <a:p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make_pkt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(ACK1, </a:t>
              </a:r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chksum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53297CB-7912-4DF5-8919-9B4454BC8468}"/>
              </a:ext>
            </a:extLst>
          </p:cNvPr>
          <p:cNvGrpSpPr/>
          <p:nvPr/>
        </p:nvGrpSpPr>
        <p:grpSpPr>
          <a:xfrm>
            <a:off x="5635897" y="3889071"/>
            <a:ext cx="1264455" cy="1358900"/>
            <a:chOff x="2270124" y="3416460"/>
            <a:chExt cx="1264455" cy="1358900"/>
          </a:xfrm>
        </p:grpSpPr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D505FCCA-A37F-48E7-9269-173EE569F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6379" y="3689510"/>
              <a:ext cx="838200" cy="83820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9D6866EE-D3B9-4640-BE4C-AEA281B8F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9066" y="3764123"/>
              <a:ext cx="847725" cy="795337"/>
              <a:chOff x="3570" y="3063"/>
              <a:chExt cx="534" cy="501"/>
            </a:xfrm>
          </p:grpSpPr>
          <p:sp>
            <p:nvSpPr>
              <p:cNvPr id="37" name="Oval 28">
                <a:extLst>
                  <a:ext uri="{FF2B5EF4-FFF2-40B4-BE49-F238E27FC236}">
                    <a16:creationId xmlns:a16="http://schemas.microsoft.com/office/drawing/2014/main" id="{50B86AA6-101B-4A96-943A-0EEA27D56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0" y="3063"/>
                <a:ext cx="534" cy="501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 Box 29">
                <a:extLst>
                  <a:ext uri="{FF2B5EF4-FFF2-40B4-BE49-F238E27FC236}">
                    <a16:creationId xmlns:a16="http://schemas.microsoft.com/office/drawing/2014/main" id="{16F30CE0-80C0-4BAB-8316-4263EC4CFF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6" y="3107"/>
                <a:ext cx="504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等待来自下层的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DC9FD37-DA8E-4F38-B298-D1C4FADB9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70124" y="3416460"/>
              <a:ext cx="365929" cy="1358900"/>
            </a:xfrm>
            <a:custGeom>
              <a:avLst/>
              <a:gdLst>
                <a:gd name="T0" fmla="*/ 2147483646 w 619"/>
                <a:gd name="T1" fmla="*/ 2147483646 h 1815"/>
                <a:gd name="T2" fmla="*/ 0 w 619"/>
                <a:gd name="T3" fmla="*/ 2147483646 h 1815"/>
                <a:gd name="T4" fmla="*/ 0 60000 65536"/>
                <a:gd name="T5" fmla="*/ 0 60000 65536"/>
                <a:gd name="T6" fmla="*/ 0 w 619"/>
                <a:gd name="T7" fmla="*/ 0 h 1815"/>
                <a:gd name="T8" fmla="*/ 619 w 619"/>
                <a:gd name="T9" fmla="*/ 1815 h 181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9" h="1815">
                  <a:moveTo>
                    <a:pt x="39" y="1136"/>
                  </a:moveTo>
                  <a:cubicBezTo>
                    <a:pt x="619" y="1815"/>
                    <a:pt x="484" y="0"/>
                    <a:pt x="0" y="77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C4A0D4-CFBA-4827-B3D1-18E1732C73A9}"/>
              </a:ext>
            </a:extLst>
          </p:cNvPr>
          <p:cNvGrpSpPr/>
          <p:nvPr/>
        </p:nvGrpSpPr>
        <p:grpSpPr>
          <a:xfrm>
            <a:off x="3787161" y="3917727"/>
            <a:ext cx="2038350" cy="1236662"/>
            <a:chOff x="421388" y="3445116"/>
            <a:chExt cx="2038350" cy="1236662"/>
          </a:xfrm>
        </p:grpSpPr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34B4F212-05C5-4849-9B36-ABD588DD0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48" y="4281728"/>
              <a:ext cx="18324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Text Box 37">
              <a:extLst>
                <a:ext uri="{FF2B5EF4-FFF2-40B4-BE49-F238E27FC236}">
                  <a16:creationId xmlns:a16="http://schemas.microsoft.com/office/drawing/2014/main" id="{4BA46625-00E7-4E71-8028-A082B3D20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913" y="3445116"/>
              <a:ext cx="1974173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&amp;&amp;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(corrupt(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||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has_seq1(</a:t>
              </a:r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))</a:t>
              </a:r>
            </a:p>
          </p:txBody>
        </p:sp>
        <p:sp>
          <p:nvSpPr>
            <p:cNvPr id="42" name="Text Box 38">
              <a:extLst>
                <a:ext uri="{FF2B5EF4-FFF2-40B4-BE49-F238E27FC236}">
                  <a16:creationId xmlns:a16="http://schemas.microsoft.com/office/drawing/2014/main" id="{B7FF447E-65EE-4C89-A1CB-37C9A62E4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388" y="4272203"/>
              <a:ext cx="20383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udt_send(sndpkt)</a:t>
              </a:r>
            </a:p>
          </p:txBody>
        </p:sp>
      </p:grpSp>
      <p:sp>
        <p:nvSpPr>
          <p:cNvPr id="43" name="Text Box 39">
            <a:extLst>
              <a:ext uri="{FF2B5EF4-FFF2-40B4-BE49-F238E27FC236}">
                <a16:creationId xmlns:a16="http://schemas.microsoft.com/office/drawing/2014/main" id="{0588A327-4E9D-4055-B23E-D4AD18A63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6440" y="4262134"/>
            <a:ext cx="14991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>
                <a:solidFill>
                  <a:srgbClr val="339933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接收方部分</a:t>
            </a:r>
          </a:p>
          <a:p>
            <a:pPr algn="ctr"/>
            <a:r>
              <a:rPr lang="zh-CN" altLang="en-US" sz="2000">
                <a:solidFill>
                  <a:srgbClr val="339933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339933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FSM</a:t>
            </a:r>
          </a:p>
        </p:txBody>
      </p:sp>
      <p:sp>
        <p:nvSpPr>
          <p:cNvPr id="44" name="Line 40">
            <a:extLst>
              <a:ext uri="{FF2B5EF4-FFF2-40B4-BE49-F238E27FC236}">
                <a16:creationId xmlns:a16="http://schemas.microsoft.com/office/drawing/2014/main" id="{13F1790F-EF08-44FF-8D90-5743B8705B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686" y="2947604"/>
            <a:ext cx="7492727" cy="2360454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9C40DCD-D212-461C-8F01-961EB102547F}"/>
              </a:ext>
            </a:extLst>
          </p:cNvPr>
          <p:cNvGrpSpPr/>
          <p:nvPr/>
        </p:nvGrpSpPr>
        <p:grpSpPr>
          <a:xfrm>
            <a:off x="9348788" y="3831841"/>
            <a:ext cx="2413000" cy="1184275"/>
            <a:chOff x="5983015" y="3359230"/>
            <a:chExt cx="2413000" cy="1184275"/>
          </a:xfrm>
        </p:grpSpPr>
        <p:sp>
          <p:nvSpPr>
            <p:cNvPr id="46" name="Text Box 21">
              <a:extLst>
                <a:ext uri="{FF2B5EF4-FFF2-40B4-BE49-F238E27FC236}">
                  <a16:creationId xmlns:a16="http://schemas.microsoft.com/office/drawing/2014/main" id="{D4001110-2D4C-41F2-AE2A-C867CC6B94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3015" y="3359230"/>
              <a:ext cx="24130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 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err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600" b="1" err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600" b="1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(rcvpkt,0)</a:t>
              </a:r>
              <a:r>
                <a:rPr lang="en-US" altLang="zh-CN" sz="1000">
                  <a:solidFill>
                    <a:srgbClr val="009FF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endParaRPr lang="en-US" altLang="zh-CN" sz="2400">
                <a:solidFill>
                  <a:srgbClr val="009FF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22">
              <a:extLst>
                <a:ext uri="{FF2B5EF4-FFF2-40B4-BE49-F238E27FC236}">
                  <a16:creationId xmlns:a16="http://schemas.microsoft.com/office/drawing/2014/main" id="{432FB43B-042C-4060-AEDC-2A2DB5C77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1915" y="4183143"/>
              <a:ext cx="18637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D38DD8B0-965E-4B7F-9972-C1E1367A6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5015" y="4206955"/>
              <a:ext cx="3794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楷体" panose="02010609060101010101" pitchFamily="49" charset="-122"/>
                  <a:cs typeface="Arial" panose="020B0604020202020204" pitchFamily="34" charset="0"/>
                </a:rPr>
                <a:t>L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BE36226B-C836-4B45-B049-6B7A66C40CCA}"/>
              </a:ext>
            </a:extLst>
          </p:cNvPr>
          <p:cNvSpPr txBox="1"/>
          <p:nvPr/>
        </p:nvSpPr>
        <p:spPr>
          <a:xfrm>
            <a:off x="1942654" y="3544485"/>
            <a:ext cx="917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F0000"/>
                </a:solidFill>
              </a:rPr>
              <a:t>Rdt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3600" b="1" dirty="0">
                <a:solidFill>
                  <a:srgbClr val="FF0000"/>
                </a:solidFill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25414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6" grpId="0"/>
      <p:bldP spid="27" grpId="0" animBg="1"/>
      <p:bldP spid="28" grpId="0" animBg="1"/>
      <p:bldP spid="43" grpId="0"/>
      <p:bldP spid="4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数据丢失的解决方案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假设</a:t>
            </a:r>
          </a:p>
          <a:p>
            <a:pPr lvl="1"/>
            <a:r>
              <a:rPr lang="zh-CN" altLang="en-US" sz="2400" dirty="0"/>
              <a:t>底层信道不但可能出现比特差错，而且可能会丢包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305EA2-EDEE-4C58-855D-3D7C829F62C9}"/>
              </a:ext>
            </a:extLst>
          </p:cNvPr>
          <p:cNvSpPr txBox="1"/>
          <p:nvPr/>
        </p:nvSpPr>
        <p:spPr>
          <a:xfrm>
            <a:off x="3372336" y="5089702"/>
            <a:ext cx="5447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数据可靠传输协议</a:t>
            </a:r>
            <a:r>
              <a:rPr lang="en-US" altLang="zh-CN" sz="2800" dirty="0">
                <a:solidFill>
                  <a:srgbClr val="FF0000"/>
                </a:solidFill>
              </a:rPr>
              <a:t>3.0</a:t>
            </a:r>
            <a:r>
              <a:rPr lang="zh-CN" altLang="en-US" sz="2800" dirty="0">
                <a:solidFill>
                  <a:srgbClr val="FF0000"/>
                </a:solidFill>
              </a:rPr>
              <a:t>（</a:t>
            </a:r>
            <a:r>
              <a:rPr lang="en-US" altLang="zh-CN" sz="2800" dirty="0" err="1">
                <a:solidFill>
                  <a:srgbClr val="FF0000"/>
                </a:solidFill>
              </a:rPr>
              <a:t>Rdt</a:t>
            </a:r>
            <a:r>
              <a:rPr lang="en-US" altLang="zh-CN" sz="2800" dirty="0">
                <a:solidFill>
                  <a:srgbClr val="FF0000"/>
                </a:solidFill>
              </a:rPr>
              <a:t> 3.0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6B2BC24-17DB-4E6C-AD8D-3CB4DC2B7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243" y="4135972"/>
            <a:ext cx="4055510" cy="4907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C000">
                <a:lumMod val="20000"/>
                <a:lumOff val="80000"/>
              </a:srgb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耐心的等待！！！</a:t>
            </a:r>
          </a:p>
        </p:txBody>
      </p:sp>
    </p:spTree>
    <p:extLst>
      <p:ext uri="{BB962C8B-B14F-4D97-AF65-F5344CB8AC3E}">
        <p14:creationId xmlns:p14="http://schemas.microsoft.com/office/powerpoint/2010/main" val="244990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57B4E92-DF6B-4D5F-AF31-0B2F0F090B54}"/>
              </a:ext>
            </a:extLst>
          </p:cNvPr>
          <p:cNvGrpSpPr/>
          <p:nvPr/>
        </p:nvGrpSpPr>
        <p:grpSpPr>
          <a:xfrm>
            <a:off x="5860836" y="1205136"/>
            <a:ext cx="3860800" cy="855662"/>
            <a:chOff x="2697691" y="1457405"/>
            <a:chExt cx="3860800" cy="855662"/>
          </a:xfrm>
        </p:grpSpPr>
        <p:sp>
          <p:nvSpPr>
            <p:cNvPr id="5" name="Text Box 8">
              <a:extLst>
                <a:ext uri="{FF2B5EF4-FFF2-40B4-BE49-F238E27FC236}">
                  <a16:creationId xmlns:a16="http://schemas.microsoft.com/office/drawing/2014/main" id="{9B5DE276-A59F-4FD6-846E-28C6D28DC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691" y="1751092"/>
              <a:ext cx="3860800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 = make_pkt(0, data, checksum)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udt_send(sndpkt)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start_timer</a:t>
              </a:r>
            </a:p>
          </p:txBody>
        </p:sp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60D49444-67AA-4344-909E-EA0732EF2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8966" y="1457405"/>
              <a:ext cx="17240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rdt_send(data)</a:t>
              </a:r>
            </a:p>
          </p:txBody>
        </p:sp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B83C1E22-1F49-45D5-BD0C-A6143DC85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0566" y="1795542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Freeform 15">
            <a:extLst>
              <a:ext uri="{FF2B5EF4-FFF2-40B4-BE49-F238E27FC236}">
                <a16:creationId xmlns:a16="http://schemas.microsoft.com/office/drawing/2014/main" id="{4D3ABDD7-9801-4505-A0D0-C0F4C2CEFFA6}"/>
              </a:ext>
            </a:extLst>
          </p:cNvPr>
          <p:cNvSpPr>
            <a:spLocks/>
          </p:cNvSpPr>
          <p:nvPr/>
        </p:nvSpPr>
        <p:spPr bwMode="auto">
          <a:xfrm flipV="1">
            <a:off x="6225961" y="2186211"/>
            <a:ext cx="2090738" cy="163512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BBAD408F-0E3D-4C7E-B698-28221B4A10B4}"/>
              </a:ext>
            </a:extLst>
          </p:cNvPr>
          <p:cNvSpPr>
            <a:spLocks/>
          </p:cNvSpPr>
          <p:nvPr/>
        </p:nvSpPr>
        <p:spPr bwMode="auto">
          <a:xfrm>
            <a:off x="6211674" y="4853211"/>
            <a:ext cx="2312987" cy="274637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2D1F9C2-6781-45B7-9E3B-6BDA6C4AE370}"/>
              </a:ext>
            </a:extLst>
          </p:cNvPr>
          <p:cNvGrpSpPr/>
          <p:nvPr/>
        </p:nvGrpSpPr>
        <p:grpSpPr>
          <a:xfrm>
            <a:off x="6157699" y="5056411"/>
            <a:ext cx="3444875" cy="835025"/>
            <a:chOff x="2994554" y="5308680"/>
            <a:chExt cx="3444875" cy="835025"/>
          </a:xfrm>
        </p:grpSpPr>
        <p:sp>
          <p:nvSpPr>
            <p:cNvPr id="11" name="Text Box 25">
              <a:extLst>
                <a:ext uri="{FF2B5EF4-FFF2-40B4-BE49-F238E27FC236}">
                  <a16:creationId xmlns:a16="http://schemas.microsoft.com/office/drawing/2014/main" id="{3BE74E54-6242-4B3D-8722-02ECA0F0E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554" y="5591255"/>
              <a:ext cx="3444875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= 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make_pkt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(1, data, checksum)</a:t>
              </a:r>
            </a:p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start_timer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D811CE38-9AF8-4056-A702-BA2B1A5D5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554" y="5308680"/>
              <a:ext cx="17240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rdt_send(data)</a:t>
              </a:r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762D0D9A-6D69-4168-8140-10AE3CAD3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616" y="5619830"/>
              <a:ext cx="259873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CA5A80-8C68-4060-B92E-06C5C0AC7240}"/>
              </a:ext>
            </a:extLst>
          </p:cNvPr>
          <p:cNvGrpSpPr/>
          <p:nvPr/>
        </p:nvGrpSpPr>
        <p:grpSpPr>
          <a:xfrm>
            <a:off x="9121561" y="3221261"/>
            <a:ext cx="2149475" cy="871537"/>
            <a:chOff x="5958416" y="3473530"/>
            <a:chExt cx="2149475" cy="871537"/>
          </a:xfrm>
        </p:grpSpPr>
        <p:sp>
          <p:nvSpPr>
            <p:cNvPr id="15" name="Text Box 28">
              <a:extLst>
                <a:ext uri="{FF2B5EF4-FFF2-40B4-BE49-F238E27FC236}">
                  <a16:creationId xmlns:a16="http://schemas.microsoft.com/office/drawing/2014/main" id="{232EF7BE-CE81-4B26-9904-B933A2834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8416" y="3473530"/>
              <a:ext cx="21494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 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(rcvpkt,0)</a:t>
              </a:r>
              <a:r>
                <a:rPr lang="en-US" altLang="zh-CN" sz="1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2DF518B7-64ED-403E-80AD-6CF453BB6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4304" y="4184730"/>
              <a:ext cx="14192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34">
              <a:extLst>
                <a:ext uri="{FF2B5EF4-FFF2-40B4-BE49-F238E27FC236}">
                  <a16:creationId xmlns:a16="http://schemas.microsoft.com/office/drawing/2014/main" id="{82CEB49D-7CB7-4A5E-A410-8EBA372C8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054" y="4165680"/>
              <a:ext cx="1514475" cy="1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stop_timer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0C3D7E9-F836-4317-983E-D148A18D388F}"/>
              </a:ext>
            </a:extLst>
          </p:cNvPr>
          <p:cNvGrpSpPr/>
          <p:nvPr/>
        </p:nvGrpSpPr>
        <p:grpSpPr>
          <a:xfrm>
            <a:off x="3741524" y="2979961"/>
            <a:ext cx="1920875" cy="1112837"/>
            <a:chOff x="578379" y="3232230"/>
            <a:chExt cx="1920875" cy="1112837"/>
          </a:xfrm>
        </p:grpSpPr>
        <p:sp>
          <p:nvSpPr>
            <p:cNvPr id="19" name="Text Box 32">
              <a:extLst>
                <a:ext uri="{FF2B5EF4-FFF2-40B4-BE49-F238E27FC236}">
                  <a16:creationId xmlns:a16="http://schemas.microsoft.com/office/drawing/2014/main" id="{ACEFEBC8-1A7F-4FE5-A9BD-14E145098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316" y="3232230"/>
              <a:ext cx="191293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 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notcorrupt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&amp;&amp; 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(rcvpkt,1)</a:t>
              </a:r>
              <a:r>
                <a:rPr lang="en-US" altLang="zh-CN" sz="1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Line 33">
              <a:extLst>
                <a:ext uri="{FF2B5EF4-FFF2-40B4-BE49-F238E27FC236}">
                  <a16:creationId xmlns:a16="http://schemas.microsoft.com/office/drawing/2014/main" id="{6D2E9699-1FF4-42BB-A4B6-DD981E337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316" y="3972005"/>
              <a:ext cx="15176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35">
              <a:extLst>
                <a:ext uri="{FF2B5EF4-FFF2-40B4-BE49-F238E27FC236}">
                  <a16:creationId xmlns:a16="http://schemas.microsoft.com/office/drawing/2014/main" id="{4F547576-3427-48AC-B53A-9B14B909E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379" y="3945017"/>
              <a:ext cx="1514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stop_timer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94C52DF-E95F-46F8-B004-6CA68E717D2C}"/>
              </a:ext>
            </a:extLst>
          </p:cNvPr>
          <p:cNvGrpSpPr/>
          <p:nvPr/>
        </p:nvGrpSpPr>
        <p:grpSpPr>
          <a:xfrm>
            <a:off x="8202399" y="1789336"/>
            <a:ext cx="1579562" cy="1346200"/>
            <a:chOff x="5039254" y="1932272"/>
            <a:chExt cx="1579562" cy="1346200"/>
          </a:xfrm>
        </p:grpSpPr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655CFBF9-7861-416F-BB81-6FC02CADA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666" y="2314859"/>
              <a:ext cx="838200" cy="838200"/>
            </a:xfrm>
            <a:prstGeom prst="ellipse">
              <a:avLst/>
            </a:prstGeom>
            <a:solidFill>
              <a:srgbClr val="92D05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12">
              <a:extLst>
                <a:ext uri="{FF2B5EF4-FFF2-40B4-BE49-F238E27FC236}">
                  <a16:creationId xmlns:a16="http://schemas.microsoft.com/office/drawing/2014/main" id="{57593DCB-2BDB-4EDE-8DCC-D3F25ACF08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9254" y="2348197"/>
              <a:ext cx="889000" cy="865187"/>
              <a:chOff x="445" y="1273"/>
              <a:chExt cx="560" cy="545"/>
            </a:xfrm>
          </p:grpSpPr>
          <p:sp>
            <p:nvSpPr>
              <p:cNvPr id="27" name="Oval 13">
                <a:extLst>
                  <a:ext uri="{FF2B5EF4-FFF2-40B4-BE49-F238E27FC236}">
                    <a16:creationId xmlns:a16="http://schemas.microsoft.com/office/drawing/2014/main" id="{E5EEB1DD-EB44-4577-89DD-3150936DE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1273"/>
                <a:ext cx="560" cy="545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14">
                <a:extLst>
                  <a:ext uri="{FF2B5EF4-FFF2-40B4-BE49-F238E27FC236}">
                    <a16:creationId xmlns:a16="http://schemas.microsoft.com/office/drawing/2014/main" id="{F30B03EC-E032-4235-9A0C-E54C359777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" y="1309"/>
                <a:ext cx="450" cy="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ACK0</a:t>
                </a:r>
              </a:p>
            </p:txBody>
          </p:sp>
        </p:grp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E07D5F2-AC38-4D06-825E-BFE14B9DF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279" y="1932272"/>
              <a:ext cx="871537" cy="666750"/>
            </a:xfrm>
            <a:custGeom>
              <a:avLst/>
              <a:gdLst>
                <a:gd name="T0" fmla="*/ 0 w 549"/>
                <a:gd name="T1" fmla="*/ 2147483646 h 420"/>
                <a:gd name="T2" fmla="*/ 2147483646 w 549"/>
                <a:gd name="T3" fmla="*/ 2147483646 h 420"/>
                <a:gd name="T4" fmla="*/ 0 60000 65536"/>
                <a:gd name="T5" fmla="*/ 0 60000 65536"/>
                <a:gd name="T6" fmla="*/ 0 w 549"/>
                <a:gd name="T7" fmla="*/ 0 h 420"/>
                <a:gd name="T8" fmla="*/ 549 w 549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49" h="420">
                  <a:moveTo>
                    <a:pt x="0" y="306"/>
                  </a:moveTo>
                  <a:cubicBezTo>
                    <a:pt x="78" y="0"/>
                    <a:pt x="549" y="315"/>
                    <a:pt x="87" y="420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0214237-D52D-469F-A391-4EFF55B6B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141" y="2595847"/>
              <a:ext cx="461963" cy="682625"/>
            </a:xfrm>
            <a:custGeom>
              <a:avLst/>
              <a:gdLst>
                <a:gd name="T0" fmla="*/ 0 w 291"/>
                <a:gd name="T1" fmla="*/ 2147483646 h 430"/>
                <a:gd name="T2" fmla="*/ 2147483646 w 291"/>
                <a:gd name="T3" fmla="*/ 2147483646 h 430"/>
                <a:gd name="T4" fmla="*/ 0 60000 65536"/>
                <a:gd name="T5" fmla="*/ 0 60000 65536"/>
                <a:gd name="T6" fmla="*/ 0 w 291"/>
                <a:gd name="T7" fmla="*/ 0 h 430"/>
                <a:gd name="T8" fmla="*/ 291 w 291"/>
                <a:gd name="T9" fmla="*/ 430 h 4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1" h="430">
                  <a:moveTo>
                    <a:pt x="0" y="120"/>
                  </a:moveTo>
                  <a:cubicBezTo>
                    <a:pt x="291" y="0"/>
                    <a:pt x="259" y="430"/>
                    <a:pt x="15" y="25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93B8449-01B8-453F-B674-FE96E81C4941}"/>
              </a:ext>
            </a:extLst>
          </p:cNvPr>
          <p:cNvGrpSpPr/>
          <p:nvPr/>
        </p:nvGrpSpPr>
        <p:grpSpPr>
          <a:xfrm>
            <a:off x="9412074" y="2394173"/>
            <a:ext cx="2116137" cy="665163"/>
            <a:chOff x="6248929" y="2646442"/>
            <a:chExt cx="2116137" cy="665163"/>
          </a:xfrm>
        </p:grpSpPr>
        <p:sp>
          <p:nvSpPr>
            <p:cNvPr id="30" name="Text Box 37">
              <a:extLst>
                <a:ext uri="{FF2B5EF4-FFF2-40B4-BE49-F238E27FC236}">
                  <a16:creationId xmlns:a16="http://schemas.microsoft.com/office/drawing/2014/main" id="{45FC21B2-17E6-431E-A8A4-D9F101F37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929" y="2882980"/>
              <a:ext cx="2116137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start_timer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38">
              <a:extLst>
                <a:ext uri="{FF2B5EF4-FFF2-40B4-BE49-F238E27FC236}">
                  <a16:creationId xmlns:a16="http://schemas.microsoft.com/office/drawing/2014/main" id="{B2870418-0EC7-424B-AB95-B332F42DE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1154" y="2646442"/>
              <a:ext cx="11144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timeout</a:t>
              </a:r>
            </a:p>
          </p:txBody>
        </p:sp>
        <p:sp>
          <p:nvSpPr>
            <p:cNvPr id="32" name="Line 39">
              <a:extLst>
                <a:ext uri="{FF2B5EF4-FFF2-40B4-BE49-F238E27FC236}">
                  <a16:creationId xmlns:a16="http://schemas.microsoft.com/office/drawing/2014/main" id="{A347125D-BC70-428A-B5E1-1ED87BBEC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0054" y="2900442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CFF1160-B9F3-40F5-A3D9-2E3E6A2862C1}"/>
              </a:ext>
            </a:extLst>
          </p:cNvPr>
          <p:cNvGrpSpPr/>
          <p:nvPr/>
        </p:nvGrpSpPr>
        <p:grpSpPr>
          <a:xfrm>
            <a:off x="3709774" y="4095099"/>
            <a:ext cx="1824038" cy="682625"/>
            <a:chOff x="306916" y="4573667"/>
            <a:chExt cx="1824038" cy="682625"/>
          </a:xfrm>
        </p:grpSpPr>
        <p:sp>
          <p:nvSpPr>
            <p:cNvPr id="34" name="Text Box 42">
              <a:extLst>
                <a:ext uri="{FF2B5EF4-FFF2-40B4-BE49-F238E27FC236}">
                  <a16:creationId xmlns:a16="http://schemas.microsoft.com/office/drawing/2014/main" id="{03AF8825-8E7C-4C4A-8E9C-91117F5E3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916" y="4827667"/>
              <a:ext cx="18240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udt_send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sndpkt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start_timer</a:t>
              </a:r>
              <a:endParaRPr lang="en-US" altLang="zh-CN" sz="1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9D55393-D9A3-4108-805B-CDDB1B633315}"/>
                </a:ext>
              </a:extLst>
            </p:cNvPr>
            <p:cNvGrpSpPr/>
            <p:nvPr/>
          </p:nvGrpSpPr>
          <p:grpSpPr>
            <a:xfrm>
              <a:off x="321204" y="4573667"/>
              <a:ext cx="1114425" cy="285750"/>
              <a:chOff x="321204" y="4573667"/>
              <a:chExt cx="1114425" cy="285750"/>
            </a:xfrm>
          </p:grpSpPr>
          <p:sp>
            <p:nvSpPr>
              <p:cNvPr id="36" name="Text Box 43">
                <a:extLst>
                  <a:ext uri="{FF2B5EF4-FFF2-40B4-BE49-F238E27FC236}">
                    <a16:creationId xmlns:a16="http://schemas.microsoft.com/office/drawing/2014/main" id="{B1783FB7-C2AF-4123-90ED-3D7A74AF13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204" y="4573667"/>
                <a:ext cx="1114425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timeout</a:t>
                </a:r>
              </a:p>
            </p:txBody>
          </p:sp>
          <p:sp>
            <p:nvSpPr>
              <p:cNvPr id="37" name="Line 44">
                <a:extLst>
                  <a:ext uri="{FF2B5EF4-FFF2-40B4-BE49-F238E27FC236}">
                    <a16:creationId xmlns:a16="http://schemas.microsoft.com/office/drawing/2014/main" id="{58F31837-D5F9-4284-B496-A21607792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391" y="4856242"/>
                <a:ext cx="9906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B9E864B-5E86-4145-AF12-957D3E45799C}"/>
              </a:ext>
            </a:extLst>
          </p:cNvPr>
          <p:cNvGrpSpPr/>
          <p:nvPr/>
        </p:nvGrpSpPr>
        <p:grpSpPr>
          <a:xfrm>
            <a:off x="8294474" y="4076923"/>
            <a:ext cx="1552575" cy="1301750"/>
            <a:chOff x="5131329" y="4219859"/>
            <a:chExt cx="1552575" cy="1301750"/>
          </a:xfrm>
        </p:grpSpPr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60BEAB73-0A10-46B3-8CA6-B8BBAAD29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3266" y="4219859"/>
              <a:ext cx="838200" cy="838200"/>
            </a:xfrm>
            <a:prstGeom prst="ellipse">
              <a:avLst/>
            </a:prstGeom>
            <a:solidFill>
              <a:srgbClr val="C00000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0" name="Group 19">
              <a:extLst>
                <a:ext uri="{FF2B5EF4-FFF2-40B4-BE49-F238E27FC236}">
                  <a16:creationId xmlns:a16="http://schemas.microsoft.com/office/drawing/2014/main" id="{1FBD7721-6BEE-47B7-A963-AA9D48E2C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1329" y="4262722"/>
              <a:ext cx="1189037" cy="850900"/>
              <a:chOff x="4090" y="3230"/>
              <a:chExt cx="749" cy="536"/>
            </a:xfrm>
          </p:grpSpPr>
          <p:sp>
            <p:nvSpPr>
              <p:cNvPr id="42" name="Oval 20">
                <a:extLst>
                  <a:ext uri="{FF2B5EF4-FFF2-40B4-BE49-F238E27FC236}">
                    <a16:creationId xmlns:a16="http://schemas.microsoft.com/office/drawing/2014/main" id="{C941FFAB-DF6E-4FFC-9D7B-9888CF7DC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" y="3230"/>
                <a:ext cx="595" cy="53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 Box 21">
                <a:extLst>
                  <a:ext uri="{FF2B5EF4-FFF2-40B4-BE49-F238E27FC236}">
                    <a16:creationId xmlns:a16="http://schemas.microsoft.com/office/drawing/2014/main" id="{B56747A5-9FD2-4791-A376-39AE2E9F6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0" y="3270"/>
                <a:ext cx="749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等待来自</a:t>
                </a:r>
              </a:p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上层的</a:t>
                </a:r>
              </a:p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调用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41" name="Freeform 45">
              <a:extLst>
                <a:ext uri="{FF2B5EF4-FFF2-40B4-BE49-F238E27FC236}">
                  <a16:creationId xmlns:a16="http://schemas.microsoft.com/office/drawing/2014/main" id="{199D36AB-5AA2-4657-93B5-7F06FF349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466" y="4631022"/>
              <a:ext cx="579438" cy="890587"/>
            </a:xfrm>
            <a:custGeom>
              <a:avLst/>
              <a:gdLst>
                <a:gd name="T0" fmla="*/ 2147483646 w 322"/>
                <a:gd name="T1" fmla="*/ 2147483646 h 483"/>
                <a:gd name="T2" fmla="*/ 0 w 322"/>
                <a:gd name="T3" fmla="*/ 2147483646 h 483"/>
                <a:gd name="T4" fmla="*/ 0 60000 65536"/>
                <a:gd name="T5" fmla="*/ 0 60000 65536"/>
                <a:gd name="T6" fmla="*/ 0 w 322"/>
                <a:gd name="T7" fmla="*/ 0 h 483"/>
                <a:gd name="T8" fmla="*/ 322 w 322"/>
                <a:gd name="T9" fmla="*/ 483 h 48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2" h="483">
                  <a:moveTo>
                    <a:pt x="31" y="120"/>
                  </a:moveTo>
                  <a:cubicBezTo>
                    <a:pt x="322" y="0"/>
                    <a:pt x="64" y="483"/>
                    <a:pt x="0" y="18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099A8B1-7E25-42CF-AC8C-44BEA1BED231}"/>
              </a:ext>
            </a:extLst>
          </p:cNvPr>
          <p:cNvGrpSpPr/>
          <p:nvPr/>
        </p:nvGrpSpPr>
        <p:grpSpPr>
          <a:xfrm>
            <a:off x="4871824" y="4076923"/>
            <a:ext cx="1550987" cy="1371600"/>
            <a:chOff x="1708679" y="4219859"/>
            <a:chExt cx="1550987" cy="1371600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79C6661E-4882-4DAD-B4DD-D28FA53A5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1466" y="4219859"/>
              <a:ext cx="838200" cy="83820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966563BF-489C-412D-854A-F60DEEFC1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8704" y="4959634"/>
              <a:ext cx="692150" cy="631825"/>
            </a:xfrm>
            <a:custGeom>
              <a:avLst/>
              <a:gdLst>
                <a:gd name="T0" fmla="*/ 2147483646 w 436"/>
                <a:gd name="T1" fmla="*/ 2147483646 h 398"/>
                <a:gd name="T2" fmla="*/ 2147483646 w 436"/>
                <a:gd name="T3" fmla="*/ 0 h 398"/>
                <a:gd name="T4" fmla="*/ 0 60000 65536"/>
                <a:gd name="T5" fmla="*/ 0 60000 65536"/>
                <a:gd name="T6" fmla="*/ 0 w 436"/>
                <a:gd name="T7" fmla="*/ 0 h 398"/>
                <a:gd name="T8" fmla="*/ 436 w 436"/>
                <a:gd name="T9" fmla="*/ 398 h 39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6" h="398">
                  <a:moveTo>
                    <a:pt x="436" y="101"/>
                  </a:moveTo>
                  <a:cubicBezTo>
                    <a:pt x="367" y="398"/>
                    <a:pt x="0" y="31"/>
                    <a:pt x="300" y="0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61899826-8D1B-45A1-BF41-0FD3E3D62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679" y="4670709"/>
              <a:ext cx="571500" cy="420688"/>
            </a:xfrm>
            <a:custGeom>
              <a:avLst/>
              <a:gdLst>
                <a:gd name="T0" fmla="*/ 2147483646 w 900"/>
                <a:gd name="T1" fmla="*/ 2147483646 h 662"/>
                <a:gd name="T2" fmla="*/ 2147483646 w 900"/>
                <a:gd name="T3" fmla="*/ 2147483646 h 662"/>
                <a:gd name="T4" fmla="*/ 0 60000 65536"/>
                <a:gd name="T5" fmla="*/ 0 60000 65536"/>
                <a:gd name="T6" fmla="*/ 0 w 900"/>
                <a:gd name="T7" fmla="*/ 0 h 662"/>
                <a:gd name="T8" fmla="*/ 900 w 900"/>
                <a:gd name="T9" fmla="*/ 662 h 6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00" h="662">
                  <a:moveTo>
                    <a:pt x="900" y="360"/>
                  </a:moveTo>
                  <a:cubicBezTo>
                    <a:pt x="171" y="662"/>
                    <a:pt x="0" y="0"/>
                    <a:pt x="825" y="15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8" name="Group 51">
              <a:extLst>
                <a:ext uri="{FF2B5EF4-FFF2-40B4-BE49-F238E27FC236}">
                  <a16:creationId xmlns:a16="http://schemas.microsoft.com/office/drawing/2014/main" id="{7B549DF6-7FE3-4988-9982-E3C3EBC74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8754" y="4246847"/>
              <a:ext cx="889000" cy="865187"/>
              <a:chOff x="445" y="1273"/>
              <a:chExt cx="560" cy="545"/>
            </a:xfrm>
          </p:grpSpPr>
          <p:sp>
            <p:nvSpPr>
              <p:cNvPr id="49" name="Oval 52">
                <a:extLst>
                  <a:ext uri="{FF2B5EF4-FFF2-40B4-BE49-F238E27FC236}">
                    <a16:creationId xmlns:a16="http://schemas.microsoft.com/office/drawing/2014/main" id="{94146A05-2322-44A7-B7D0-8EFAB222C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1273"/>
                <a:ext cx="560" cy="545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9FF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 Box 53">
                <a:extLst>
                  <a:ext uri="{FF2B5EF4-FFF2-40B4-BE49-F238E27FC236}">
                    <a16:creationId xmlns:a16="http://schemas.microsoft.com/office/drawing/2014/main" id="{6755FBAC-EDA8-45AE-9CEC-27C993C568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" y="1309"/>
                <a:ext cx="450" cy="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等待 </a:t>
                </a:r>
                <a:r>
                  <a:rPr lang="en-US" altLang="zh-CN" sz="1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ACK1</a:t>
                </a: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ABFB07B-3422-47CA-8E40-31658E294BD6}"/>
              </a:ext>
            </a:extLst>
          </p:cNvPr>
          <p:cNvGrpSpPr/>
          <p:nvPr/>
        </p:nvGrpSpPr>
        <p:grpSpPr>
          <a:xfrm>
            <a:off x="4848011" y="1659161"/>
            <a:ext cx="1601788" cy="1441450"/>
            <a:chOff x="1684866" y="1802097"/>
            <a:chExt cx="1601788" cy="144145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BB774CA-BE18-4632-8F9C-FF67FAEFA328}"/>
                </a:ext>
              </a:extLst>
            </p:cNvPr>
            <p:cNvGrpSpPr/>
            <p:nvPr/>
          </p:nvGrpSpPr>
          <p:grpSpPr>
            <a:xfrm>
              <a:off x="2097616" y="1802097"/>
              <a:ext cx="1189038" cy="1441450"/>
              <a:chOff x="2097616" y="1802097"/>
              <a:chExt cx="1189038" cy="1441450"/>
            </a:xfrm>
          </p:grpSpPr>
          <p:sp>
            <p:nvSpPr>
              <p:cNvPr id="54" name="Oval 4">
                <a:extLst>
                  <a:ext uri="{FF2B5EF4-FFF2-40B4-BE49-F238E27FC236}">
                    <a16:creationId xmlns:a16="http://schemas.microsoft.com/office/drawing/2014/main" id="{A45535FE-1B28-4EEC-8EB3-D6D1A9A2F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266" y="2314859"/>
                <a:ext cx="838200" cy="838200"/>
              </a:xfrm>
              <a:prstGeom prst="ellipse">
                <a:avLst/>
              </a:prstGeom>
              <a:solidFill>
                <a:srgbClr val="FFC000"/>
              </a:solidFill>
              <a:ln w="19050">
                <a:noFill/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Line 11">
                <a:extLst>
                  <a:ext uri="{FF2B5EF4-FFF2-40B4-BE49-F238E27FC236}">
                    <a16:creationId xmlns:a16="http://schemas.microsoft.com/office/drawing/2014/main" id="{AF0CEDEF-2861-4B19-B27D-7DF44A6FE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7816" y="1802097"/>
                <a:ext cx="157163" cy="576262"/>
              </a:xfrm>
              <a:prstGeom prst="line">
                <a:avLst/>
              </a:prstGeom>
              <a:noFill/>
              <a:ln w="28575">
                <a:solidFill>
                  <a:srgbClr val="009FF6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6" name="Group 47">
                <a:extLst>
                  <a:ext uri="{FF2B5EF4-FFF2-40B4-BE49-F238E27FC236}">
                    <a16:creationId xmlns:a16="http://schemas.microsoft.com/office/drawing/2014/main" id="{A286BA1D-1E21-457D-BA4A-5C4623E288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7616" y="2392647"/>
                <a:ext cx="1189038" cy="850900"/>
                <a:chOff x="4090" y="3230"/>
                <a:chExt cx="749" cy="536"/>
              </a:xfrm>
            </p:grpSpPr>
            <p:sp>
              <p:nvSpPr>
                <p:cNvPr id="57" name="Oval 48">
                  <a:extLst>
                    <a:ext uri="{FF2B5EF4-FFF2-40B4-BE49-F238E27FC236}">
                      <a16:creationId xmlns:a16="http://schemas.microsoft.com/office/drawing/2014/main" id="{FE61D093-63FE-4695-94AB-2AAE007CD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9" y="3230"/>
                  <a:ext cx="595" cy="536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9FF6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49">
                  <a:extLst>
                    <a:ext uri="{FF2B5EF4-FFF2-40B4-BE49-F238E27FC236}">
                      <a16:creationId xmlns:a16="http://schemas.microsoft.com/office/drawing/2014/main" id="{AC417627-BB87-4728-B25F-79AAD73E81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0" y="3270"/>
                  <a:ext cx="749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等待来自</a:t>
                  </a:r>
                </a:p>
                <a:p>
                  <a:pPr algn="ctr"/>
                  <a:r>
                    <a:rPr lang="zh-CN" altLang="en-US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上层的</a:t>
                  </a:r>
                </a:p>
                <a:p>
                  <a:pPr algn="ctr"/>
                  <a:r>
                    <a:rPr lang="zh-CN" altLang="en-US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调用</a:t>
                  </a:r>
                  <a:r>
                    <a:rPr lang="en-US" altLang="zh-CN" sz="14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</p:grp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D9C7F2D5-B40B-47C4-A052-7CBC4609099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684866" y="2040222"/>
              <a:ext cx="579438" cy="890587"/>
            </a:xfrm>
            <a:custGeom>
              <a:avLst/>
              <a:gdLst>
                <a:gd name="T0" fmla="*/ 2147483646 w 322"/>
                <a:gd name="T1" fmla="*/ 2147483646 h 483"/>
                <a:gd name="T2" fmla="*/ 0 w 322"/>
                <a:gd name="T3" fmla="*/ 2147483646 h 483"/>
                <a:gd name="T4" fmla="*/ 0 60000 65536"/>
                <a:gd name="T5" fmla="*/ 0 60000 65536"/>
                <a:gd name="T6" fmla="*/ 0 w 322"/>
                <a:gd name="T7" fmla="*/ 0 h 483"/>
                <a:gd name="T8" fmla="*/ 322 w 322"/>
                <a:gd name="T9" fmla="*/ 483 h 48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2" h="483">
                  <a:moveTo>
                    <a:pt x="31" y="120"/>
                  </a:moveTo>
                  <a:cubicBezTo>
                    <a:pt x="322" y="0"/>
                    <a:pt x="64" y="483"/>
                    <a:pt x="0" y="183"/>
                  </a:cubicBezTo>
                </a:path>
              </a:pathLst>
            </a:custGeom>
            <a:noFill/>
            <a:ln w="19050">
              <a:solidFill>
                <a:srgbClr val="009FF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2DB21DB-D21B-4A05-8111-FE26E0AF86DB}"/>
              </a:ext>
            </a:extLst>
          </p:cNvPr>
          <p:cNvGrpSpPr/>
          <p:nvPr/>
        </p:nvGrpSpPr>
        <p:grpSpPr>
          <a:xfrm>
            <a:off x="9593048" y="4681070"/>
            <a:ext cx="1428750" cy="624995"/>
            <a:chOff x="6429903" y="4933339"/>
            <a:chExt cx="1428750" cy="624995"/>
          </a:xfrm>
        </p:grpSpPr>
        <p:sp>
          <p:nvSpPr>
            <p:cNvPr id="60" name="Text Box 55">
              <a:extLst>
                <a:ext uri="{FF2B5EF4-FFF2-40B4-BE49-F238E27FC236}">
                  <a16:creationId xmlns:a16="http://schemas.microsoft.com/office/drawing/2014/main" id="{6C2B681B-08F5-455A-96C0-BC47A91D0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2038" y="5219780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楷体" panose="02010609060101010101" pitchFamily="49" charset="-122"/>
                  <a:cs typeface="Arial" panose="020B0604020202020204" pitchFamily="34" charset="0"/>
                </a:rPr>
                <a:t>L</a:t>
              </a:r>
            </a:p>
          </p:txBody>
        </p:sp>
        <p:sp>
          <p:nvSpPr>
            <p:cNvPr id="61" name="Text Box 56">
              <a:extLst>
                <a:ext uri="{FF2B5EF4-FFF2-40B4-BE49-F238E27FC236}">
                  <a16:creationId xmlns:a16="http://schemas.microsoft.com/office/drawing/2014/main" id="{E87184D6-C727-4C50-95F5-620DA0EF2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903" y="4933339"/>
              <a:ext cx="142875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2" name="Line 57">
              <a:extLst>
                <a:ext uri="{FF2B5EF4-FFF2-40B4-BE49-F238E27FC236}">
                  <a16:creationId xmlns:a16="http://schemas.microsoft.com/office/drawing/2014/main" id="{4439F224-4D88-482E-BB1B-B31D9A6CD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3566" y="5256292"/>
              <a:ext cx="11017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25CFD46-0E42-4ECE-B7CB-F870722CD117}"/>
              </a:ext>
            </a:extLst>
          </p:cNvPr>
          <p:cNvGrpSpPr/>
          <p:nvPr/>
        </p:nvGrpSpPr>
        <p:grpSpPr>
          <a:xfrm>
            <a:off x="9323174" y="1311498"/>
            <a:ext cx="1704975" cy="989429"/>
            <a:chOff x="6160029" y="1563767"/>
            <a:chExt cx="1704975" cy="989429"/>
          </a:xfrm>
        </p:grpSpPr>
        <p:sp>
          <p:nvSpPr>
            <p:cNvPr id="64" name="Text Box 17">
              <a:extLst>
                <a:ext uri="{FF2B5EF4-FFF2-40B4-BE49-F238E27FC236}">
                  <a16:creationId xmlns:a16="http://schemas.microsoft.com/office/drawing/2014/main" id="{8FCACD38-AB39-4EB0-B695-4A0F0AA6C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0029" y="1563767"/>
              <a:ext cx="17049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rdt_rcv(rcvpkt) &amp;&amp; 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 corrupt(rcvpkt) ||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isACK(rcvpkt,1) )</a:t>
              </a:r>
            </a:p>
          </p:txBody>
        </p:sp>
        <p:sp>
          <p:nvSpPr>
            <p:cNvPr id="65" name="Line 18">
              <a:extLst>
                <a:ext uri="{FF2B5EF4-FFF2-40B4-BE49-F238E27FC236}">
                  <a16:creationId xmlns:a16="http://schemas.microsoft.com/office/drawing/2014/main" id="{9008A1B6-BF03-4194-862C-82BD2CE65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9579" y="2265442"/>
              <a:ext cx="135096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58">
              <a:extLst>
                <a:ext uri="{FF2B5EF4-FFF2-40B4-BE49-F238E27FC236}">
                  <a16:creationId xmlns:a16="http://schemas.microsoft.com/office/drawing/2014/main" id="{3E0C9A13-DE80-4D4E-96FA-E584A12BC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5201" y="2214642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楷体" panose="02010609060101010101" pitchFamily="49" charset="-122"/>
                  <a:cs typeface="Arial" panose="020B0604020202020204" pitchFamily="34" charset="0"/>
                </a:rPr>
                <a:t>L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38DDB3C-44C1-40DD-8D22-83FF1E8207CE}"/>
              </a:ext>
            </a:extLst>
          </p:cNvPr>
          <p:cNvGrpSpPr/>
          <p:nvPr/>
        </p:nvGrpSpPr>
        <p:grpSpPr>
          <a:xfrm>
            <a:off x="3878049" y="1989361"/>
            <a:ext cx="1428750" cy="587791"/>
            <a:chOff x="714904" y="2241630"/>
            <a:chExt cx="1428750" cy="587791"/>
          </a:xfrm>
        </p:grpSpPr>
        <p:sp>
          <p:nvSpPr>
            <p:cNvPr id="68" name="Text Box 46">
              <a:extLst>
                <a:ext uri="{FF2B5EF4-FFF2-40B4-BE49-F238E27FC236}">
                  <a16:creationId xmlns:a16="http://schemas.microsoft.com/office/drawing/2014/main" id="{856C0934-9D8D-4564-A69F-E74390F2D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904" y="2241630"/>
              <a:ext cx="142875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9" name="Line 50">
              <a:extLst>
                <a:ext uri="{FF2B5EF4-FFF2-40B4-BE49-F238E27FC236}">
                  <a16:creationId xmlns:a16="http://schemas.microsoft.com/office/drawing/2014/main" id="{83CEAC02-D022-4075-84FF-D0D6D7D43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216" y="2527380"/>
              <a:ext cx="11017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59">
              <a:extLst>
                <a:ext uri="{FF2B5EF4-FFF2-40B4-BE49-F238E27FC236}">
                  <a16:creationId xmlns:a16="http://schemas.microsoft.com/office/drawing/2014/main" id="{412EDD3F-4566-4642-B415-262A6061C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3701" y="2490867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楷体" panose="02010609060101010101" pitchFamily="49" charset="-122"/>
                  <a:cs typeface="Arial" panose="020B0604020202020204" pitchFamily="34" charset="0"/>
                </a:rPr>
                <a:t>L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6714ADC-5954-4234-9B49-2DA967A77B75}"/>
              </a:ext>
            </a:extLst>
          </p:cNvPr>
          <p:cNvGrpSpPr/>
          <p:nvPr/>
        </p:nvGrpSpPr>
        <p:grpSpPr>
          <a:xfrm>
            <a:off x="3873815" y="4858511"/>
            <a:ext cx="1622425" cy="1070391"/>
            <a:chOff x="968904" y="5429330"/>
            <a:chExt cx="1622425" cy="1070391"/>
          </a:xfrm>
        </p:grpSpPr>
        <p:sp>
          <p:nvSpPr>
            <p:cNvPr id="72" name="Text Box 30">
              <a:extLst>
                <a:ext uri="{FF2B5EF4-FFF2-40B4-BE49-F238E27FC236}">
                  <a16:creationId xmlns:a16="http://schemas.microsoft.com/office/drawing/2014/main" id="{689AF694-27B2-4287-B3F7-65B0E3BCA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904" y="5429330"/>
              <a:ext cx="162242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rdt_rcv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&amp;&amp;  </a:t>
              </a:r>
            </a:p>
            <a:p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 corrupt(</a:t>
              </a:r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rcvpkt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 ||</a:t>
              </a:r>
            </a:p>
            <a:p>
              <a:r>
                <a:rPr lang="en-US" altLang="zh-CN" sz="1400" err="1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isACK</a:t>
              </a:r>
              <a:r>
                <a:rPr lang="en-US" altLang="zh-CN" sz="1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(rcvpkt,0) )</a:t>
              </a:r>
            </a:p>
          </p:txBody>
        </p:sp>
        <p:sp>
          <p:nvSpPr>
            <p:cNvPr id="73" name="Line 31">
              <a:extLst>
                <a:ext uri="{FF2B5EF4-FFF2-40B4-BE49-F238E27FC236}">
                  <a16:creationId xmlns:a16="http://schemas.microsoft.com/office/drawing/2014/main" id="{BF9EAA74-6E74-4ED0-A704-32E0DDFA2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091" y="6154817"/>
              <a:ext cx="12541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Text Box 60">
              <a:extLst>
                <a:ext uri="{FF2B5EF4-FFF2-40B4-BE49-F238E27FC236}">
                  <a16:creationId xmlns:a16="http://schemas.microsoft.com/office/drawing/2014/main" id="{C8BFD5C6-97E0-41D4-8AB6-DBB2D18DA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6926" y="6161167"/>
              <a:ext cx="3257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latin typeface="Symbol" panose="05050102010706020507" pitchFamily="18" charset="2"/>
                  <a:ea typeface="楷体" panose="02010609060101010101" pitchFamily="49" charset="-122"/>
                  <a:cs typeface="Arial" panose="020B0604020202020204" pitchFamily="34" charset="0"/>
                </a:rPr>
                <a:t>L</a:t>
              </a:r>
            </a:p>
          </p:txBody>
        </p:sp>
      </p:grpSp>
      <p:sp>
        <p:nvSpPr>
          <p:cNvPr id="76" name="Freeform 24">
            <a:extLst>
              <a:ext uri="{FF2B5EF4-FFF2-40B4-BE49-F238E27FC236}">
                <a16:creationId xmlns:a16="http://schemas.microsoft.com/office/drawing/2014/main" id="{5C41B32F-D58C-4B17-B871-074E6E0EF65C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8452430" y="3442717"/>
            <a:ext cx="1184275" cy="166687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Freeform 22">
            <a:extLst>
              <a:ext uri="{FF2B5EF4-FFF2-40B4-BE49-F238E27FC236}">
                <a16:creationId xmlns:a16="http://schemas.microsoft.com/office/drawing/2014/main" id="{5E0E7F00-DF78-4E71-8625-30B7DD3C1345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982155" y="3517329"/>
            <a:ext cx="1254125" cy="150813"/>
          </a:xfrm>
          <a:custGeom>
            <a:avLst/>
            <a:gdLst>
              <a:gd name="T0" fmla="*/ 0 w 2835"/>
              <a:gd name="T1" fmla="*/ 0 h 525"/>
              <a:gd name="T2" fmla="*/ 2147483646 w 2835"/>
              <a:gd name="T3" fmla="*/ 0 h 525"/>
              <a:gd name="T4" fmla="*/ 0 60000 65536"/>
              <a:gd name="T5" fmla="*/ 0 60000 65536"/>
              <a:gd name="T6" fmla="*/ 0 w 2835"/>
              <a:gd name="T7" fmla="*/ 0 h 525"/>
              <a:gd name="T8" fmla="*/ 2835 w 2835"/>
              <a:gd name="T9" fmla="*/ 525 h 5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>
            <a:solidFill>
              <a:srgbClr val="009FF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664DD72-B36A-490E-9286-EC213C544E9A}"/>
              </a:ext>
            </a:extLst>
          </p:cNvPr>
          <p:cNvSpPr txBox="1"/>
          <p:nvPr/>
        </p:nvSpPr>
        <p:spPr>
          <a:xfrm>
            <a:off x="1393652" y="3156219"/>
            <a:ext cx="1768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F0000"/>
                </a:solidFill>
              </a:rPr>
              <a:t>Rdt</a:t>
            </a:r>
            <a:r>
              <a:rPr lang="en-US" altLang="zh-CN" sz="3600" b="1" dirty="0">
                <a:solidFill>
                  <a:srgbClr val="FF0000"/>
                </a:solidFill>
              </a:rPr>
              <a:t> 3.0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发送方</a:t>
            </a:r>
          </a:p>
        </p:txBody>
      </p:sp>
    </p:spTree>
    <p:extLst>
      <p:ext uri="{BB962C8B-B14F-4D97-AF65-F5344CB8AC3E}">
        <p14:creationId xmlns:p14="http://schemas.microsoft.com/office/powerpoint/2010/main" val="38455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6" grpId="0" animBg="1"/>
      <p:bldP spid="7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Rdt3.0</a:t>
            </a:r>
            <a:r>
              <a:rPr lang="zh-CN" altLang="en-US" dirty="0"/>
              <a:t>举例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0B414A8-B3D3-4076-87B4-902219C7833F}"/>
              </a:ext>
            </a:extLst>
          </p:cNvPr>
          <p:cNvCxnSpPr/>
          <p:nvPr/>
        </p:nvCxnSpPr>
        <p:spPr>
          <a:xfrm>
            <a:off x="2464976" y="2903513"/>
            <a:ext cx="0" cy="249381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7640DD6-AD0C-4F61-B28B-3E471DF44492}"/>
              </a:ext>
            </a:extLst>
          </p:cNvPr>
          <p:cNvCxnSpPr/>
          <p:nvPr/>
        </p:nvCxnSpPr>
        <p:spPr>
          <a:xfrm>
            <a:off x="4084112" y="2903513"/>
            <a:ext cx="0" cy="249381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955CF54-28E0-410F-8AB7-4305C487387D}"/>
              </a:ext>
            </a:extLst>
          </p:cNvPr>
          <p:cNvCxnSpPr/>
          <p:nvPr/>
        </p:nvCxnSpPr>
        <p:spPr>
          <a:xfrm>
            <a:off x="7572000" y="2903513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97535A-CE38-433D-8550-6B8512942F0D}"/>
              </a:ext>
            </a:extLst>
          </p:cNvPr>
          <p:cNvCxnSpPr/>
          <p:nvPr/>
        </p:nvCxnSpPr>
        <p:spPr>
          <a:xfrm>
            <a:off x="9253481" y="2903513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B44437E-E50C-4370-B137-F2E1ECED3CBC}"/>
              </a:ext>
            </a:extLst>
          </p:cNvPr>
          <p:cNvCxnSpPr/>
          <p:nvPr/>
        </p:nvCxnSpPr>
        <p:spPr>
          <a:xfrm>
            <a:off x="2464976" y="3187445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14F3DAE-230D-4E58-A9B9-D6643C41A35E}"/>
              </a:ext>
            </a:extLst>
          </p:cNvPr>
          <p:cNvCxnSpPr>
            <a:cxnSpLocks/>
          </p:cNvCxnSpPr>
          <p:nvPr/>
        </p:nvCxnSpPr>
        <p:spPr>
          <a:xfrm flipH="1">
            <a:off x="2480562" y="3367043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779C41-B8FB-4BDD-8F83-D4B632BA6F68}"/>
              </a:ext>
            </a:extLst>
          </p:cNvPr>
          <p:cNvCxnSpPr/>
          <p:nvPr/>
        </p:nvCxnSpPr>
        <p:spPr>
          <a:xfrm>
            <a:off x="2464976" y="3805692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AA4F8CC-BE00-468A-B788-2C97A4A1E606}"/>
              </a:ext>
            </a:extLst>
          </p:cNvPr>
          <p:cNvCxnSpPr>
            <a:cxnSpLocks/>
          </p:cNvCxnSpPr>
          <p:nvPr/>
        </p:nvCxnSpPr>
        <p:spPr>
          <a:xfrm flipH="1">
            <a:off x="2480562" y="3985290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B5CE06-31FC-4AD6-8410-D10D741B959D}"/>
              </a:ext>
            </a:extLst>
          </p:cNvPr>
          <p:cNvCxnSpPr/>
          <p:nvPr/>
        </p:nvCxnSpPr>
        <p:spPr>
          <a:xfrm>
            <a:off x="2464976" y="4423939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2EABC4D-51DF-45EE-B556-DAC702AE0F93}"/>
              </a:ext>
            </a:extLst>
          </p:cNvPr>
          <p:cNvCxnSpPr>
            <a:cxnSpLocks/>
          </p:cNvCxnSpPr>
          <p:nvPr/>
        </p:nvCxnSpPr>
        <p:spPr>
          <a:xfrm flipH="1">
            <a:off x="2480562" y="4603537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B7AAEE1-EF91-4F42-A15C-AB066B976867}"/>
              </a:ext>
            </a:extLst>
          </p:cNvPr>
          <p:cNvCxnSpPr/>
          <p:nvPr/>
        </p:nvCxnSpPr>
        <p:spPr>
          <a:xfrm>
            <a:off x="7603173" y="3187445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4F00A6-B7A7-41FA-B0E5-C39FC34134EA}"/>
              </a:ext>
            </a:extLst>
          </p:cNvPr>
          <p:cNvCxnSpPr>
            <a:cxnSpLocks/>
          </p:cNvCxnSpPr>
          <p:nvPr/>
        </p:nvCxnSpPr>
        <p:spPr>
          <a:xfrm flipH="1">
            <a:off x="7634346" y="3355085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E337225-3052-4F07-A28C-1DC45281D829}"/>
              </a:ext>
            </a:extLst>
          </p:cNvPr>
          <p:cNvCxnSpPr/>
          <p:nvPr/>
        </p:nvCxnSpPr>
        <p:spPr>
          <a:xfrm>
            <a:off x="7603173" y="4397128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BBD8059-6373-4D5E-8500-1471B35F1AB2}"/>
              </a:ext>
            </a:extLst>
          </p:cNvPr>
          <p:cNvCxnSpPr>
            <a:cxnSpLocks/>
          </p:cNvCxnSpPr>
          <p:nvPr/>
        </p:nvCxnSpPr>
        <p:spPr>
          <a:xfrm flipH="1">
            <a:off x="7598660" y="4564768"/>
            <a:ext cx="1623650" cy="43033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8D03A41-30DF-4CA4-AD2B-361E894A372F}"/>
              </a:ext>
            </a:extLst>
          </p:cNvPr>
          <p:cNvCxnSpPr/>
          <p:nvPr/>
        </p:nvCxnSpPr>
        <p:spPr>
          <a:xfrm>
            <a:off x="7603173" y="5012582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78E3C4F-C75B-4E25-9290-A5909768B474}"/>
              </a:ext>
            </a:extLst>
          </p:cNvPr>
          <p:cNvCxnSpPr>
            <a:cxnSpLocks/>
          </p:cNvCxnSpPr>
          <p:nvPr/>
        </p:nvCxnSpPr>
        <p:spPr>
          <a:xfrm flipH="1">
            <a:off x="7634346" y="5180222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0EDF0DF-378C-4C7B-9BCC-64756FBF23DA}"/>
              </a:ext>
            </a:extLst>
          </p:cNvPr>
          <p:cNvCxnSpPr>
            <a:cxnSpLocks/>
          </p:cNvCxnSpPr>
          <p:nvPr/>
        </p:nvCxnSpPr>
        <p:spPr>
          <a:xfrm>
            <a:off x="7603173" y="3754299"/>
            <a:ext cx="938790" cy="97199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79">
            <a:extLst>
              <a:ext uri="{FF2B5EF4-FFF2-40B4-BE49-F238E27FC236}">
                <a16:creationId xmlns:a16="http://schemas.microsoft.com/office/drawing/2014/main" id="{3EE54DC5-77BE-4863-ADAD-BD19AF273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5990" y="244622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发送方</a:t>
            </a:r>
          </a:p>
        </p:txBody>
      </p:sp>
      <p:sp>
        <p:nvSpPr>
          <p:cNvPr id="22" name="Text Box 79">
            <a:extLst>
              <a:ext uri="{FF2B5EF4-FFF2-40B4-BE49-F238E27FC236}">
                <a16:creationId xmlns:a16="http://schemas.microsoft.com/office/drawing/2014/main" id="{7A5B2538-B9C5-4DFE-91AD-3EF429E89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461" y="244084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接收方</a:t>
            </a:r>
          </a:p>
        </p:txBody>
      </p:sp>
      <p:sp>
        <p:nvSpPr>
          <p:cNvPr id="23" name="Text Box 79">
            <a:extLst>
              <a:ext uri="{FF2B5EF4-FFF2-40B4-BE49-F238E27FC236}">
                <a16:creationId xmlns:a16="http://schemas.microsoft.com/office/drawing/2014/main" id="{A1C10E95-610D-4649-9541-35A173DD2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738" y="244622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发送方</a:t>
            </a:r>
          </a:p>
        </p:txBody>
      </p:sp>
      <p:sp>
        <p:nvSpPr>
          <p:cNvPr id="24" name="Text Box 79">
            <a:extLst>
              <a:ext uri="{FF2B5EF4-FFF2-40B4-BE49-F238E27FC236}">
                <a16:creationId xmlns:a16="http://schemas.microsoft.com/office/drawing/2014/main" id="{94B8CA40-455A-4319-9EBC-9DEBBCC46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9209" y="244084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接收方</a:t>
            </a:r>
          </a:p>
        </p:txBody>
      </p:sp>
      <p:sp>
        <p:nvSpPr>
          <p:cNvPr id="25" name="Text Box 79">
            <a:extLst>
              <a:ext uri="{FF2B5EF4-FFF2-40B4-BE49-F238E27FC236}">
                <a16:creationId xmlns:a16="http://schemas.microsoft.com/office/drawing/2014/main" id="{8456A8EF-974D-45FC-9673-4AF94B16E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288" y="3730153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79">
            <a:extLst>
              <a:ext uri="{FF2B5EF4-FFF2-40B4-BE49-F238E27FC236}">
                <a16:creationId xmlns:a16="http://schemas.microsoft.com/office/drawing/2014/main" id="{C60C0D08-E876-40E6-A5FF-7563F4629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288" y="3966560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 Box 79">
            <a:extLst>
              <a:ext uri="{FF2B5EF4-FFF2-40B4-BE49-F238E27FC236}">
                <a16:creationId xmlns:a16="http://schemas.microsoft.com/office/drawing/2014/main" id="{EEA7D260-7309-4C50-99E5-0A739322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023" y="4546452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79">
            <a:extLst>
              <a:ext uri="{FF2B5EF4-FFF2-40B4-BE49-F238E27FC236}">
                <a16:creationId xmlns:a16="http://schemas.microsoft.com/office/drawing/2014/main" id="{79F60661-D0E3-4EBE-94CC-8A6260C46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023" y="4782859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Text Box 79">
            <a:extLst>
              <a:ext uri="{FF2B5EF4-FFF2-40B4-BE49-F238E27FC236}">
                <a16:creationId xmlns:a16="http://schemas.microsoft.com/office/drawing/2014/main" id="{291B82BA-9DBA-4DDB-BBE7-B0FF53B5E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004" y="3510136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79">
            <a:extLst>
              <a:ext uri="{FF2B5EF4-FFF2-40B4-BE49-F238E27FC236}">
                <a16:creationId xmlns:a16="http://schemas.microsoft.com/office/drawing/2014/main" id="{514FC804-55B3-4679-AE03-EE9392ABF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004" y="3278109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1" name="Text Box 79">
            <a:extLst>
              <a:ext uri="{FF2B5EF4-FFF2-40B4-BE49-F238E27FC236}">
                <a16:creationId xmlns:a16="http://schemas.microsoft.com/office/drawing/2014/main" id="{7F4130A6-7156-4EDD-AFBF-6F0779D73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004" y="4330815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 Box 79">
            <a:extLst>
              <a:ext uri="{FF2B5EF4-FFF2-40B4-BE49-F238E27FC236}">
                <a16:creationId xmlns:a16="http://schemas.microsoft.com/office/drawing/2014/main" id="{608FD280-972F-4DFC-96AD-B397BAAE8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004" y="409878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Text Box 79">
            <a:extLst>
              <a:ext uri="{FF2B5EF4-FFF2-40B4-BE49-F238E27FC236}">
                <a16:creationId xmlns:a16="http://schemas.microsoft.com/office/drawing/2014/main" id="{07E53153-AB31-41B8-82DA-7728800C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457" y="5184472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79">
            <a:extLst>
              <a:ext uri="{FF2B5EF4-FFF2-40B4-BE49-F238E27FC236}">
                <a16:creationId xmlns:a16="http://schemas.microsoft.com/office/drawing/2014/main" id="{1DD73A4A-9ECD-4B72-8E87-691A941D6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457" y="4952445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5" name="Text Box 79">
            <a:extLst>
              <a:ext uri="{FF2B5EF4-FFF2-40B4-BE49-F238E27FC236}">
                <a16:creationId xmlns:a16="http://schemas.microsoft.com/office/drawing/2014/main" id="{508E7191-1711-438E-86F2-EDB427177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92" y="310198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Text Box 79">
            <a:extLst>
              <a:ext uri="{FF2B5EF4-FFF2-40B4-BE49-F238E27FC236}">
                <a16:creationId xmlns:a16="http://schemas.microsoft.com/office/drawing/2014/main" id="{AD996AF7-B1A8-4C5C-AC4B-0421F66AB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91" y="3493746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79">
            <a:extLst>
              <a:ext uri="{FF2B5EF4-FFF2-40B4-BE49-F238E27FC236}">
                <a16:creationId xmlns:a16="http://schemas.microsoft.com/office/drawing/2014/main" id="{C08C871E-457A-429E-8E21-0796181DA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791" y="3730153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8" name="Text Box 79">
            <a:extLst>
              <a:ext uri="{FF2B5EF4-FFF2-40B4-BE49-F238E27FC236}">
                <a16:creationId xmlns:a16="http://schemas.microsoft.com/office/drawing/2014/main" id="{2AF0E982-97E4-4FF0-842D-559739E7A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3510136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79">
            <a:extLst>
              <a:ext uri="{FF2B5EF4-FFF2-40B4-BE49-F238E27FC236}">
                <a16:creationId xmlns:a16="http://schemas.microsoft.com/office/drawing/2014/main" id="{99373E26-3DB0-4453-A355-FE015619E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3278109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 Box 79">
            <a:extLst>
              <a:ext uri="{FF2B5EF4-FFF2-40B4-BE49-F238E27FC236}">
                <a16:creationId xmlns:a16="http://schemas.microsoft.com/office/drawing/2014/main" id="{12C61E39-F003-4EE4-8DEC-A8118B8B8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4562842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Text Box 79">
            <a:extLst>
              <a:ext uri="{FF2B5EF4-FFF2-40B4-BE49-F238E27FC236}">
                <a16:creationId xmlns:a16="http://schemas.microsoft.com/office/drawing/2014/main" id="{4C68C242-F4E1-4A29-917B-E454B48BF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4330815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2" name="Text Box 79">
            <a:extLst>
              <a:ext uri="{FF2B5EF4-FFF2-40B4-BE49-F238E27FC236}">
                <a16:creationId xmlns:a16="http://schemas.microsoft.com/office/drawing/2014/main" id="{C7C0D241-648D-4613-B768-20925183C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073" y="4758691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Text Box 79">
            <a:extLst>
              <a:ext uri="{FF2B5EF4-FFF2-40B4-BE49-F238E27FC236}">
                <a16:creationId xmlns:a16="http://schemas.microsoft.com/office/drawing/2014/main" id="{A7324EA4-7FBC-4B4F-9AAD-8B236AC2B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073" y="499509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4" name="Text Box 79">
            <a:extLst>
              <a:ext uri="{FF2B5EF4-FFF2-40B4-BE49-F238E27FC236}">
                <a16:creationId xmlns:a16="http://schemas.microsoft.com/office/drawing/2014/main" id="{5F28DA5E-F8D5-4C8B-A9ED-F537E98D1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5396711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BD65A5D8-629B-40A6-813D-095C2F81D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507" y="516468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6" name="Text Box 79">
            <a:extLst>
              <a:ext uri="{FF2B5EF4-FFF2-40B4-BE49-F238E27FC236}">
                <a16:creationId xmlns:a16="http://schemas.microsoft.com/office/drawing/2014/main" id="{13CFA4FC-2545-44C2-96EF-00C8FB5AE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747" y="4052754"/>
            <a:ext cx="1215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超时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重发分组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E825CD-739A-4337-B3BD-0088FD48170F}"/>
              </a:ext>
            </a:extLst>
          </p:cNvPr>
          <p:cNvGrpSpPr/>
          <p:nvPr/>
        </p:nvGrpSpPr>
        <p:grpSpPr>
          <a:xfrm>
            <a:off x="7415306" y="3750873"/>
            <a:ext cx="201103" cy="691242"/>
            <a:chOff x="5136355" y="3361281"/>
            <a:chExt cx="201103" cy="69192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969787C4-D0CB-457E-8156-AA22D19D49EF}"/>
                </a:ext>
              </a:extLst>
            </p:cNvPr>
            <p:cNvGrpSpPr/>
            <p:nvPr/>
          </p:nvGrpSpPr>
          <p:grpSpPr>
            <a:xfrm>
              <a:off x="5136355" y="3381319"/>
              <a:ext cx="137539" cy="637242"/>
              <a:chOff x="9525000" y="2490721"/>
              <a:chExt cx="205740" cy="699551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AA67F01-1898-42BA-BCF8-2052F17D936D}"/>
                  </a:ext>
                </a:extLst>
              </p:cNvPr>
              <p:cNvCxnSpPr/>
              <p:nvPr/>
            </p:nvCxnSpPr>
            <p:spPr>
              <a:xfrm flipH="1">
                <a:off x="9525000" y="3181574"/>
                <a:ext cx="2057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55E4AB9-AEF9-47C4-9580-4ADE7D099912}"/>
                  </a:ext>
                </a:extLst>
              </p:cNvPr>
              <p:cNvCxnSpPr/>
              <p:nvPr/>
            </p:nvCxnSpPr>
            <p:spPr>
              <a:xfrm flipV="1">
                <a:off x="9525000" y="2490721"/>
                <a:ext cx="0" cy="69955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90EE56B7-A856-4AA4-A641-0FB844C4B740}"/>
                  </a:ext>
                </a:extLst>
              </p:cNvPr>
              <p:cNvCxnSpPr/>
              <p:nvPr/>
            </p:nvCxnSpPr>
            <p:spPr>
              <a:xfrm flipH="1">
                <a:off x="9525000" y="2502440"/>
                <a:ext cx="2057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弧形 48">
              <a:extLst>
                <a:ext uri="{FF2B5EF4-FFF2-40B4-BE49-F238E27FC236}">
                  <a16:creationId xmlns:a16="http://schemas.microsoft.com/office/drawing/2014/main" id="{0940A1DF-2C39-4EB0-BE03-A37CE06FC2D7}"/>
                </a:ext>
              </a:extLst>
            </p:cNvPr>
            <p:cNvSpPr/>
            <p:nvPr/>
          </p:nvSpPr>
          <p:spPr>
            <a:xfrm>
              <a:off x="5273895" y="3361281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6830C4F4-FEE0-4710-9787-CF7AA5239F14}"/>
                </a:ext>
              </a:extLst>
            </p:cNvPr>
            <p:cNvSpPr/>
            <p:nvPr/>
          </p:nvSpPr>
          <p:spPr>
            <a:xfrm>
              <a:off x="5273895" y="3977282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 Box 79">
            <a:extLst>
              <a:ext uri="{FF2B5EF4-FFF2-40B4-BE49-F238E27FC236}">
                <a16:creationId xmlns:a16="http://schemas.microsoft.com/office/drawing/2014/main" id="{22CC1BC7-2FAA-4A19-9F06-CD31A980B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7218" y="375041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丢失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Text Box 79">
            <a:extLst>
              <a:ext uri="{FF2B5EF4-FFF2-40B4-BE49-F238E27FC236}">
                <a16:creationId xmlns:a16="http://schemas.microsoft.com/office/drawing/2014/main" id="{470C1665-543E-4B32-8928-4C2580490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201" y="5969895"/>
            <a:ext cx="2188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）无丢包操作</a:t>
            </a:r>
          </a:p>
        </p:txBody>
      </p:sp>
      <p:sp>
        <p:nvSpPr>
          <p:cNvPr id="56" name="Text Box 79">
            <a:extLst>
              <a:ext uri="{FF2B5EF4-FFF2-40B4-BE49-F238E27FC236}">
                <a16:creationId xmlns:a16="http://schemas.microsoft.com/office/drawing/2014/main" id="{C9AAE8D9-50D7-4CC3-87D8-1E210812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306" y="5969895"/>
            <a:ext cx="2188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）分组丢失</a:t>
            </a:r>
          </a:p>
        </p:txBody>
      </p:sp>
      <p:sp>
        <p:nvSpPr>
          <p:cNvPr id="57" name="Text Box 79">
            <a:extLst>
              <a:ext uri="{FF2B5EF4-FFF2-40B4-BE49-F238E27FC236}">
                <a16:creationId xmlns:a16="http://schemas.microsoft.com/office/drawing/2014/main" id="{E89DCF76-94AD-4FF2-A733-7FC8F8D67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006" y="3103053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Text Box 79">
            <a:extLst>
              <a:ext uri="{FF2B5EF4-FFF2-40B4-BE49-F238E27FC236}">
                <a16:creationId xmlns:a16="http://schemas.microsoft.com/office/drawing/2014/main" id="{2A8A3988-1D4C-4CD7-B8E4-F36E0E030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572" y="3405718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Text Box 79">
            <a:extLst>
              <a:ext uri="{FF2B5EF4-FFF2-40B4-BE49-F238E27FC236}">
                <a16:creationId xmlns:a16="http://schemas.microsoft.com/office/drawing/2014/main" id="{280DEECB-43AE-462C-9D05-324994780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006" y="3721444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Text Box 79">
            <a:extLst>
              <a:ext uri="{FF2B5EF4-FFF2-40B4-BE49-F238E27FC236}">
                <a16:creationId xmlns:a16="http://schemas.microsoft.com/office/drawing/2014/main" id="{7FC0DAE4-5F61-4452-A3A9-0273D7043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572" y="4026953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Text Box 79">
            <a:extLst>
              <a:ext uri="{FF2B5EF4-FFF2-40B4-BE49-F238E27FC236}">
                <a16:creationId xmlns:a16="http://schemas.microsoft.com/office/drawing/2014/main" id="{C0395A3D-C953-4499-B3B6-C17FAA9C6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006" y="4342546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Text Box 79">
            <a:extLst>
              <a:ext uri="{FF2B5EF4-FFF2-40B4-BE49-F238E27FC236}">
                <a16:creationId xmlns:a16="http://schemas.microsoft.com/office/drawing/2014/main" id="{0542C541-9B93-42F8-B7E0-BE725AC7E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572" y="4639206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Text Box 79">
            <a:extLst>
              <a:ext uri="{FF2B5EF4-FFF2-40B4-BE49-F238E27FC236}">
                <a16:creationId xmlns:a16="http://schemas.microsoft.com/office/drawing/2014/main" id="{D9D5D438-C4BC-4869-AF09-B81307FF8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967" y="310198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Text Box 79">
            <a:extLst>
              <a:ext uri="{FF2B5EF4-FFF2-40B4-BE49-F238E27FC236}">
                <a16:creationId xmlns:a16="http://schemas.microsoft.com/office/drawing/2014/main" id="{BB66457D-2B22-44C6-BBF8-1DAC6D1DC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873" y="3103053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Text Box 79">
            <a:extLst>
              <a:ext uri="{FF2B5EF4-FFF2-40B4-BE49-F238E27FC236}">
                <a16:creationId xmlns:a16="http://schemas.microsoft.com/office/drawing/2014/main" id="{05939744-2D05-417C-B33A-EAFB8D6FD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439" y="3405718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79">
            <a:extLst>
              <a:ext uri="{FF2B5EF4-FFF2-40B4-BE49-F238E27FC236}">
                <a16:creationId xmlns:a16="http://schemas.microsoft.com/office/drawing/2014/main" id="{9EC0EB54-78BB-4A78-9A07-187195F9D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873" y="4351476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79">
            <a:extLst>
              <a:ext uri="{FF2B5EF4-FFF2-40B4-BE49-F238E27FC236}">
                <a16:creationId xmlns:a16="http://schemas.microsoft.com/office/drawing/2014/main" id="{6F6AADD9-81C4-4BFD-BEAC-2E51F37F4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439" y="4656985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Text Box 79">
            <a:extLst>
              <a:ext uri="{FF2B5EF4-FFF2-40B4-BE49-F238E27FC236}">
                <a16:creationId xmlns:a16="http://schemas.microsoft.com/office/drawing/2014/main" id="{65100AC3-739A-4782-BB67-9E8ABBE86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873" y="4972578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Text Box 79">
            <a:extLst>
              <a:ext uri="{FF2B5EF4-FFF2-40B4-BE49-F238E27FC236}">
                <a16:creationId xmlns:a16="http://schemas.microsoft.com/office/drawing/2014/main" id="{3BFAAE85-403E-43EE-B8C9-B9E731827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439" y="5269238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BED5BA5-5670-4807-A807-CCD4CBD94052}"/>
              </a:ext>
            </a:extLst>
          </p:cNvPr>
          <p:cNvGrpSpPr/>
          <p:nvPr/>
        </p:nvGrpSpPr>
        <p:grpSpPr>
          <a:xfrm>
            <a:off x="7848953" y="3646644"/>
            <a:ext cx="548548" cy="307777"/>
            <a:chOff x="5552071" y="3257731"/>
            <a:chExt cx="548548" cy="307777"/>
          </a:xfrm>
        </p:grpSpPr>
        <p:sp>
          <p:nvSpPr>
            <p:cNvPr id="71" name="Text Box 79">
              <a:extLst>
                <a:ext uri="{FF2B5EF4-FFF2-40B4-BE49-F238E27FC236}">
                  <a16:creationId xmlns:a16="http://schemas.microsoft.com/office/drawing/2014/main" id="{2A231326-DCB9-4785-8287-431E0F278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0670" y="3332398"/>
              <a:ext cx="385887" cy="200055"/>
            </a:xfrm>
            <a:prstGeom prst="rect">
              <a:avLst/>
            </a:prstGeom>
            <a:solidFill>
              <a:srgbClr val="F9F2E8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en-US" sz="7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C65C2-8950-470D-A4EB-D168C7C096C3}"/>
                </a:ext>
              </a:extLst>
            </p:cNvPr>
            <p:cNvSpPr/>
            <p:nvPr/>
          </p:nvSpPr>
          <p:spPr>
            <a:xfrm>
              <a:off x="5552071" y="3257731"/>
              <a:ext cx="5485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pkt 1</a:t>
              </a:r>
              <a:endPara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3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0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8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9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Rdt3.0</a:t>
            </a:r>
            <a:r>
              <a:rPr lang="zh-CN" altLang="en-US" dirty="0"/>
              <a:t>举例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6C767D7-A0AB-4FB9-ACE9-7216FDC4B653}"/>
              </a:ext>
            </a:extLst>
          </p:cNvPr>
          <p:cNvCxnSpPr/>
          <p:nvPr/>
        </p:nvCxnSpPr>
        <p:spPr>
          <a:xfrm>
            <a:off x="2770979" y="2926613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915B7EB-D96A-4D6A-B4A8-8FA0A96A4FCE}"/>
              </a:ext>
            </a:extLst>
          </p:cNvPr>
          <p:cNvCxnSpPr/>
          <p:nvPr/>
        </p:nvCxnSpPr>
        <p:spPr>
          <a:xfrm>
            <a:off x="4452460" y="2926613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D123EF9-8EB4-4199-9B8B-051ED59AF8C9}"/>
              </a:ext>
            </a:extLst>
          </p:cNvPr>
          <p:cNvCxnSpPr/>
          <p:nvPr/>
        </p:nvCxnSpPr>
        <p:spPr>
          <a:xfrm>
            <a:off x="2802152" y="3210545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60C72D4-5AC9-4A4B-B06D-76C3A4998C8B}"/>
              </a:ext>
            </a:extLst>
          </p:cNvPr>
          <p:cNvCxnSpPr>
            <a:cxnSpLocks/>
          </p:cNvCxnSpPr>
          <p:nvPr/>
        </p:nvCxnSpPr>
        <p:spPr>
          <a:xfrm flipH="1">
            <a:off x="2833325" y="3378185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88B6837-FCD3-4325-BC06-254F4392FA32}"/>
              </a:ext>
            </a:extLst>
          </p:cNvPr>
          <p:cNvCxnSpPr/>
          <p:nvPr/>
        </p:nvCxnSpPr>
        <p:spPr>
          <a:xfrm>
            <a:off x="2802152" y="4420228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73CFD58-B337-4F5B-9F54-ABAAF5146206}"/>
              </a:ext>
            </a:extLst>
          </p:cNvPr>
          <p:cNvCxnSpPr>
            <a:cxnSpLocks/>
          </p:cNvCxnSpPr>
          <p:nvPr/>
        </p:nvCxnSpPr>
        <p:spPr>
          <a:xfrm flipH="1">
            <a:off x="2797639" y="4587868"/>
            <a:ext cx="1623650" cy="43033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DAAB514-91B0-4050-9FF0-2E251202507C}"/>
              </a:ext>
            </a:extLst>
          </p:cNvPr>
          <p:cNvCxnSpPr/>
          <p:nvPr/>
        </p:nvCxnSpPr>
        <p:spPr>
          <a:xfrm>
            <a:off x="2802152" y="5035682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345C612-25E4-4DF4-A5A5-12968EA2801F}"/>
              </a:ext>
            </a:extLst>
          </p:cNvPr>
          <p:cNvCxnSpPr>
            <a:cxnSpLocks/>
          </p:cNvCxnSpPr>
          <p:nvPr/>
        </p:nvCxnSpPr>
        <p:spPr>
          <a:xfrm flipH="1">
            <a:off x="2833325" y="5203322"/>
            <a:ext cx="1587963" cy="4090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A33636F-6D59-4DF1-9E50-73F8E310EE45}"/>
              </a:ext>
            </a:extLst>
          </p:cNvPr>
          <p:cNvCxnSpPr>
            <a:cxnSpLocks/>
          </p:cNvCxnSpPr>
          <p:nvPr/>
        </p:nvCxnSpPr>
        <p:spPr>
          <a:xfrm>
            <a:off x="2802152" y="3777399"/>
            <a:ext cx="1663264" cy="172208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79">
            <a:extLst>
              <a:ext uri="{FF2B5EF4-FFF2-40B4-BE49-F238E27FC236}">
                <a16:creationId xmlns:a16="http://schemas.microsoft.com/office/drawing/2014/main" id="{D56CDD03-71C1-455C-A128-C93B300B7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717" y="246932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发送方</a:t>
            </a:r>
          </a:p>
        </p:txBody>
      </p:sp>
      <p:sp>
        <p:nvSpPr>
          <p:cNvPr id="14" name="Text Box 79">
            <a:extLst>
              <a:ext uri="{FF2B5EF4-FFF2-40B4-BE49-F238E27FC236}">
                <a16:creationId xmlns:a16="http://schemas.microsoft.com/office/drawing/2014/main" id="{AC629883-F43F-4CD1-8E47-BB951E3D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188" y="2463947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接收方</a:t>
            </a:r>
          </a:p>
        </p:txBody>
      </p:sp>
      <p:sp>
        <p:nvSpPr>
          <p:cNvPr id="15" name="Text Box 79">
            <a:extLst>
              <a:ext uri="{FF2B5EF4-FFF2-40B4-BE49-F238E27FC236}">
                <a16:creationId xmlns:a16="http://schemas.microsoft.com/office/drawing/2014/main" id="{ED113F2E-1335-40D5-AAD7-088ED418E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771" y="312508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79">
            <a:extLst>
              <a:ext uri="{FF2B5EF4-FFF2-40B4-BE49-F238E27FC236}">
                <a16:creationId xmlns:a16="http://schemas.microsoft.com/office/drawing/2014/main" id="{7E057102-F345-4B41-9CE9-0CB012AC3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770" y="3516846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79">
            <a:extLst>
              <a:ext uri="{FF2B5EF4-FFF2-40B4-BE49-F238E27FC236}">
                <a16:creationId xmlns:a16="http://schemas.microsoft.com/office/drawing/2014/main" id="{A8D768B7-DDB3-42A9-B25D-F3CDE0EA2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770" y="3753253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 Box 79">
            <a:extLst>
              <a:ext uri="{FF2B5EF4-FFF2-40B4-BE49-F238E27FC236}">
                <a16:creationId xmlns:a16="http://schemas.microsoft.com/office/drawing/2014/main" id="{B0C6F007-D9F7-49C3-B316-8B76CF98A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3305700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79">
            <a:extLst>
              <a:ext uri="{FF2B5EF4-FFF2-40B4-BE49-F238E27FC236}">
                <a16:creationId xmlns:a16="http://schemas.microsoft.com/office/drawing/2014/main" id="{26DD201D-08BB-4662-809E-D14F9B97D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3073673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0" name="Text Box 79">
            <a:extLst>
              <a:ext uri="{FF2B5EF4-FFF2-40B4-BE49-F238E27FC236}">
                <a16:creationId xmlns:a16="http://schemas.microsoft.com/office/drawing/2014/main" id="{1523621F-8DCE-4246-A2DD-309A1145C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4773420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79">
            <a:extLst>
              <a:ext uri="{FF2B5EF4-FFF2-40B4-BE49-F238E27FC236}">
                <a16:creationId xmlns:a16="http://schemas.microsoft.com/office/drawing/2014/main" id="{E211D145-4E21-41C6-8C9A-90DFF1DD2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4171578"/>
            <a:ext cx="10936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  <a:p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检测冗余发送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ACK1)</a:t>
            </a:r>
          </a:p>
        </p:txBody>
      </p:sp>
      <p:sp>
        <p:nvSpPr>
          <p:cNvPr id="22" name="Text Box 79">
            <a:extLst>
              <a:ext uri="{FF2B5EF4-FFF2-40B4-BE49-F238E27FC236}">
                <a16:creationId xmlns:a16="http://schemas.microsoft.com/office/drawing/2014/main" id="{F4FAEC42-8597-4641-91B6-8CFFF716F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052" y="4781791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79">
            <a:extLst>
              <a:ext uri="{FF2B5EF4-FFF2-40B4-BE49-F238E27FC236}">
                <a16:creationId xmlns:a16="http://schemas.microsoft.com/office/drawing/2014/main" id="{B1C2E47A-8D26-479E-9CDA-9EC9D9686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052" y="501819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4" name="Text Box 79">
            <a:extLst>
              <a:ext uri="{FF2B5EF4-FFF2-40B4-BE49-F238E27FC236}">
                <a16:creationId xmlns:a16="http://schemas.microsoft.com/office/drawing/2014/main" id="{CA84F3B4-F45C-4963-8834-683AEB5DC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5419811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79">
            <a:extLst>
              <a:ext uri="{FF2B5EF4-FFF2-40B4-BE49-F238E27FC236}">
                <a16:creationId xmlns:a16="http://schemas.microsoft.com/office/drawing/2014/main" id="{D14848F8-B3C6-406E-BE4B-87B6439FA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486" y="518778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6" name="Text Box 79">
            <a:extLst>
              <a:ext uri="{FF2B5EF4-FFF2-40B4-BE49-F238E27FC236}">
                <a16:creationId xmlns:a16="http://schemas.microsoft.com/office/drawing/2014/main" id="{BD64E0E6-42D4-42E5-9012-206C4116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726" y="4075854"/>
            <a:ext cx="1215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超时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重发分组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B1FE48D-F67F-49E3-95AC-0D75E0FF4637}"/>
              </a:ext>
            </a:extLst>
          </p:cNvPr>
          <p:cNvGrpSpPr/>
          <p:nvPr/>
        </p:nvGrpSpPr>
        <p:grpSpPr>
          <a:xfrm>
            <a:off x="2614285" y="3773973"/>
            <a:ext cx="201103" cy="691242"/>
            <a:chOff x="5136355" y="3361281"/>
            <a:chExt cx="201103" cy="69192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1EA3867-80C7-425E-9B19-A32321830ED4}"/>
                </a:ext>
              </a:extLst>
            </p:cNvPr>
            <p:cNvGrpSpPr/>
            <p:nvPr/>
          </p:nvGrpSpPr>
          <p:grpSpPr>
            <a:xfrm>
              <a:off x="5136355" y="3381319"/>
              <a:ext cx="137539" cy="637242"/>
              <a:chOff x="9525000" y="2490721"/>
              <a:chExt cx="205740" cy="699551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3712598-7771-4E42-BF84-91E8BD4DEEA9}"/>
                  </a:ext>
                </a:extLst>
              </p:cNvPr>
              <p:cNvCxnSpPr/>
              <p:nvPr/>
            </p:nvCxnSpPr>
            <p:spPr>
              <a:xfrm flipH="1">
                <a:off x="9525000" y="3181574"/>
                <a:ext cx="2057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D8E7D20-5004-4A6B-8920-9A4DC2C7B40B}"/>
                  </a:ext>
                </a:extLst>
              </p:cNvPr>
              <p:cNvCxnSpPr/>
              <p:nvPr/>
            </p:nvCxnSpPr>
            <p:spPr>
              <a:xfrm flipV="1">
                <a:off x="9525000" y="2490721"/>
                <a:ext cx="0" cy="69955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A2827A50-6158-4005-831B-2A02C8453499}"/>
                  </a:ext>
                </a:extLst>
              </p:cNvPr>
              <p:cNvCxnSpPr/>
              <p:nvPr/>
            </p:nvCxnSpPr>
            <p:spPr>
              <a:xfrm flipH="1">
                <a:off x="9525000" y="2502440"/>
                <a:ext cx="20574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50F80043-FF92-4952-93E6-C3CD188EFD19}"/>
                </a:ext>
              </a:extLst>
            </p:cNvPr>
            <p:cNvSpPr/>
            <p:nvPr/>
          </p:nvSpPr>
          <p:spPr>
            <a:xfrm>
              <a:off x="5273895" y="3361281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0FB14C10-258C-48DD-9E36-F006AC7CCEC0}"/>
                </a:ext>
              </a:extLst>
            </p:cNvPr>
            <p:cNvSpPr/>
            <p:nvPr/>
          </p:nvSpPr>
          <p:spPr>
            <a:xfrm>
              <a:off x="5273895" y="3977282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Text Box 79">
            <a:extLst>
              <a:ext uri="{FF2B5EF4-FFF2-40B4-BE49-F238E27FC236}">
                <a16:creationId xmlns:a16="http://schemas.microsoft.com/office/drawing/2014/main" id="{5CF93555-0614-4369-B5CB-712D07A83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2443" y="3959189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X</a:t>
            </a:r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丢失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 Box 79">
            <a:extLst>
              <a:ext uri="{FF2B5EF4-FFF2-40B4-BE49-F238E27FC236}">
                <a16:creationId xmlns:a16="http://schemas.microsoft.com/office/drawing/2014/main" id="{D559AD7F-709C-40F9-A0BC-F2A67A306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150" y="5992995"/>
            <a:ext cx="2188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）丢失</a:t>
            </a:r>
            <a:r>
              <a:rPr kumimoji="1"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</a:t>
            </a:r>
            <a:endParaRPr kumimoji="1" lang="zh-CN" altLang="en-US" sz="2000">
              <a:solidFill>
                <a:srgbClr val="009FF6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Text Box 79">
            <a:extLst>
              <a:ext uri="{FF2B5EF4-FFF2-40B4-BE49-F238E27FC236}">
                <a16:creationId xmlns:a16="http://schemas.microsoft.com/office/drawing/2014/main" id="{1C8E27C8-E561-4A5A-AD4C-2A270720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852" y="3126153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79">
            <a:extLst>
              <a:ext uri="{FF2B5EF4-FFF2-40B4-BE49-F238E27FC236}">
                <a16:creationId xmlns:a16="http://schemas.microsoft.com/office/drawing/2014/main" id="{3683DB5A-4C9E-4CE7-A552-D2E6F9060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418" y="3428818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Text Box 79">
            <a:extLst>
              <a:ext uri="{FF2B5EF4-FFF2-40B4-BE49-F238E27FC236}">
                <a16:creationId xmlns:a16="http://schemas.microsoft.com/office/drawing/2014/main" id="{4C036D89-DA66-4D9E-A51D-375EC1693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852" y="4374576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 Box 79">
            <a:extLst>
              <a:ext uri="{FF2B5EF4-FFF2-40B4-BE49-F238E27FC236}">
                <a16:creationId xmlns:a16="http://schemas.microsoft.com/office/drawing/2014/main" id="{12EA2A26-4482-42D6-BB50-EE1EB9846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418" y="4680085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Text Box 79">
            <a:extLst>
              <a:ext uri="{FF2B5EF4-FFF2-40B4-BE49-F238E27FC236}">
                <a16:creationId xmlns:a16="http://schemas.microsoft.com/office/drawing/2014/main" id="{D8672697-26BA-47C5-ADDA-E044728A6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852" y="4995678"/>
            <a:ext cx="58728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Text Box 79">
            <a:extLst>
              <a:ext uri="{FF2B5EF4-FFF2-40B4-BE49-F238E27FC236}">
                <a16:creationId xmlns:a16="http://schemas.microsoft.com/office/drawing/2014/main" id="{74DC81D2-CBAB-460A-811B-C6401E15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7418" y="5292338"/>
            <a:ext cx="717015" cy="307777"/>
          </a:xfrm>
          <a:prstGeom prst="rect">
            <a:avLst/>
          </a:prstGeom>
          <a:solidFill>
            <a:srgbClr val="FEF1D6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8F8F10A-3043-4907-A627-3B558CE458AA}"/>
              </a:ext>
            </a:extLst>
          </p:cNvPr>
          <p:cNvGrpSpPr/>
          <p:nvPr/>
        </p:nvGrpSpPr>
        <p:grpSpPr>
          <a:xfrm>
            <a:off x="3324539" y="3687124"/>
            <a:ext cx="548548" cy="307777"/>
            <a:chOff x="5552071" y="3257731"/>
            <a:chExt cx="548548" cy="307777"/>
          </a:xfrm>
          <a:solidFill>
            <a:srgbClr val="FEF1D6"/>
          </a:solidFill>
        </p:grpSpPr>
        <p:sp>
          <p:nvSpPr>
            <p:cNvPr id="43" name="Text Box 79">
              <a:extLst>
                <a:ext uri="{FF2B5EF4-FFF2-40B4-BE49-F238E27FC236}">
                  <a16:creationId xmlns:a16="http://schemas.microsoft.com/office/drawing/2014/main" id="{73D1F599-9DCA-4BEF-895A-3262174EB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0670" y="3332398"/>
              <a:ext cx="385887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en-US" sz="7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8034989-5E34-4DE0-A0B9-00B1CB1742EC}"/>
                </a:ext>
              </a:extLst>
            </p:cNvPr>
            <p:cNvSpPr/>
            <p:nvPr/>
          </p:nvSpPr>
          <p:spPr>
            <a:xfrm>
              <a:off x="5552071" y="3257731"/>
              <a:ext cx="548548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pkt 1</a:t>
              </a:r>
              <a:endPara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9C4F1C3-BE23-4265-B61F-66D917DFB333}"/>
              </a:ext>
            </a:extLst>
          </p:cNvPr>
          <p:cNvCxnSpPr>
            <a:cxnSpLocks/>
          </p:cNvCxnSpPr>
          <p:nvPr/>
        </p:nvCxnSpPr>
        <p:spPr>
          <a:xfrm flipH="1">
            <a:off x="3500715" y="3982398"/>
            <a:ext cx="938790" cy="971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FDC7D2A-AC29-421D-AC79-292944B851B2}"/>
              </a:ext>
            </a:extLst>
          </p:cNvPr>
          <p:cNvGrpSpPr/>
          <p:nvPr/>
        </p:nvGrpSpPr>
        <p:grpSpPr>
          <a:xfrm>
            <a:off x="3604817" y="3890085"/>
            <a:ext cx="735369" cy="307777"/>
            <a:chOff x="5410393" y="3273073"/>
            <a:chExt cx="735369" cy="307777"/>
          </a:xfrm>
        </p:grpSpPr>
        <p:sp>
          <p:nvSpPr>
            <p:cNvPr id="47" name="Text Box 79">
              <a:extLst>
                <a:ext uri="{FF2B5EF4-FFF2-40B4-BE49-F238E27FC236}">
                  <a16:creationId xmlns:a16="http://schemas.microsoft.com/office/drawing/2014/main" id="{CDCFCAE3-E8DE-4939-B36B-BDC8A9B95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9818" y="3332398"/>
              <a:ext cx="476740" cy="200055"/>
            </a:xfrm>
            <a:prstGeom prst="rect">
              <a:avLst/>
            </a:prstGeom>
            <a:solidFill>
              <a:srgbClr val="FEF1D6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en-US" sz="7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CD66296-2336-4CD6-B6B8-78F9730E88BA}"/>
                </a:ext>
              </a:extLst>
            </p:cNvPr>
            <p:cNvSpPr/>
            <p:nvPr/>
          </p:nvSpPr>
          <p:spPr>
            <a:xfrm>
              <a:off x="5410393" y="3273073"/>
              <a:ext cx="7353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ACK 1</a:t>
              </a:r>
              <a:endPara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Text Box 79">
            <a:extLst>
              <a:ext uri="{FF2B5EF4-FFF2-40B4-BE49-F238E27FC236}">
                <a16:creationId xmlns:a16="http://schemas.microsoft.com/office/drawing/2014/main" id="{6D14DB53-3912-47F7-9BF5-7A098223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170" y="3859695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Text Box 79">
            <a:extLst>
              <a:ext uri="{FF2B5EF4-FFF2-40B4-BE49-F238E27FC236}">
                <a16:creationId xmlns:a16="http://schemas.microsoft.com/office/drawing/2014/main" id="{7CCE70D7-7916-4F7E-A55E-3AFA5EEA1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170" y="362766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2EB7FF7-22E1-4C53-A240-D6A22AABCB46}"/>
              </a:ext>
            </a:extLst>
          </p:cNvPr>
          <p:cNvCxnSpPr/>
          <p:nvPr/>
        </p:nvCxnSpPr>
        <p:spPr>
          <a:xfrm>
            <a:off x="7740340" y="2889487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E92AD78-86A9-4825-A8D5-9FFAAAABBF3A}"/>
              </a:ext>
            </a:extLst>
          </p:cNvPr>
          <p:cNvCxnSpPr/>
          <p:nvPr/>
        </p:nvCxnSpPr>
        <p:spPr>
          <a:xfrm>
            <a:off x="9421821" y="2889487"/>
            <a:ext cx="0" cy="28332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EC44797-1CE2-480F-99CF-9DFEA78F704C}"/>
              </a:ext>
            </a:extLst>
          </p:cNvPr>
          <p:cNvCxnSpPr/>
          <p:nvPr/>
        </p:nvCxnSpPr>
        <p:spPr>
          <a:xfrm>
            <a:off x="7771513" y="3173419"/>
            <a:ext cx="1619136" cy="167640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B60A271-1749-4FED-B574-C95CDA805398}"/>
              </a:ext>
            </a:extLst>
          </p:cNvPr>
          <p:cNvCxnSpPr>
            <a:cxnSpLocks/>
          </p:cNvCxnSpPr>
          <p:nvPr/>
        </p:nvCxnSpPr>
        <p:spPr>
          <a:xfrm flipH="1">
            <a:off x="7752967" y="3341059"/>
            <a:ext cx="1637683" cy="52441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E3B0C0B-71B5-4B79-9FA8-6A47A297F788}"/>
              </a:ext>
            </a:extLst>
          </p:cNvPr>
          <p:cNvCxnSpPr>
            <a:cxnSpLocks/>
          </p:cNvCxnSpPr>
          <p:nvPr/>
        </p:nvCxnSpPr>
        <p:spPr>
          <a:xfrm>
            <a:off x="7759495" y="3879989"/>
            <a:ext cx="1607235" cy="199608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79">
            <a:extLst>
              <a:ext uri="{FF2B5EF4-FFF2-40B4-BE49-F238E27FC236}">
                <a16:creationId xmlns:a16="http://schemas.microsoft.com/office/drawing/2014/main" id="{CBFC46D8-D8F4-4C78-A349-1E4435F1D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078" y="2432201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发送方</a:t>
            </a:r>
          </a:p>
        </p:txBody>
      </p:sp>
      <p:sp>
        <p:nvSpPr>
          <p:cNvPr id="57" name="Text Box 79">
            <a:extLst>
              <a:ext uri="{FF2B5EF4-FFF2-40B4-BE49-F238E27FC236}">
                <a16:creationId xmlns:a16="http://schemas.microsoft.com/office/drawing/2014/main" id="{E52CBBC2-3E2B-4D5F-A295-A2DC98CF8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7549" y="2426821"/>
            <a:ext cx="968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接收方</a:t>
            </a:r>
          </a:p>
        </p:txBody>
      </p:sp>
      <p:sp>
        <p:nvSpPr>
          <p:cNvPr id="58" name="Text Box 79">
            <a:extLst>
              <a:ext uri="{FF2B5EF4-FFF2-40B4-BE49-F238E27FC236}">
                <a16:creationId xmlns:a16="http://schemas.microsoft.com/office/drawing/2014/main" id="{2C92ED31-B9BB-479A-A8B5-7F856EF91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32" y="3087962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Text Box 79">
            <a:extLst>
              <a:ext uri="{FF2B5EF4-FFF2-40B4-BE49-F238E27FC236}">
                <a16:creationId xmlns:a16="http://schemas.microsoft.com/office/drawing/2014/main" id="{42F3FBAF-D759-4D03-9EB0-7400B1AD9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31" y="3479720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Text Box 79">
            <a:extLst>
              <a:ext uri="{FF2B5EF4-FFF2-40B4-BE49-F238E27FC236}">
                <a16:creationId xmlns:a16="http://schemas.microsoft.com/office/drawing/2014/main" id="{02197F72-35B8-4978-85A7-8AA3C945C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31" y="3716127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1" name="Text Box 79">
            <a:extLst>
              <a:ext uri="{FF2B5EF4-FFF2-40B4-BE49-F238E27FC236}">
                <a16:creationId xmlns:a16="http://schemas.microsoft.com/office/drawing/2014/main" id="{4C988EAF-2DB6-494A-ADC9-6AD1633BA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740" y="326857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Text Box 79">
            <a:extLst>
              <a:ext uri="{FF2B5EF4-FFF2-40B4-BE49-F238E27FC236}">
                <a16:creationId xmlns:a16="http://schemas.microsoft.com/office/drawing/2014/main" id="{4C7361F0-FA25-4B87-87A6-00629828A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740" y="3036547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DF5D8CD2-8D3C-41C0-9581-66C62FC1FFEB}"/>
              </a:ext>
            </a:extLst>
          </p:cNvPr>
          <p:cNvCxnSpPr>
            <a:cxnSpLocks/>
          </p:cNvCxnSpPr>
          <p:nvPr/>
        </p:nvCxnSpPr>
        <p:spPr>
          <a:xfrm flipH="1">
            <a:off x="7755060" y="4063351"/>
            <a:ext cx="1611670" cy="55379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79">
            <a:extLst>
              <a:ext uri="{FF2B5EF4-FFF2-40B4-BE49-F238E27FC236}">
                <a16:creationId xmlns:a16="http://schemas.microsoft.com/office/drawing/2014/main" id="{929FF6EA-24A9-4B4D-939A-DB0E4B3C6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166" y="3890085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Text Box 79">
            <a:extLst>
              <a:ext uri="{FF2B5EF4-FFF2-40B4-BE49-F238E27FC236}">
                <a16:creationId xmlns:a16="http://schemas.microsoft.com/office/drawing/2014/main" id="{F2490AE0-DC65-44BB-A2B1-2627FE96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166" y="3658058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79">
            <a:extLst>
              <a:ext uri="{FF2B5EF4-FFF2-40B4-BE49-F238E27FC236}">
                <a16:creationId xmlns:a16="http://schemas.microsoft.com/office/drawing/2014/main" id="{3769305B-1C5D-422E-88C1-78BBE6CCF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213" y="3089027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79">
            <a:extLst>
              <a:ext uri="{FF2B5EF4-FFF2-40B4-BE49-F238E27FC236}">
                <a16:creationId xmlns:a16="http://schemas.microsoft.com/office/drawing/2014/main" id="{105087A1-C3FA-473D-A32F-14960F613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779" y="3424900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57FF6F-7B4C-46F9-8E90-DD16DA4F8FAC}"/>
              </a:ext>
            </a:extLst>
          </p:cNvPr>
          <p:cNvGrpSpPr/>
          <p:nvPr/>
        </p:nvGrpSpPr>
        <p:grpSpPr>
          <a:xfrm>
            <a:off x="8293900" y="3806699"/>
            <a:ext cx="548548" cy="307777"/>
            <a:chOff x="5552071" y="3257731"/>
            <a:chExt cx="548548" cy="307777"/>
          </a:xfrm>
          <a:solidFill>
            <a:srgbClr val="F9F2E8"/>
          </a:solidFill>
        </p:grpSpPr>
        <p:sp>
          <p:nvSpPr>
            <p:cNvPr id="69" name="Text Box 79">
              <a:extLst>
                <a:ext uri="{FF2B5EF4-FFF2-40B4-BE49-F238E27FC236}">
                  <a16:creationId xmlns:a16="http://schemas.microsoft.com/office/drawing/2014/main" id="{03A29C45-0890-4703-AF90-44D8AF311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0670" y="3332398"/>
              <a:ext cx="385887" cy="20005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kumimoji="1" lang="zh-CN" altLang="en-US" sz="7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AFFE282-ABFC-41B2-B212-EE0DB76289C4}"/>
                </a:ext>
              </a:extLst>
            </p:cNvPr>
            <p:cNvSpPr/>
            <p:nvPr/>
          </p:nvSpPr>
          <p:spPr>
            <a:xfrm>
              <a:off x="5552071" y="3257731"/>
              <a:ext cx="548548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400">
                  <a:latin typeface="Times New Roman" panose="02020603050405020304" pitchFamily="18" charset="0"/>
                  <a:ea typeface="思源黑体 CN Medium" panose="020B0600000000000000" pitchFamily="34" charset="-122"/>
                  <a:cs typeface="Times New Roman" panose="02020603050405020304" pitchFamily="18" charset="0"/>
                </a:rPr>
                <a:t>pkt 1</a:t>
              </a:r>
              <a:endPara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Text Box 79">
            <a:extLst>
              <a:ext uri="{FF2B5EF4-FFF2-40B4-BE49-F238E27FC236}">
                <a16:creationId xmlns:a16="http://schemas.microsoft.com/office/drawing/2014/main" id="{6404D709-FED5-4261-A6A5-79D3CE434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779" y="4155747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Text Box 79">
            <a:extLst>
              <a:ext uri="{FF2B5EF4-FFF2-40B4-BE49-F238E27FC236}">
                <a16:creationId xmlns:a16="http://schemas.microsoft.com/office/drawing/2014/main" id="{9841212D-80DE-4F46-B5A6-1172A170F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087" y="4038728"/>
            <a:ext cx="1215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超时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重发分组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2AE0E22-0F66-4161-B744-C1475E4D2D03}"/>
              </a:ext>
            </a:extLst>
          </p:cNvPr>
          <p:cNvGrpSpPr/>
          <p:nvPr/>
        </p:nvGrpSpPr>
        <p:grpSpPr>
          <a:xfrm>
            <a:off x="7555609" y="3858880"/>
            <a:ext cx="201103" cy="584407"/>
            <a:chOff x="5136355" y="3361281"/>
            <a:chExt cx="201103" cy="69192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3DCFB9D-8C80-4D82-9A48-CE335630690F}"/>
                </a:ext>
              </a:extLst>
            </p:cNvPr>
            <p:cNvGrpSpPr/>
            <p:nvPr/>
          </p:nvGrpSpPr>
          <p:grpSpPr>
            <a:xfrm>
              <a:off x="5136355" y="3381319"/>
              <a:ext cx="137539" cy="637242"/>
              <a:chOff x="9525000" y="2490721"/>
              <a:chExt cx="205740" cy="699551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B4E412E-CE80-4256-A03F-63C784AC5FD8}"/>
                  </a:ext>
                </a:extLst>
              </p:cNvPr>
              <p:cNvCxnSpPr/>
              <p:nvPr/>
            </p:nvCxnSpPr>
            <p:spPr>
              <a:xfrm flipH="1">
                <a:off x="9525000" y="3181574"/>
                <a:ext cx="2057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2C5D1A1F-6396-4F4B-9A20-ED27FC1B7475}"/>
                  </a:ext>
                </a:extLst>
              </p:cNvPr>
              <p:cNvCxnSpPr/>
              <p:nvPr/>
            </p:nvCxnSpPr>
            <p:spPr>
              <a:xfrm flipV="1">
                <a:off x="9525000" y="2490721"/>
                <a:ext cx="0" cy="69955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1A39EF6D-F6E1-4E6D-A3FF-0D31E9642E68}"/>
                  </a:ext>
                </a:extLst>
              </p:cNvPr>
              <p:cNvCxnSpPr/>
              <p:nvPr/>
            </p:nvCxnSpPr>
            <p:spPr>
              <a:xfrm flipH="1">
                <a:off x="9525000" y="2502440"/>
                <a:ext cx="20574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72C18D52-1D87-4525-8DD7-A4B749105895}"/>
                </a:ext>
              </a:extLst>
            </p:cNvPr>
            <p:cNvSpPr/>
            <p:nvPr/>
          </p:nvSpPr>
          <p:spPr>
            <a:xfrm>
              <a:off x="5273895" y="3361281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弧形 75">
              <a:extLst>
                <a:ext uri="{FF2B5EF4-FFF2-40B4-BE49-F238E27FC236}">
                  <a16:creationId xmlns:a16="http://schemas.microsoft.com/office/drawing/2014/main" id="{B2D2FB12-F973-4601-8A19-E95E686420F4}"/>
                </a:ext>
              </a:extLst>
            </p:cNvPr>
            <p:cNvSpPr/>
            <p:nvPr/>
          </p:nvSpPr>
          <p:spPr>
            <a:xfrm>
              <a:off x="5273895" y="3977282"/>
              <a:ext cx="63563" cy="75920"/>
            </a:xfrm>
            <a:prstGeom prst="arc">
              <a:avLst>
                <a:gd name="adj1" fmla="val 10773146"/>
                <a:gd name="adj2" fmla="val 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642FFF09-7298-48CD-A7E1-1C0F5E0D1759}"/>
              </a:ext>
            </a:extLst>
          </p:cNvPr>
          <p:cNvCxnSpPr>
            <a:cxnSpLocks/>
          </p:cNvCxnSpPr>
          <p:nvPr/>
        </p:nvCxnSpPr>
        <p:spPr>
          <a:xfrm>
            <a:off x="7765668" y="4400480"/>
            <a:ext cx="1605825" cy="229407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Box 79">
            <a:extLst>
              <a:ext uri="{FF2B5EF4-FFF2-40B4-BE49-F238E27FC236}">
                <a16:creationId xmlns:a16="http://schemas.microsoft.com/office/drawing/2014/main" id="{59D9048E-2AB9-4DAF-96B1-0EEA613B3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0778" y="4065803"/>
            <a:ext cx="1093648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90000"/>
              </a:lnSpc>
            </a:pP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检测冗余发送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ACK1)</a:t>
            </a:r>
          </a:p>
        </p:txBody>
      </p:sp>
      <p:sp>
        <p:nvSpPr>
          <p:cNvPr id="82" name="Text Box 79">
            <a:extLst>
              <a:ext uri="{FF2B5EF4-FFF2-40B4-BE49-F238E27FC236}">
                <a16:creationId xmlns:a16="http://schemas.microsoft.com/office/drawing/2014/main" id="{CF8D0154-B9AB-46B5-A10C-8B35C0A3A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213" y="4379620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3" name="Text Box 79">
            <a:extLst>
              <a:ext uri="{FF2B5EF4-FFF2-40B4-BE49-F238E27FC236}">
                <a16:creationId xmlns:a16="http://schemas.microsoft.com/office/drawing/2014/main" id="{AD84D1FC-0F20-4EFC-8920-78D4A0BF3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413" y="4443287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99A7B44-5AD0-49B0-AB83-6F4A9E6976EE}"/>
              </a:ext>
            </a:extLst>
          </p:cNvPr>
          <p:cNvCxnSpPr>
            <a:cxnSpLocks/>
          </p:cNvCxnSpPr>
          <p:nvPr/>
        </p:nvCxnSpPr>
        <p:spPr>
          <a:xfrm flipH="1">
            <a:off x="7760447" y="4641773"/>
            <a:ext cx="1593938" cy="5615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79">
            <a:extLst>
              <a:ext uri="{FF2B5EF4-FFF2-40B4-BE49-F238E27FC236}">
                <a16:creationId xmlns:a16="http://schemas.microsoft.com/office/drawing/2014/main" id="{310546DF-91F1-4303-A3AE-EC898DE1A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0778" y="459347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6" name="Text Box 79">
            <a:extLst>
              <a:ext uri="{FF2B5EF4-FFF2-40B4-BE49-F238E27FC236}">
                <a16:creationId xmlns:a16="http://schemas.microsoft.com/office/drawing/2014/main" id="{DA234530-7283-4231-A644-21A92C224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779" y="4850277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1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Text Box 79">
            <a:extLst>
              <a:ext uri="{FF2B5EF4-FFF2-40B4-BE49-F238E27FC236}">
                <a16:creationId xmlns:a16="http://schemas.microsoft.com/office/drawing/2014/main" id="{9E0D6981-6276-41F6-A53A-21B02D462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131" y="5062407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</a:t>
            </a:r>
            <a:r>
              <a:rPr kumimoji="1" lang="en-US" altLang="zh-CN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ACK1</a:t>
            </a:r>
            <a:endParaRPr kumimoji="1" lang="zh-CN" altLang="en-US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8" name="Text Box 79">
            <a:extLst>
              <a:ext uri="{FF2B5EF4-FFF2-40B4-BE49-F238E27FC236}">
                <a16:creationId xmlns:a16="http://schemas.microsoft.com/office/drawing/2014/main" id="{55DDBA02-F367-45CD-85DE-437100B41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413" y="467969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B607296-ACF3-4A16-A56E-7BD2350DAA9D}"/>
              </a:ext>
            </a:extLst>
          </p:cNvPr>
          <p:cNvCxnSpPr>
            <a:cxnSpLocks/>
          </p:cNvCxnSpPr>
          <p:nvPr/>
        </p:nvCxnSpPr>
        <p:spPr>
          <a:xfrm>
            <a:off x="7765668" y="4606869"/>
            <a:ext cx="1624981" cy="279984"/>
          </a:xfrm>
          <a:prstGeom prst="straightConnector1">
            <a:avLst/>
          </a:prstGeom>
          <a:ln w="28575">
            <a:solidFill>
              <a:srgbClr val="009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 Box 79">
            <a:extLst>
              <a:ext uri="{FF2B5EF4-FFF2-40B4-BE49-F238E27FC236}">
                <a16:creationId xmlns:a16="http://schemas.microsoft.com/office/drawing/2014/main" id="{0260A3FF-4862-4CB5-9DB2-0D54F9B11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7713" y="4778942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接收分组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91" name="Text Box 79">
            <a:extLst>
              <a:ext uri="{FF2B5EF4-FFF2-40B4-BE49-F238E27FC236}">
                <a16:creationId xmlns:a16="http://schemas.microsoft.com/office/drawing/2014/main" id="{844466AD-FA67-4EAF-827B-A9E7F567B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213" y="4606526"/>
            <a:ext cx="58728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pkt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048C98B-60E8-4F97-86C4-EB92C5DA8BF0}"/>
              </a:ext>
            </a:extLst>
          </p:cNvPr>
          <p:cNvCxnSpPr>
            <a:cxnSpLocks/>
          </p:cNvCxnSpPr>
          <p:nvPr/>
        </p:nvCxnSpPr>
        <p:spPr>
          <a:xfrm flipH="1">
            <a:off x="7765668" y="4917024"/>
            <a:ext cx="1588717" cy="54141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79">
            <a:extLst>
              <a:ext uri="{FF2B5EF4-FFF2-40B4-BE49-F238E27FC236}">
                <a16:creationId xmlns:a16="http://schemas.microsoft.com/office/drawing/2014/main" id="{0BC4E392-E949-4768-A606-635B568BA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7713" y="5010969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发送</a:t>
            </a:r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4" name="Text Box 79">
            <a:extLst>
              <a:ext uri="{FF2B5EF4-FFF2-40B4-BE49-F238E27FC236}">
                <a16:creationId xmlns:a16="http://schemas.microsoft.com/office/drawing/2014/main" id="{11315889-33C7-40C0-88FA-94D969B5B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779" y="5089568"/>
            <a:ext cx="717015" cy="307777"/>
          </a:xfrm>
          <a:prstGeom prst="rect">
            <a:avLst/>
          </a:prstGeom>
          <a:solidFill>
            <a:srgbClr val="F9F2E8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400"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ACK 0</a:t>
            </a:r>
            <a:endParaRPr kumimoji="1" lang="zh-CN" altLang="en-US" sz="1400"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Text Box 79">
            <a:extLst>
              <a:ext uri="{FF2B5EF4-FFF2-40B4-BE49-F238E27FC236}">
                <a16:creationId xmlns:a16="http://schemas.microsoft.com/office/drawing/2014/main" id="{B7EF17B4-E99B-4FBD-AE96-589B889AB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2201" y="5298814"/>
            <a:ext cx="12157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400">
                <a:solidFill>
                  <a:srgbClr val="C00000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什么也不做</a:t>
            </a:r>
            <a:endParaRPr kumimoji="1" lang="en-US" altLang="zh-CN" sz="1400">
              <a:solidFill>
                <a:srgbClr val="C00000"/>
              </a:solidFill>
              <a:latin typeface="Times New Roman" panose="02020603050405020304" pitchFamily="18" charset="0"/>
              <a:ea typeface="思源黑体 CN Medium" panose="020B06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6" name="Text Box 79">
            <a:extLst>
              <a:ext uri="{FF2B5EF4-FFF2-40B4-BE49-F238E27FC236}">
                <a16:creationId xmlns:a16="http://schemas.microsoft.com/office/drawing/2014/main" id="{1F6012CF-CF36-415B-AB8E-C3D565205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646" y="5955869"/>
            <a:ext cx="2188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000">
                <a:solidFill>
                  <a:srgbClr val="009FF6"/>
                </a:solidFill>
                <a:latin typeface="Times New Roman" panose="02020603050405020304" pitchFamily="18" charset="0"/>
                <a:ea typeface="思源黑体 CN Medium" panose="020B0600000000000000" pitchFamily="34" charset="-122"/>
                <a:cs typeface="Times New Roman" panose="02020603050405020304" pitchFamily="18" charset="0"/>
              </a:rPr>
              <a:t>）过早超时</a:t>
            </a:r>
          </a:p>
        </p:txBody>
      </p:sp>
    </p:spTree>
    <p:extLst>
      <p:ext uri="{BB962C8B-B14F-4D97-AF65-F5344CB8AC3E}">
        <p14:creationId xmlns:p14="http://schemas.microsoft.com/office/powerpoint/2010/main" val="1865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0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7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7500"/>
                            </p:stCondLst>
                            <p:childTnLst>
                              <p:par>
                                <p:cTn id="2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2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87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920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97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2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700"/>
                            </p:stCondLst>
                            <p:childTnLst>
                              <p:par>
                                <p:cTn id="2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12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1700"/>
                            </p:stCondLst>
                            <p:childTnLst>
                              <p:par>
                                <p:cTn id="2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2200"/>
                            </p:stCondLst>
                            <p:childTnLst>
                              <p:par>
                                <p:cTn id="2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27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9" grpId="0"/>
      <p:bldP spid="50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 animBg="1"/>
      <p:bldP spid="67" grpId="0" animBg="1"/>
      <p:bldP spid="71" grpId="0" animBg="1"/>
      <p:bldP spid="72" grpId="0"/>
      <p:bldP spid="81" grpId="0"/>
      <p:bldP spid="82" grpId="0" animBg="1"/>
      <p:bldP spid="83" grpId="0"/>
      <p:bldP spid="85" grpId="0"/>
      <p:bldP spid="86" grpId="0" animBg="1"/>
      <p:bldP spid="87" grpId="0"/>
      <p:bldP spid="88" grpId="0"/>
      <p:bldP spid="90" grpId="0"/>
      <p:bldP spid="91" grpId="0" animBg="1"/>
      <p:bldP spid="93" grpId="0"/>
      <p:bldP spid="94" grpId="0" animBg="1"/>
      <p:bldP spid="95" grpId="0"/>
      <p:bldP spid="9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关于发送缓冲区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2062900" cy="3318936"/>
          </a:xfrm>
        </p:spPr>
        <p:txBody>
          <a:bodyPr/>
          <a:lstStyle/>
          <a:p>
            <a:r>
              <a:rPr lang="zh-CN" altLang="en-US" sz="2000" dirty="0"/>
              <a:t>发送缓存用来暂时存放</a:t>
            </a:r>
          </a:p>
          <a:p>
            <a:pPr lvl="1"/>
            <a:r>
              <a:rPr lang="zh-CN" altLang="en-US" sz="1800" dirty="0"/>
              <a:t>上层传送给本层准备发送的数据</a:t>
            </a:r>
          </a:p>
          <a:p>
            <a:pPr lvl="1"/>
            <a:r>
              <a:rPr lang="zh-CN" altLang="en-US" sz="1800" dirty="0"/>
              <a:t>本层已发送但尚未收到确认的数据</a:t>
            </a:r>
          </a:p>
          <a:p>
            <a:endParaRPr lang="zh-CN" altLang="en-US" sz="1600" dirty="0"/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BB45219C-C3BA-4DC2-875C-F6F09F0A1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5075" y="3758025"/>
            <a:ext cx="523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986CD766-7AC4-4A2B-9AA6-CB5D83D39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564" y="5528087"/>
            <a:ext cx="172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最后被确认</a:t>
            </a:r>
          </a:p>
          <a:p>
            <a:pPr algn="ctr"/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的字节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6BD0F6C-DF43-4700-AA33-A1E4A559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4569237"/>
            <a:ext cx="1611312" cy="53498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736F320C-AF26-49C6-BA2B-4A2CD1B77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5918" y="1658446"/>
            <a:ext cx="2552700" cy="75406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上层</a:t>
            </a:r>
          </a:p>
        </p:txBody>
      </p:sp>
      <p:sp>
        <p:nvSpPr>
          <p:cNvPr id="8" name="Line 9">
            <a:extLst>
              <a:ext uri="{FF2B5EF4-FFF2-40B4-BE49-F238E27FC236}">
                <a16:creationId xmlns:a16="http://schemas.microsoft.com/office/drawing/2014/main" id="{C72F2E0E-3C2E-4AAC-ADB5-28A0FE32AC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3180175"/>
            <a:ext cx="8597900" cy="31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1DF3FA99-762B-49E8-9DC5-258E0B1A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5" y="4356512"/>
            <a:ext cx="3627438" cy="9620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E9695A8F-686E-4D69-B861-529C6B82D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4569237"/>
            <a:ext cx="751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E7E33F87-BA28-4731-8E5E-B6FE67762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5104225"/>
            <a:ext cx="751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279FFC03-F37C-474D-98E1-4FC8549EB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4569237"/>
            <a:ext cx="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9CFD56D3-4A8A-4B3C-B3C4-C6189BF3E8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98025" y="4569237"/>
            <a:ext cx="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F9A138B3-78AE-444F-B554-F1356042E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3396075"/>
            <a:ext cx="1403350" cy="458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发送缓存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315AC500-70B6-419E-846A-AEA6ADC1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996" y="5528087"/>
            <a:ext cx="14157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最后发送</a:t>
            </a:r>
          </a:p>
          <a:p>
            <a:pPr algn="ctr"/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的字节</a:t>
            </a: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9A2D52AC-A612-4A42-86C1-7BB8BF443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713" y="4569237"/>
            <a:ext cx="0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6D57E570-64AF-461E-BC7E-87E0C03A7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3877087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发送窗口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37DD6F93-92AB-4472-B48D-DA2A13031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5" y="4569237"/>
            <a:ext cx="2954338" cy="534988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60168397-259D-468C-BD0D-7A9640357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406" y="4637500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9DE0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9DE0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已发送</a:t>
            </a:r>
          </a:p>
        </p:txBody>
      </p:sp>
      <p:grpSp>
        <p:nvGrpSpPr>
          <p:cNvPr id="20" name="Group 35">
            <a:extLst>
              <a:ext uri="{FF2B5EF4-FFF2-40B4-BE49-F238E27FC236}">
                <a16:creationId xmlns:a16="http://schemas.microsoft.com/office/drawing/2014/main" id="{CE035EA6-3DB1-43D0-8A62-F49908704D69}"/>
              </a:ext>
            </a:extLst>
          </p:cNvPr>
          <p:cNvGrpSpPr>
            <a:grpSpLocks/>
          </p:cNvGrpSpPr>
          <p:nvPr/>
        </p:nvGrpSpPr>
        <p:grpSpPr bwMode="auto">
          <a:xfrm>
            <a:off x="5032375" y="5104225"/>
            <a:ext cx="2954338" cy="500062"/>
            <a:chOff x="1154" y="3189"/>
            <a:chExt cx="1861" cy="270"/>
          </a:xfrm>
        </p:grpSpPr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D38A901F-250A-4567-847A-BED768C9F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" y="3189"/>
              <a:ext cx="0" cy="27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>
              <a:extLst>
                <a:ext uri="{FF2B5EF4-FFF2-40B4-BE49-F238E27FC236}">
                  <a16:creationId xmlns:a16="http://schemas.microsoft.com/office/drawing/2014/main" id="{80A6C228-20B3-498C-85B5-53431CD1A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5" y="3189"/>
              <a:ext cx="0" cy="27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Line 24">
            <a:extLst>
              <a:ext uri="{FF2B5EF4-FFF2-40B4-BE49-F238E27FC236}">
                <a16:creationId xmlns:a16="http://schemas.microsoft.com/office/drawing/2014/main" id="{469D5CE6-CB93-4FE6-95DD-627976487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375" y="3500850"/>
            <a:ext cx="0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F786E7A8-7288-4445-BC50-4968FA025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69538" y="3500850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F458FD98-0E67-4310-9C52-1384F74653D2}"/>
              </a:ext>
            </a:extLst>
          </p:cNvPr>
          <p:cNvSpPr>
            <a:spLocks/>
          </p:cNvSpPr>
          <p:nvPr/>
        </p:nvSpPr>
        <p:spPr bwMode="auto">
          <a:xfrm flipH="1">
            <a:off x="9598024" y="2442672"/>
            <a:ext cx="771525" cy="2126565"/>
          </a:xfrm>
          <a:custGeom>
            <a:avLst/>
            <a:gdLst>
              <a:gd name="T0" fmla="*/ 0 w 754"/>
              <a:gd name="T1" fmla="*/ 0 h 727"/>
              <a:gd name="T2" fmla="*/ 68 w 754"/>
              <a:gd name="T3" fmla="*/ 168 h 727"/>
              <a:gd name="T4" fmla="*/ 260 w 754"/>
              <a:gd name="T5" fmla="*/ 252 h 727"/>
              <a:gd name="T6" fmla="*/ 568 w 754"/>
              <a:gd name="T7" fmla="*/ 312 h 727"/>
              <a:gd name="T8" fmla="*/ 704 w 754"/>
              <a:gd name="T9" fmla="*/ 416 h 727"/>
              <a:gd name="T10" fmla="*/ 740 w 754"/>
              <a:gd name="T11" fmla="*/ 572 h 727"/>
              <a:gd name="T12" fmla="*/ 754 w 754"/>
              <a:gd name="T13" fmla="*/ 727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4" h="727">
                <a:moveTo>
                  <a:pt x="0" y="0"/>
                </a:moveTo>
                <a:cubicBezTo>
                  <a:pt x="11" y="28"/>
                  <a:pt x="25" y="126"/>
                  <a:pt x="68" y="168"/>
                </a:cubicBezTo>
                <a:cubicBezTo>
                  <a:pt x="111" y="210"/>
                  <a:pt x="177" y="228"/>
                  <a:pt x="260" y="252"/>
                </a:cubicBezTo>
                <a:cubicBezTo>
                  <a:pt x="343" y="276"/>
                  <a:pt x="494" y="285"/>
                  <a:pt x="568" y="312"/>
                </a:cubicBezTo>
                <a:cubicBezTo>
                  <a:pt x="642" y="339"/>
                  <a:pt x="675" y="373"/>
                  <a:pt x="704" y="416"/>
                </a:cubicBezTo>
                <a:cubicBezTo>
                  <a:pt x="733" y="459"/>
                  <a:pt x="732" y="520"/>
                  <a:pt x="740" y="572"/>
                </a:cubicBezTo>
                <a:cubicBezTo>
                  <a:pt x="748" y="624"/>
                  <a:pt x="751" y="695"/>
                  <a:pt x="754" y="727"/>
                </a:cubicBezTo>
              </a:path>
            </a:pathLst>
          </a:custGeom>
          <a:noFill/>
          <a:ln w="57150" cmpd="sng">
            <a:solidFill>
              <a:schemeClr val="hlink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E41F8D5-DDFB-483E-A021-6CE82BB9F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311" y="4004087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本层</a:t>
            </a:r>
            <a:endParaRPr lang="en-US" altLang="zh-CN" sz="2400" dirty="0">
              <a:solidFill>
                <a:srgbClr val="0563C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7" name="Freeform 28">
            <a:extLst>
              <a:ext uri="{FF2B5EF4-FFF2-40B4-BE49-F238E27FC236}">
                <a16:creationId xmlns:a16="http://schemas.microsoft.com/office/drawing/2014/main" id="{E73A10A7-993C-42EF-9405-34425DD080EA}"/>
              </a:ext>
            </a:extLst>
          </p:cNvPr>
          <p:cNvSpPr>
            <a:spLocks/>
          </p:cNvSpPr>
          <p:nvPr/>
        </p:nvSpPr>
        <p:spPr bwMode="auto">
          <a:xfrm>
            <a:off x="10882313" y="4500975"/>
            <a:ext cx="130175" cy="636587"/>
          </a:xfrm>
          <a:custGeom>
            <a:avLst/>
            <a:gdLst>
              <a:gd name="T0" fmla="*/ 12 w 36"/>
              <a:gd name="T1" fmla="*/ 0 h 286"/>
              <a:gd name="T2" fmla="*/ 36 w 36"/>
              <a:gd name="T3" fmla="*/ 86 h 286"/>
              <a:gd name="T4" fmla="*/ 8 w 36"/>
              <a:gd name="T5" fmla="*/ 102 h 286"/>
              <a:gd name="T6" fmla="*/ 28 w 36"/>
              <a:gd name="T7" fmla="*/ 138 h 286"/>
              <a:gd name="T8" fmla="*/ 0 w 36"/>
              <a:gd name="T9" fmla="*/ 158 h 286"/>
              <a:gd name="T10" fmla="*/ 24 w 36"/>
              <a:gd name="T11" fmla="*/ 210 h 286"/>
              <a:gd name="T12" fmla="*/ 8 w 36"/>
              <a:gd name="T13" fmla="*/ 238 h 286"/>
              <a:gd name="T14" fmla="*/ 32 w 3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" h="286">
                <a:moveTo>
                  <a:pt x="12" y="0"/>
                </a:moveTo>
                <a:lnTo>
                  <a:pt x="36" y="86"/>
                </a:lnTo>
                <a:lnTo>
                  <a:pt x="8" y="102"/>
                </a:lnTo>
                <a:lnTo>
                  <a:pt x="28" y="138"/>
                </a:lnTo>
                <a:lnTo>
                  <a:pt x="0" y="158"/>
                </a:lnTo>
                <a:lnTo>
                  <a:pt x="24" y="210"/>
                </a:lnTo>
                <a:lnTo>
                  <a:pt x="8" y="238"/>
                </a:lnTo>
                <a:lnTo>
                  <a:pt x="32" y="28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E69B1770-6105-40E5-8E5E-B0753947948B}"/>
              </a:ext>
            </a:extLst>
          </p:cNvPr>
          <p:cNvSpPr>
            <a:spLocks/>
          </p:cNvSpPr>
          <p:nvPr/>
        </p:nvSpPr>
        <p:spPr bwMode="auto">
          <a:xfrm>
            <a:off x="3333750" y="4524787"/>
            <a:ext cx="195263" cy="646113"/>
          </a:xfrm>
          <a:custGeom>
            <a:avLst/>
            <a:gdLst>
              <a:gd name="T0" fmla="*/ 14 w 66"/>
              <a:gd name="T1" fmla="*/ 0 h 274"/>
              <a:gd name="T2" fmla="*/ 66 w 66"/>
              <a:gd name="T3" fmla="*/ 46 h 274"/>
              <a:gd name="T4" fmla="*/ 6 w 66"/>
              <a:gd name="T5" fmla="*/ 84 h 274"/>
              <a:gd name="T6" fmla="*/ 54 w 66"/>
              <a:gd name="T7" fmla="*/ 136 h 274"/>
              <a:gd name="T8" fmla="*/ 0 w 66"/>
              <a:gd name="T9" fmla="*/ 178 h 274"/>
              <a:gd name="T10" fmla="*/ 54 w 66"/>
              <a:gd name="T11" fmla="*/ 214 h 274"/>
              <a:gd name="T12" fmla="*/ 12 w 66"/>
              <a:gd name="T13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274">
                <a:moveTo>
                  <a:pt x="14" y="0"/>
                </a:moveTo>
                <a:lnTo>
                  <a:pt x="66" y="46"/>
                </a:lnTo>
                <a:lnTo>
                  <a:pt x="6" y="84"/>
                </a:lnTo>
                <a:lnTo>
                  <a:pt x="54" y="136"/>
                </a:lnTo>
                <a:lnTo>
                  <a:pt x="0" y="178"/>
                </a:lnTo>
                <a:lnTo>
                  <a:pt x="54" y="214"/>
                </a:lnTo>
                <a:lnTo>
                  <a:pt x="12" y="27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31">
            <a:extLst>
              <a:ext uri="{FF2B5EF4-FFF2-40B4-BE49-F238E27FC236}">
                <a16:creationId xmlns:a16="http://schemas.microsoft.com/office/drawing/2014/main" id="{26916576-C64E-45F4-B4C7-3C3F42545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9464675" y="5558250"/>
            <a:ext cx="13430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E8EF622C-5648-42E4-A268-91250256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863" y="5528087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solidFill>
                  <a:srgbClr val="0563C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序号增大</a:t>
            </a:r>
          </a:p>
        </p:txBody>
      </p:sp>
    </p:spTree>
    <p:extLst>
      <p:ext uri="{BB962C8B-B14F-4D97-AF65-F5344CB8AC3E}">
        <p14:creationId xmlns:p14="http://schemas.microsoft.com/office/powerpoint/2010/main" val="294840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关于接收缓冲区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14E18-4E5B-42BB-988B-9421E459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1951494" cy="3318936"/>
          </a:xfrm>
        </p:spPr>
        <p:txBody>
          <a:bodyPr/>
          <a:lstStyle/>
          <a:p>
            <a:r>
              <a:rPr lang="zh-CN" altLang="en-US" sz="2000" dirty="0"/>
              <a:t>接收缓存用来暂时存放</a:t>
            </a:r>
          </a:p>
          <a:p>
            <a:pPr lvl="1"/>
            <a:r>
              <a:rPr lang="zh-CN" altLang="en-US" sz="1800" dirty="0"/>
              <a:t>按序到达且未被上层取走的数据</a:t>
            </a:r>
          </a:p>
          <a:p>
            <a:pPr lvl="1"/>
            <a:r>
              <a:rPr lang="zh-CN" altLang="en-US" sz="1800" dirty="0"/>
              <a:t>乱序到达的数据</a:t>
            </a: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BF431BE1-B9E8-4364-B432-E5510286D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582" y="4268786"/>
            <a:ext cx="3659188" cy="1016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E95F8F4-D88A-4570-B9C8-00A5719C0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770" y="1887536"/>
            <a:ext cx="2573337" cy="79692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上层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F2F3479B-A0FA-45A1-BB1F-4073D496C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8557" y="3025773"/>
            <a:ext cx="75850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DFBF2BB-02E4-4D9F-A8CF-893D9DFA9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4957" y="4492623"/>
            <a:ext cx="7583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A9F69082-B74C-4FE1-B09B-EEB65CF45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4957" y="5059361"/>
            <a:ext cx="7583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EA0F72F-A838-40CF-AAAE-9BCA48FC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570" y="4492623"/>
            <a:ext cx="1624012" cy="566738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3D2765F-A50F-4FE1-9C69-B7ED585E9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845" y="4492623"/>
            <a:ext cx="271462" cy="566738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200DD961-ABC2-4680-86E0-03C768063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541" y="4526724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9DE0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已收到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58970F76-95AF-4F78-93E8-E8F3C0667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345" y="381634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接收窗口</a:t>
            </a: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D53CCA0B-5D28-4978-AC22-559B4B4F89C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2570" y="3365498"/>
            <a:ext cx="0" cy="1127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BB30BD73-DDAC-4AE4-BE63-8A3C6AFFF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099" y="3022598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本层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E1BBCDA4-5192-41FB-873B-447C69896E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52570" y="3636961"/>
            <a:ext cx="5283200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sm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E0C635C7-C50A-45C4-BFCC-D4D55DD5C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282" y="3384548"/>
            <a:ext cx="14033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接收缓存</a:t>
            </a:r>
          </a:p>
        </p:txBody>
      </p:sp>
      <p:sp>
        <p:nvSpPr>
          <p:cNvPr id="17" name="Line 19">
            <a:extLst>
              <a:ext uri="{FF2B5EF4-FFF2-40B4-BE49-F238E27FC236}">
                <a16:creationId xmlns:a16="http://schemas.microsoft.com/office/drawing/2014/main" id="{8C6C9776-3B2A-4620-851B-0A78CA678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3070" y="3365498"/>
            <a:ext cx="12700" cy="903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302C704C-FCD1-4004-8123-90FD9A050B2E}"/>
              </a:ext>
            </a:extLst>
          </p:cNvPr>
          <p:cNvSpPr>
            <a:spLocks/>
          </p:cNvSpPr>
          <p:nvPr/>
        </p:nvSpPr>
        <p:spPr bwMode="auto">
          <a:xfrm flipH="1">
            <a:off x="5152570" y="2687636"/>
            <a:ext cx="2251075" cy="1811337"/>
          </a:xfrm>
          <a:custGeom>
            <a:avLst/>
            <a:gdLst>
              <a:gd name="T0" fmla="*/ 0 w 754"/>
              <a:gd name="T1" fmla="*/ 0 h 727"/>
              <a:gd name="T2" fmla="*/ 68 w 754"/>
              <a:gd name="T3" fmla="*/ 168 h 727"/>
              <a:gd name="T4" fmla="*/ 260 w 754"/>
              <a:gd name="T5" fmla="*/ 252 h 727"/>
              <a:gd name="T6" fmla="*/ 568 w 754"/>
              <a:gd name="T7" fmla="*/ 312 h 727"/>
              <a:gd name="T8" fmla="*/ 704 w 754"/>
              <a:gd name="T9" fmla="*/ 416 h 727"/>
              <a:gd name="T10" fmla="*/ 740 w 754"/>
              <a:gd name="T11" fmla="*/ 572 h 727"/>
              <a:gd name="T12" fmla="*/ 754 w 754"/>
              <a:gd name="T13" fmla="*/ 727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4" h="727">
                <a:moveTo>
                  <a:pt x="0" y="0"/>
                </a:moveTo>
                <a:cubicBezTo>
                  <a:pt x="11" y="28"/>
                  <a:pt x="25" y="126"/>
                  <a:pt x="68" y="168"/>
                </a:cubicBezTo>
                <a:cubicBezTo>
                  <a:pt x="111" y="210"/>
                  <a:pt x="177" y="228"/>
                  <a:pt x="260" y="252"/>
                </a:cubicBezTo>
                <a:cubicBezTo>
                  <a:pt x="343" y="276"/>
                  <a:pt x="494" y="285"/>
                  <a:pt x="568" y="312"/>
                </a:cubicBezTo>
                <a:cubicBezTo>
                  <a:pt x="642" y="339"/>
                  <a:pt x="675" y="373"/>
                  <a:pt x="704" y="416"/>
                </a:cubicBezTo>
                <a:cubicBezTo>
                  <a:pt x="733" y="459"/>
                  <a:pt x="732" y="520"/>
                  <a:pt x="740" y="572"/>
                </a:cubicBezTo>
                <a:cubicBezTo>
                  <a:pt x="748" y="624"/>
                  <a:pt x="751" y="695"/>
                  <a:pt x="754" y="727"/>
                </a:cubicBezTo>
              </a:path>
            </a:pathLst>
          </a:custGeom>
          <a:noFill/>
          <a:ln w="38100" cmpd="sng">
            <a:solidFill>
              <a:schemeClr val="hlink"/>
            </a:solidFill>
            <a:round/>
            <a:headEnd type="none" w="med" len="med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22">
            <a:extLst>
              <a:ext uri="{FF2B5EF4-FFF2-40B4-BE49-F238E27FC236}">
                <a16:creationId xmlns:a16="http://schemas.microsoft.com/office/drawing/2014/main" id="{BA229393-999E-47EE-BA4F-45709B86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571" y="3594098"/>
            <a:ext cx="17235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下一个读取</a:t>
            </a:r>
          </a:p>
          <a:p>
            <a:pPr algn="ctr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的字节</a:t>
            </a: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73AE9994-6E56-43F5-A3B1-568B6450F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1082" y="5568948"/>
            <a:ext cx="13557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50029929-9900-4138-96AC-E4178E158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5821" y="556894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序号增大</a:t>
            </a:r>
          </a:p>
        </p:txBody>
      </p:sp>
      <p:sp>
        <p:nvSpPr>
          <p:cNvPr id="22" name="Text Box 25">
            <a:extLst>
              <a:ext uri="{FF2B5EF4-FFF2-40B4-BE49-F238E27FC236}">
                <a16:creationId xmlns:a16="http://schemas.microsoft.com/office/drawing/2014/main" id="{A90199F2-AF39-43E6-A908-CA7065A0F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693" y="5641973"/>
            <a:ext cx="26468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下一个期望收到的</a:t>
            </a:r>
          </a:p>
          <a:p>
            <a:pPr algn="ctr"/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</a:rPr>
              <a:t>字节（确认号）</a:t>
            </a:r>
          </a:p>
        </p:txBody>
      </p:sp>
      <p:sp>
        <p:nvSpPr>
          <p:cNvPr id="23" name="Line 26">
            <a:extLst>
              <a:ext uri="{FF2B5EF4-FFF2-40B4-BE49-F238E27FC236}">
                <a16:creationId xmlns:a16="http://schemas.microsoft.com/office/drawing/2014/main" id="{D641B50F-12F6-4960-A33F-122E4DEC6E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3407" y="5059361"/>
            <a:ext cx="3175" cy="6223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36FD59A0-2960-4DDF-A4F4-303A0D9AE74C}"/>
              </a:ext>
            </a:extLst>
          </p:cNvPr>
          <p:cNvSpPr>
            <a:spLocks/>
          </p:cNvSpPr>
          <p:nvPr/>
        </p:nvSpPr>
        <p:spPr bwMode="auto">
          <a:xfrm>
            <a:off x="11473995" y="4421186"/>
            <a:ext cx="131762" cy="673100"/>
          </a:xfrm>
          <a:custGeom>
            <a:avLst/>
            <a:gdLst>
              <a:gd name="T0" fmla="*/ 12 w 36"/>
              <a:gd name="T1" fmla="*/ 0 h 286"/>
              <a:gd name="T2" fmla="*/ 36 w 36"/>
              <a:gd name="T3" fmla="*/ 86 h 286"/>
              <a:gd name="T4" fmla="*/ 8 w 36"/>
              <a:gd name="T5" fmla="*/ 102 h 286"/>
              <a:gd name="T6" fmla="*/ 28 w 36"/>
              <a:gd name="T7" fmla="*/ 138 h 286"/>
              <a:gd name="T8" fmla="*/ 0 w 36"/>
              <a:gd name="T9" fmla="*/ 158 h 286"/>
              <a:gd name="T10" fmla="*/ 24 w 36"/>
              <a:gd name="T11" fmla="*/ 210 h 286"/>
              <a:gd name="T12" fmla="*/ 8 w 36"/>
              <a:gd name="T13" fmla="*/ 238 h 286"/>
              <a:gd name="T14" fmla="*/ 32 w 3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" h="286">
                <a:moveTo>
                  <a:pt x="12" y="0"/>
                </a:moveTo>
                <a:lnTo>
                  <a:pt x="36" y="86"/>
                </a:lnTo>
                <a:lnTo>
                  <a:pt x="8" y="102"/>
                </a:lnTo>
                <a:lnTo>
                  <a:pt x="28" y="138"/>
                </a:lnTo>
                <a:lnTo>
                  <a:pt x="0" y="158"/>
                </a:lnTo>
                <a:lnTo>
                  <a:pt x="24" y="210"/>
                </a:lnTo>
                <a:lnTo>
                  <a:pt x="8" y="238"/>
                </a:lnTo>
                <a:lnTo>
                  <a:pt x="32" y="28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F45B418F-4E02-4DBA-B9F2-2908D371B4B0}"/>
              </a:ext>
            </a:extLst>
          </p:cNvPr>
          <p:cNvSpPr>
            <a:spLocks/>
          </p:cNvSpPr>
          <p:nvPr/>
        </p:nvSpPr>
        <p:spPr bwMode="auto">
          <a:xfrm>
            <a:off x="3871457" y="4446586"/>
            <a:ext cx="196850" cy="682625"/>
          </a:xfrm>
          <a:custGeom>
            <a:avLst/>
            <a:gdLst>
              <a:gd name="T0" fmla="*/ 14 w 66"/>
              <a:gd name="T1" fmla="*/ 0 h 274"/>
              <a:gd name="T2" fmla="*/ 66 w 66"/>
              <a:gd name="T3" fmla="*/ 46 h 274"/>
              <a:gd name="T4" fmla="*/ 6 w 66"/>
              <a:gd name="T5" fmla="*/ 84 h 274"/>
              <a:gd name="T6" fmla="*/ 54 w 66"/>
              <a:gd name="T7" fmla="*/ 136 h 274"/>
              <a:gd name="T8" fmla="*/ 0 w 66"/>
              <a:gd name="T9" fmla="*/ 178 h 274"/>
              <a:gd name="T10" fmla="*/ 54 w 66"/>
              <a:gd name="T11" fmla="*/ 214 h 274"/>
              <a:gd name="T12" fmla="*/ 12 w 66"/>
              <a:gd name="T13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274">
                <a:moveTo>
                  <a:pt x="14" y="0"/>
                </a:moveTo>
                <a:lnTo>
                  <a:pt x="66" y="46"/>
                </a:lnTo>
                <a:lnTo>
                  <a:pt x="6" y="84"/>
                </a:lnTo>
                <a:lnTo>
                  <a:pt x="54" y="136"/>
                </a:lnTo>
                <a:lnTo>
                  <a:pt x="0" y="178"/>
                </a:lnTo>
                <a:lnTo>
                  <a:pt x="54" y="214"/>
                </a:lnTo>
                <a:lnTo>
                  <a:pt x="12" y="27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0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9A6D0-3982-49CB-975D-4B93D652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双绞线</a:t>
            </a:r>
            <a:r>
              <a:rPr lang="en-US" altLang="zh-CN" dirty="0"/>
              <a:t>(Twisted Pair)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BB683A-1342-425B-9A44-CBC93B31514C}"/>
              </a:ext>
            </a:extLst>
          </p:cNvPr>
          <p:cNvGrpSpPr/>
          <p:nvPr/>
        </p:nvGrpSpPr>
        <p:grpSpPr>
          <a:xfrm>
            <a:off x="1497693" y="2657698"/>
            <a:ext cx="6320575" cy="476221"/>
            <a:chOff x="1403750" y="3593123"/>
            <a:chExt cx="6320575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22C1211-2FA8-446F-ACCA-941A6867090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17C9E72D-F4BC-40A8-A6C7-549E4D78AF10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0F37D702-1269-473E-9CB2-6C750B7810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8A082E62-7231-4CC0-98D2-606EA2831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5738394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双绞线：两根互相绝缘的铜导线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D3D553F-53BA-4342-8C89-62B2891A0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101" y="2524577"/>
            <a:ext cx="2673592" cy="20001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440F65-1609-4090-8CD1-AAD81343F162}"/>
              </a:ext>
            </a:extLst>
          </p:cNvPr>
          <p:cNvSpPr txBox="1"/>
          <p:nvPr/>
        </p:nvSpPr>
        <p:spPr>
          <a:xfrm>
            <a:off x="2079874" y="3139867"/>
            <a:ext cx="8146307" cy="307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原理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   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成对导线交叉绞合，减小电磁干扰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构造：铜导体、绝缘层、绞合结构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特点：成本低、安装方便、适合短距离通信（以太网）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分类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屏蔽双绞线“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STP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n"/>
            </a:pP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非屏蔽双绞线“</a:t>
            </a:r>
            <a:r>
              <a:rPr kumimoji="1" lang="en-US" altLang="zh-CN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UTP</a:t>
            </a:r>
            <a:r>
              <a:rPr kumimoji="1" lang="zh-CN" altLang="en-US" sz="22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”</a:t>
            </a:r>
            <a:endParaRPr kumimoji="1" lang="en-US" altLang="zh-CN" sz="22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7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F937E-AC80-4FF1-BA38-47F55DEE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缓冲区大小设置规则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DE8CB-7FD5-4D18-AAB0-D5D8F560E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发送端缓冲区</a:t>
            </a:r>
          </a:p>
          <a:p>
            <a:pPr lvl="1"/>
            <a:r>
              <a:rPr lang="zh-CN" altLang="en-US" sz="2000" dirty="0"/>
              <a:t>不小于链路的带宽</a:t>
            </a:r>
            <a:r>
              <a:rPr lang="en-US" altLang="zh-CN" sz="2000" dirty="0"/>
              <a:t>–</a:t>
            </a:r>
            <a:r>
              <a:rPr lang="zh-CN" altLang="en-US" sz="2000" dirty="0"/>
              <a:t>时延积：</a:t>
            </a:r>
          </a:p>
          <a:p>
            <a:pPr lvl="1"/>
            <a:r>
              <a:rPr lang="zh-CN" altLang="en-US" sz="2000" dirty="0"/>
              <a:t>意义：确保发送端在一个往返时延（</a:t>
            </a:r>
            <a:r>
              <a:rPr lang="en-US" altLang="zh-CN" sz="2000" dirty="0"/>
              <a:t>RTT</a:t>
            </a:r>
            <a:r>
              <a:rPr lang="zh-CN" altLang="en-US" sz="2000" dirty="0"/>
              <a:t>）内，能够持续“灌满”管道，不至于因为等待 </a:t>
            </a:r>
            <a:r>
              <a:rPr lang="en-US" altLang="zh-CN" sz="2000" dirty="0"/>
              <a:t>ACK </a:t>
            </a:r>
            <a:r>
              <a:rPr lang="zh-CN" altLang="en-US" sz="2000" dirty="0"/>
              <a:t>而链路空闲</a:t>
            </a:r>
          </a:p>
          <a:p>
            <a:r>
              <a:rPr lang="zh-CN" altLang="en-US" sz="2400" dirty="0"/>
              <a:t>接收端缓冲区</a:t>
            </a:r>
          </a:p>
          <a:p>
            <a:pPr lvl="1"/>
            <a:r>
              <a:rPr lang="zh-CN" altLang="en-US" sz="2000" dirty="0"/>
              <a:t>至少等于带宽</a:t>
            </a:r>
            <a:r>
              <a:rPr lang="en-US" altLang="zh-CN" sz="2000" dirty="0"/>
              <a:t>–</a:t>
            </a:r>
            <a:r>
              <a:rPr lang="zh-CN" altLang="en-US" sz="2000" dirty="0"/>
              <a:t>时延积：</a:t>
            </a:r>
          </a:p>
          <a:p>
            <a:pPr lvl="1"/>
            <a:r>
              <a:rPr lang="zh-CN" altLang="en-US" sz="2000" dirty="0"/>
              <a:t>如果接收端缓冲区过小，会迫使发送端停发（受限于窗口大小），降低吞吐量</a:t>
            </a:r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E46C44-07A8-4A2A-A07F-3C507AF3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25" y="3000429"/>
            <a:ext cx="3371429" cy="428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DBE09E-3D8D-4E9F-8277-9419D729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22" y="4624725"/>
            <a:ext cx="3457143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402" y="2677582"/>
            <a:ext cx="9601196" cy="751418"/>
          </a:xfrm>
        </p:spPr>
        <p:txBody>
          <a:bodyPr rtlCol="0"/>
          <a:lstStyle/>
          <a:p>
            <a:pPr rtl="0"/>
            <a:r>
              <a:rPr lang="en-US" altLang="zh-CN" b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2.5 </a:t>
            </a:r>
            <a:r>
              <a:rPr lang="zh-CN" altLang="en-US" dirty="0">
                <a:solidFill>
                  <a:schemeClr val="bg1"/>
                </a:solidFill>
              </a:rPr>
              <a:t>数据可靠传输模型的性能优化</a:t>
            </a:r>
            <a:endParaRPr lang="zh-CN" altLang="en-US" b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装饰元素">
            <a:extLst>
              <a:ext uri="{FF2B5EF4-FFF2-40B4-BE49-F238E27FC236}">
                <a16:creationId xmlns:a16="http://schemas.microsoft.com/office/drawing/2014/main" id="{E7391D2C-9999-4BB5-9064-EBE186B9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装饰元素">
            <a:extLst>
              <a:ext uri="{FF2B5EF4-FFF2-40B4-BE49-F238E27FC236}">
                <a16:creationId xmlns:a16="http://schemas.microsoft.com/office/drawing/2014/main" id="{D967E7C8-E760-47F2-908B-AB31194CA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63106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装饰元素">
            <a:extLst>
              <a:ext uri="{FF2B5EF4-FFF2-40B4-BE49-F238E27FC236}">
                <a16:creationId xmlns:a16="http://schemas.microsoft.com/office/drawing/2014/main" id="{4579E219-3230-41BC-96F9-1E0FEFF80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61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装饰元素">
            <a:extLst>
              <a:ext uri="{FF2B5EF4-FFF2-40B4-BE49-F238E27FC236}">
                <a16:creationId xmlns:a16="http://schemas.microsoft.com/office/drawing/2014/main" id="{EE2D0509-AF4E-4935-ADF8-25BD255C1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2858" y="5996029"/>
            <a:ext cx="240481" cy="238041"/>
          </a:xfrm>
          <a:prstGeom prst="ellipse">
            <a:avLst/>
          </a:prstGeom>
          <a:effectLst>
            <a:outerShdw blurRad="127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5204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Rdt3.0</a:t>
            </a:r>
            <a:r>
              <a:rPr lang="zh-CN" altLang="en-US" dirty="0"/>
              <a:t>性能分析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6533E0-00C7-4E79-BC1A-5EF9E06612C0}"/>
              </a:ext>
            </a:extLst>
          </p:cNvPr>
          <p:cNvGrpSpPr/>
          <p:nvPr/>
        </p:nvGrpSpPr>
        <p:grpSpPr>
          <a:xfrm>
            <a:off x="1256252" y="2564248"/>
            <a:ext cx="8450676" cy="476221"/>
            <a:chOff x="1403750" y="3593123"/>
            <a:chExt cx="8450676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E92756A-F125-4B6E-9118-6164C4524FB2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595F9526-7D4E-476C-B643-F2F3DC770AE3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2293AC3B-4669-4C31-BE78-48438DCCD2F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0DE02F9E-F8B3-4F70-9C17-821B24F4C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868495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1Gbps 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的链路，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15ms 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的端到端延迟，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分组大小为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1KB </a:t>
              </a:r>
            </a:p>
          </p:txBody>
        </p:sp>
      </p:grpSp>
      <p:grpSp>
        <p:nvGrpSpPr>
          <p:cNvPr id="9" name="Group 18">
            <a:extLst>
              <a:ext uri="{FF2B5EF4-FFF2-40B4-BE49-F238E27FC236}">
                <a16:creationId xmlns:a16="http://schemas.microsoft.com/office/drawing/2014/main" id="{FB3AFAD9-2681-4E6F-B39D-F7A4B57285F2}"/>
              </a:ext>
            </a:extLst>
          </p:cNvPr>
          <p:cNvGrpSpPr>
            <a:grpSpLocks/>
          </p:cNvGrpSpPr>
          <p:nvPr/>
        </p:nvGrpSpPr>
        <p:grpSpPr bwMode="auto">
          <a:xfrm>
            <a:off x="2303299" y="3327471"/>
            <a:ext cx="8838000" cy="915988"/>
            <a:chOff x="384" y="1561"/>
            <a:chExt cx="4759" cy="577"/>
          </a:xfrm>
        </p:grpSpPr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8A4C8798-5199-453F-B982-5D09B49B9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83"/>
              <a:ext cx="2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5E879871-CCB8-4491-9657-1E2D2ADFB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1770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transmit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6">
                  <a:extLst>
                    <a:ext uri="{FF2B5EF4-FFF2-40B4-BE49-F238E27FC236}">
                      <a16:creationId xmlns:a16="http://schemas.microsoft.com/office/drawing/2014/main" id="{1B240F3D-7844-40DB-A031-8FE0DA760C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2" y="1695"/>
                  <a:ext cx="19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2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 Box 6">
                  <a:extLst>
                    <a:ext uri="{FF2B5EF4-FFF2-40B4-BE49-F238E27FC236}">
                      <a16:creationId xmlns:a16="http://schemas.microsoft.com/office/drawing/2014/main" id="{ECEF6D68-76C4-4FDB-8C77-DDD66D0A9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82" y="1695"/>
                  <a:ext cx="198" cy="252"/>
                </a:xfrm>
                <a:prstGeom prst="rect">
                  <a:avLst/>
                </a:prstGeom>
                <a:blipFill>
                  <a:blip r:embed="rId4"/>
                  <a:stretch>
                    <a:fillRect l="-1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DDA83802-706B-4699-8490-9097856DD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5" y="1608"/>
              <a:ext cx="57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8</a:t>
              </a:r>
              <a:r>
                <a:rPr lang="en-US" altLang="zh-CN" sz="2000" i="1">
                  <a:latin typeface="Cambria Math" panose="02040503050406030204" pitchFamily="18" charset="0"/>
                  <a:ea typeface="Cambria Math" panose="02040503050406030204" pitchFamily="18" charset="0"/>
                </a:rPr>
                <a:t>kb/pkt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F081BC5C-FEAD-49A5-B74D-A6A37609A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4" y="1834"/>
              <a:ext cx="6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10</a:t>
              </a:r>
              <a:r>
                <a:rPr lang="en-US" altLang="zh-CN" sz="2000" baseline="3000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9</a:t>
              </a:r>
              <a:r>
                <a:rPr lang="en-US" altLang="zh-CN" sz="200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i="1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b/sec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9">
                  <a:extLst>
                    <a:ext uri="{FF2B5EF4-FFF2-40B4-BE49-F238E27FC236}">
                      <a16:creationId xmlns:a16="http://schemas.microsoft.com/office/drawing/2014/main" id="{CC6A8235-CEFC-4866-8401-9D284CD750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67" y="1720"/>
                  <a:ext cx="476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sz="2000">
                      <a:latin typeface="Times New Roman" panose="02020603050405020304" pitchFamily="18" charset="0"/>
                      <a:ea typeface="思源黑体 CN Normal" panose="020B0400000000000000" pitchFamily="34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>
                      <a:latin typeface="Times New Roman" panose="020206030504050203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rPr>
                    <a:t>8 </a:t>
                  </a:r>
                  <a:r>
                    <a:rPr lang="el-GR" altLang="zh-CN" sz="20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μ</a:t>
                  </a:r>
                  <a:r>
                    <a:rPr lang="en-US" altLang="zh-CN" sz="20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</a:t>
                  </a:r>
                  <a:endParaRPr lang="el-GR" altLang="zh-CN" sz="2000" i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5" name="Text Box 9">
                  <a:extLst>
                    <a:ext uri="{FF2B5EF4-FFF2-40B4-BE49-F238E27FC236}">
                      <a16:creationId xmlns:a16="http://schemas.microsoft.com/office/drawing/2014/main" id="{8D521C0D-4B5C-431D-9079-2D5F6F22D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67" y="1720"/>
                  <a:ext cx="476" cy="252"/>
                </a:xfrm>
                <a:prstGeom prst="rect">
                  <a:avLst/>
                </a:prstGeom>
                <a:blipFill>
                  <a:blip r:embed="rId5"/>
                  <a:stretch>
                    <a:fillRect t="-10769" r="-6207" b="-2769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530757BB-EA0A-4F4C-B7D4-496FCCE49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1847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8A607F99-45CA-481B-810D-F8D23AAF3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2" y="1561"/>
              <a:ext cx="196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L (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比特为单位的分组大小</a:t>
              </a:r>
              <a:r>
                <a:rPr lang="en-US" altLang="zh-CN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)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A18DBCAE-0748-402F-90EA-3B530F898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" y="1886"/>
              <a:ext cx="132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R (</a:t>
              </a:r>
              <a:r>
                <a:rPr lang="zh-CN" altLang="en-US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传输速率</a:t>
              </a:r>
              <a:r>
                <a:rPr lang="en-US" altLang="zh-CN" sz="20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, bps)</a:t>
              </a:r>
              <a:endParaRPr lang="en-US" altLang="zh-CN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C17B480-EE42-4FB7-B022-9BF4322F1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7" y="1847"/>
              <a:ext cx="185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15">
                  <a:extLst>
                    <a:ext uri="{FF2B5EF4-FFF2-40B4-BE49-F238E27FC236}">
                      <a16:creationId xmlns:a16="http://schemas.microsoft.com/office/drawing/2014/main" id="{F441673F-F2F5-4843-BCBB-8460386CD4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64" y="1712"/>
                  <a:ext cx="19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zh-CN" sz="2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Text Box 15">
                  <a:extLst>
                    <a:ext uri="{FF2B5EF4-FFF2-40B4-BE49-F238E27FC236}">
                      <a16:creationId xmlns:a16="http://schemas.microsoft.com/office/drawing/2014/main" id="{BF22C14A-807C-41DD-AE6E-317938857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4" y="1712"/>
                  <a:ext cx="198" cy="2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 Box 79">
            <a:extLst>
              <a:ext uri="{FF2B5EF4-FFF2-40B4-BE49-F238E27FC236}">
                <a16:creationId xmlns:a16="http://schemas.microsoft.com/office/drawing/2014/main" id="{C6D185F3-8A83-478F-84A7-1E8A3A55E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807" y="5644796"/>
            <a:ext cx="10064931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每</a:t>
            </a:r>
            <a:r>
              <a:rPr kumimoji="1" lang="en-US" altLang="zh-CN" sz="24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30ms</a:t>
            </a:r>
            <a:r>
              <a:rPr kumimoji="1" lang="zh-CN" altLang="en-US" sz="24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内只能发送</a:t>
            </a:r>
            <a:r>
              <a:rPr kumimoji="1" lang="en-US" altLang="zh-CN" sz="2400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1KB </a:t>
            </a: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： </a:t>
            </a:r>
            <a:r>
              <a: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 Gbps </a:t>
            </a: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的链路只有</a:t>
            </a:r>
            <a:r>
              <a:rPr kumimoji="1"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33kB/sec </a:t>
            </a: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的吞吐量。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8A34E8-CCC8-4419-8135-BB42ED7CDD16}"/>
                  </a:ext>
                </a:extLst>
              </p:cNvPr>
              <p:cNvSpPr txBox="1"/>
              <p:nvPr/>
            </p:nvSpPr>
            <p:spPr>
              <a:xfrm>
                <a:off x="3392618" y="4397450"/>
                <a:ext cx="40002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RTT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8A34E8-CCC8-4419-8135-BB42ED7C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618" y="4397450"/>
                <a:ext cx="4000205" cy="369332"/>
              </a:xfrm>
              <a:prstGeom prst="rect">
                <a:avLst/>
              </a:prstGeom>
              <a:blipFill>
                <a:blip r:embed="rId7"/>
                <a:stretch>
                  <a:fillRect l="-4726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D78C267-0649-41EF-95A5-E0CF0C670021}"/>
                  </a:ext>
                </a:extLst>
              </p:cNvPr>
              <p:cNvSpPr txBox="1"/>
              <p:nvPr/>
            </p:nvSpPr>
            <p:spPr>
              <a:xfrm>
                <a:off x="3392618" y="4973896"/>
                <a:ext cx="466006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RTT + </a:t>
                </a:r>
                <a:r>
                  <a:rPr lang="en-US" altLang="zh-CN" sz="24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aseline="-25000" err="1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transmit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  30.008</a:t>
                </a:r>
                <a:r>
                  <a:rPr lang="zh-CN" altLang="en-US" sz="2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𝑚</a:t>
                </a:r>
                <a:r>
                  <a:rPr lang="en-US" altLang="zh-CN" sz="2400">
                    <a:latin typeface="Times New Roman" panose="02020603050405020304" pitchFamily="18" charset="0"/>
                    <a:ea typeface="思源黑体 CN Normal" panose="020B0400000000000000" pitchFamily="34" charset="-122"/>
                    <a:cs typeface="Times New Roman" panose="02020603050405020304" pitchFamily="18" charset="0"/>
                  </a:rPr>
                  <a:t>s</a:t>
                </a:r>
                <a:endParaRPr lang="en-US" altLang="zh-CN" sz="320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endParaRPr>
              </a:p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D78C267-0649-41EF-95A5-E0CF0C670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618" y="4973896"/>
                <a:ext cx="4660060" cy="738664"/>
              </a:xfrm>
              <a:prstGeom prst="rect">
                <a:avLst/>
              </a:prstGeom>
              <a:blipFill>
                <a:blip r:embed="rId8"/>
                <a:stretch>
                  <a:fillRect l="-4058" t="-14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68CD6CBF-A073-4649-8820-9A55ABFFA90A}"/>
              </a:ext>
            </a:extLst>
          </p:cNvPr>
          <p:cNvGrpSpPr/>
          <p:nvPr/>
        </p:nvGrpSpPr>
        <p:grpSpPr>
          <a:xfrm>
            <a:off x="2512224" y="3305160"/>
            <a:ext cx="7868495" cy="1199326"/>
            <a:chOff x="1635195" y="2437258"/>
            <a:chExt cx="6262255" cy="2625832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EA7A59F-8378-4FB6-9D5C-DEF66E1EBC38}"/>
                </a:ext>
              </a:extLst>
            </p:cNvPr>
            <p:cNvSpPr/>
            <p:nvPr/>
          </p:nvSpPr>
          <p:spPr>
            <a:xfrm>
              <a:off x="1635195" y="2437258"/>
              <a:ext cx="6126383" cy="17604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EF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48E074D-A064-4062-9DA2-0C97900FA14D}"/>
                </a:ext>
              </a:extLst>
            </p:cNvPr>
            <p:cNvSpPr txBox="1"/>
            <p:nvPr/>
          </p:nvSpPr>
          <p:spPr>
            <a:xfrm>
              <a:off x="2273633" y="2704604"/>
              <a:ext cx="5623817" cy="23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网络协议限制了物理资源的利用率</a:t>
              </a:r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!</a:t>
              </a: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D63BC85-8DC8-4A9F-B2EC-552B13C10542}"/>
                </a:ext>
              </a:extLst>
            </p:cNvPr>
            <p:cNvSpPr/>
            <p:nvPr/>
          </p:nvSpPr>
          <p:spPr>
            <a:xfrm>
              <a:off x="1724819" y="2603030"/>
              <a:ext cx="5971344" cy="1449621"/>
            </a:xfrm>
            <a:prstGeom prst="roundRect">
              <a:avLst/>
            </a:prstGeom>
            <a:noFill/>
            <a:ln>
              <a:gradFill>
                <a:gsLst>
                  <a:gs pos="0">
                    <a:srgbClr val="00A3F8"/>
                  </a:gs>
                  <a:gs pos="100000">
                    <a:srgbClr val="8296EF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90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Rdt3.0</a:t>
            </a:r>
            <a:r>
              <a:rPr lang="zh-CN" altLang="en-US" dirty="0"/>
              <a:t>性能低下的原因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60D5AF83-8153-4A24-9A8A-BDBD4F4F9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8284" y="3013521"/>
            <a:ext cx="2227262" cy="9223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661FC30-9E7A-485A-B9F8-216482B47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447" y="2816829"/>
            <a:ext cx="3715439" cy="28275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首个分组的第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个比特被传输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t = 0</a:t>
            </a:r>
          </a:p>
          <a:p>
            <a:endParaRPr lang="en-US" altLang="zh-CN" b="1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B145EEEE-66B6-4D99-B9D4-1E6E97408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7172" y="2794447"/>
            <a:ext cx="0" cy="284479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FEAB1843-12BD-4BB3-A009-00EA14D17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4434" y="2807146"/>
            <a:ext cx="0" cy="29297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63ACA40-18C6-4501-BAA4-285C7AA7D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210" y="2457896"/>
            <a:ext cx="946149" cy="3508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63AFC268-34EF-43B8-9DDF-18040F07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584" y="2457896"/>
            <a:ext cx="946150" cy="3508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A31868B4-550D-4596-809B-D5264A447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0984" y="3008759"/>
            <a:ext cx="2219324" cy="19048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45BE8723-2253-4325-978F-22A2504EB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5746" y="5120132"/>
            <a:ext cx="2198690" cy="1439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4F8D0828-4700-4B54-AA99-B6E468AF32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5746" y="4177158"/>
            <a:ext cx="2209800" cy="922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363C2C02-4F9A-4796-9977-6DBE25EE44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9059" y="3007171"/>
            <a:ext cx="1317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9885E6E0-2D4B-4D1C-BFAA-254C72EA02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9059" y="3248471"/>
            <a:ext cx="1317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8AB927C7-932C-4024-855D-C76D7040C0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40171" y="5107433"/>
            <a:ext cx="133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BA3B698E-1E20-4AF9-8AFD-356003650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596" y="3980308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6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  <a:r>
              <a:rPr lang="en-US" altLang="zh-CN" sz="10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="1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0C5F3A49-FE84-4544-993B-3D930DEA9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3984" y="4288283"/>
            <a:ext cx="11112" cy="811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B82EA63B-0617-4E5A-8431-C483FBC735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746" y="3270696"/>
            <a:ext cx="3175" cy="768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4573E4A6-8292-4AD3-95AC-00868AB03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447" y="3175210"/>
            <a:ext cx="4014777" cy="34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首个分组的最后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比特被传输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 = L / R</a:t>
            </a:r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EF0309D9-B803-4FA8-9F34-81BACDA248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1734" y="3921571"/>
            <a:ext cx="133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20CE7700-20DE-46B7-A75A-E6149D87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3822" y="3636565"/>
            <a:ext cx="3175739" cy="29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首个分组的第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个比特到达</a:t>
            </a: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05B187A7-9472-487C-B0CE-10BA7E011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5546" y="4170808"/>
            <a:ext cx="127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 Box 24">
            <a:extLst>
              <a:ext uri="{FF2B5EF4-FFF2-40B4-BE49-F238E27FC236}">
                <a16:creationId xmlns:a16="http://schemas.microsoft.com/office/drawing/2014/main" id="{AD637680-7E67-4A7C-BE2A-C4052F6D4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3822" y="3935858"/>
            <a:ext cx="4318178" cy="41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首个分组的最后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个比特到达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ACK</a:t>
            </a:r>
          </a:p>
        </p:txBody>
      </p:sp>
      <p:sp>
        <p:nvSpPr>
          <p:cNvPr id="24" name="Text Box 25">
            <a:extLst>
              <a:ext uri="{FF2B5EF4-FFF2-40B4-BE49-F238E27FC236}">
                <a16:creationId xmlns:a16="http://schemas.microsoft.com/office/drawing/2014/main" id="{2A0C829F-03F7-4C45-B87D-DE155FD0D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" y="4909630"/>
            <a:ext cx="4683581" cy="45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ACK 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到达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发送下一个分组</a:t>
            </a:r>
            <a:r>
              <a:rPr lang="en-US" altLang="zh-CN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 = RTT + L / R</a:t>
            </a:r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198A3C95-7738-4A3C-AF80-CDFEB34DFD6B}"/>
              </a:ext>
            </a:extLst>
          </p:cNvPr>
          <p:cNvSpPr>
            <a:spLocks/>
          </p:cNvSpPr>
          <p:nvPr/>
        </p:nvSpPr>
        <p:spPr bwMode="auto">
          <a:xfrm>
            <a:off x="5473522" y="5115371"/>
            <a:ext cx="1436688" cy="577850"/>
          </a:xfrm>
          <a:custGeom>
            <a:avLst/>
            <a:gdLst>
              <a:gd name="T0" fmla="*/ 0 w 1845"/>
              <a:gd name="T1" fmla="*/ 0 h 592"/>
              <a:gd name="T2" fmla="*/ 2147483646 w 1845"/>
              <a:gd name="T3" fmla="*/ 2147483646 h 592"/>
              <a:gd name="T4" fmla="*/ 2147483646 w 1845"/>
              <a:gd name="T5" fmla="*/ 2147483646 h 592"/>
              <a:gd name="T6" fmla="*/ 0 w 1845"/>
              <a:gd name="T7" fmla="*/ 2147483646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5"/>
              <a:gd name="T16" fmla="*/ 0 h 592"/>
              <a:gd name="T17" fmla="*/ 1845 w 1845"/>
              <a:gd name="T18" fmla="*/ 592 h 5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Group 27">
            <a:extLst>
              <a:ext uri="{FF2B5EF4-FFF2-40B4-BE49-F238E27FC236}">
                <a16:creationId xmlns:a16="http://schemas.microsoft.com/office/drawing/2014/main" id="{1E1EF850-A379-4E73-96B6-34633816F74D}"/>
              </a:ext>
            </a:extLst>
          </p:cNvPr>
          <p:cNvGrpSpPr>
            <a:grpSpLocks/>
          </p:cNvGrpSpPr>
          <p:nvPr/>
        </p:nvGrpSpPr>
        <p:grpSpPr bwMode="auto">
          <a:xfrm>
            <a:off x="5484634" y="5107433"/>
            <a:ext cx="1281112" cy="534988"/>
            <a:chOff x="12315" y="13225"/>
            <a:chExt cx="2775" cy="913"/>
          </a:xfrm>
        </p:grpSpPr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32D6617D-FED6-4B88-AC80-122E07F37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15" y="13225"/>
              <a:ext cx="1587" cy="51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0AC30E40-6E11-4BC1-BEE2-E5550CAFF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5" y="13737"/>
              <a:ext cx="1175" cy="4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Line 30">
            <a:extLst>
              <a:ext uri="{FF2B5EF4-FFF2-40B4-BE49-F238E27FC236}">
                <a16:creationId xmlns:a16="http://schemas.microsoft.com/office/drawing/2014/main" id="{29DB5588-4C88-4ECF-9343-6BD0EA764D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4634" y="5348733"/>
            <a:ext cx="317500" cy="123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D694586A-A3C5-489B-AABF-B103B52EC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8484" y="5472558"/>
            <a:ext cx="541337" cy="23495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DDBBF795-352C-448F-B3A1-054F9A3EBEB8}"/>
              </a:ext>
            </a:extLst>
          </p:cNvPr>
          <p:cNvSpPr>
            <a:spLocks/>
          </p:cNvSpPr>
          <p:nvPr/>
        </p:nvSpPr>
        <p:spPr bwMode="auto">
          <a:xfrm>
            <a:off x="5473522" y="3007171"/>
            <a:ext cx="2220914" cy="11557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Object 11">
            <a:extLst>
              <a:ext uri="{FF2B5EF4-FFF2-40B4-BE49-F238E27FC236}">
                <a16:creationId xmlns:a16="http://schemas.microsoft.com/office/drawing/2014/main" id="{D76B45F3-63E6-4BBB-86D4-CE30A3F43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977951"/>
              </p:ext>
            </p:extLst>
          </p:nvPr>
        </p:nvGraphicFramePr>
        <p:xfrm>
          <a:off x="2966064" y="5472138"/>
          <a:ext cx="67675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Picture" r:id="rId3" imgW="3181320" imgH="495360" progId="Word.Picture.8">
                  <p:embed/>
                </p:oleObj>
              </mc:Choice>
              <mc:Fallback>
                <p:oleObj name="Picture" r:id="rId3" imgW="3181320" imgH="495360" progId="Word.Picture.8">
                  <p:embed/>
                  <p:pic>
                    <p:nvPicPr>
                      <p:cNvPr id="64" name="Object 11">
                        <a:extLst>
                          <a:ext uri="{FF2B5EF4-FFF2-40B4-BE49-F238E27FC236}">
                            <a16:creationId xmlns:a16="http://schemas.microsoft.com/office/drawing/2014/main" id="{661B021C-9045-49C1-86D4-C441924E41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6064" y="5472138"/>
                        <a:ext cx="67675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31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 animBg="1"/>
      <p:bldP spid="29" grpId="0" animBg="1"/>
      <p:bldP spid="30" grpId="0" animBg="1"/>
      <p:bldP spid="3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如何提高数据传输的性能呢？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B23E41-71FA-44B3-AE4A-B8FB4B61D198}"/>
              </a:ext>
            </a:extLst>
          </p:cNvPr>
          <p:cNvGrpSpPr/>
          <p:nvPr/>
        </p:nvGrpSpPr>
        <p:grpSpPr>
          <a:xfrm>
            <a:off x="1711578" y="2952779"/>
            <a:ext cx="6939670" cy="476221"/>
            <a:chOff x="1403750" y="3593123"/>
            <a:chExt cx="6939670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270F802-8EA3-4BEF-A217-943DB8B51FF5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E156150B-04A5-4CA7-B508-5D6F0D54EAA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88A7BF59-31AC-4754-ADB7-5216880C63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8D381D6B-BE01-497F-8613-D60435237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357489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允许发送方发送多个分组而无需等待确认</a:t>
              </a:r>
            </a:p>
          </p:txBody>
        </p:sp>
      </p:grpSp>
      <p:sp>
        <p:nvSpPr>
          <p:cNvPr id="9" name="Text Box 79">
            <a:extLst>
              <a:ext uri="{FF2B5EF4-FFF2-40B4-BE49-F238E27FC236}">
                <a16:creationId xmlns:a16="http://schemas.microsoft.com/office/drawing/2014/main" id="{20E13608-523C-4C8E-A529-AE06D2438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184" y="3764046"/>
            <a:ext cx="6357489" cy="5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必须增大序号范围</a:t>
            </a:r>
          </a:p>
        </p:txBody>
      </p:sp>
      <p:sp>
        <p:nvSpPr>
          <p:cNvPr id="10" name="Text Box 79">
            <a:extLst>
              <a:ext uri="{FF2B5EF4-FFF2-40B4-BE49-F238E27FC236}">
                <a16:creationId xmlns:a16="http://schemas.microsoft.com/office/drawing/2014/main" id="{2CF0E0A2-600D-4E25-93BC-939958C45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9184" y="4433881"/>
            <a:ext cx="6357489" cy="5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9FF6"/>
              </a:buClr>
              <a:buFont typeface="Wingdings" panose="05000000000000000000" pitchFamily="2" charset="2"/>
              <a:buChar char="p"/>
            </a:pPr>
            <a:r>
              <a:rPr kumimoji="1"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协议的发送方和接收方必须对分组进行缓存</a:t>
            </a:r>
          </a:p>
        </p:txBody>
      </p:sp>
    </p:spTree>
    <p:extLst>
      <p:ext uri="{BB962C8B-B14F-4D97-AF65-F5344CB8AC3E}">
        <p14:creationId xmlns:p14="http://schemas.microsoft.com/office/powerpoint/2010/main" val="40482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33188D56-DC4C-47F7-9316-CE60A9EB9F5D}"/>
              </a:ext>
            </a:extLst>
          </p:cNvPr>
          <p:cNvSpPr>
            <a:spLocks/>
          </p:cNvSpPr>
          <p:nvPr/>
        </p:nvSpPr>
        <p:spPr bwMode="auto">
          <a:xfrm>
            <a:off x="5317964" y="1271246"/>
            <a:ext cx="2238626" cy="1169987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5ADCC723-FFF1-4638-9D8D-55A8139C12D7}"/>
              </a:ext>
            </a:extLst>
          </p:cNvPr>
          <p:cNvSpPr>
            <a:spLocks/>
          </p:cNvSpPr>
          <p:nvPr/>
        </p:nvSpPr>
        <p:spPr bwMode="auto">
          <a:xfrm>
            <a:off x="5322726" y="1523658"/>
            <a:ext cx="2238627" cy="11684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DBB6E623-0B27-483C-8DDC-71FEB601F4B0}"/>
              </a:ext>
            </a:extLst>
          </p:cNvPr>
          <p:cNvSpPr>
            <a:spLocks/>
          </p:cNvSpPr>
          <p:nvPr/>
        </p:nvSpPr>
        <p:spPr bwMode="auto">
          <a:xfrm>
            <a:off x="5322726" y="1774483"/>
            <a:ext cx="2238627" cy="1168400"/>
          </a:xfrm>
          <a:custGeom>
            <a:avLst/>
            <a:gdLst>
              <a:gd name="T0" fmla="*/ 0 w 2902"/>
              <a:gd name="T1" fmla="*/ 0 h 1185"/>
              <a:gd name="T2" fmla="*/ 2147483646 w 2902"/>
              <a:gd name="T3" fmla="*/ 2147483646 h 1185"/>
              <a:gd name="T4" fmla="*/ 2147483646 w 2902"/>
              <a:gd name="T5" fmla="*/ 2147483646 h 1185"/>
              <a:gd name="T6" fmla="*/ 0 w 2902"/>
              <a:gd name="T7" fmla="*/ 2147483646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19">
            <a:extLst>
              <a:ext uri="{FF2B5EF4-FFF2-40B4-BE49-F238E27FC236}">
                <a16:creationId xmlns:a16="http://schemas.microsoft.com/office/drawing/2014/main" id="{C626FC6C-6230-4572-A96D-80C4C7EB9CE6}"/>
              </a:ext>
            </a:extLst>
          </p:cNvPr>
          <p:cNvGrpSpPr>
            <a:grpSpLocks/>
          </p:cNvGrpSpPr>
          <p:nvPr/>
        </p:nvGrpSpPr>
        <p:grpSpPr bwMode="auto">
          <a:xfrm>
            <a:off x="5334259" y="3393733"/>
            <a:ext cx="1526997" cy="608013"/>
            <a:chOff x="12805" y="21425"/>
            <a:chExt cx="3097" cy="1025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4FA3DE5D-A073-48E3-BC39-079EBDD2C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5" y="21438"/>
              <a:ext cx="3097" cy="987"/>
            </a:xfrm>
            <a:custGeom>
              <a:avLst/>
              <a:gdLst>
                <a:gd name="T0" fmla="*/ 0 w 1845"/>
                <a:gd name="T1" fmla="*/ 0 h 592"/>
                <a:gd name="T2" fmla="*/ 2147483646 w 1845"/>
                <a:gd name="T3" fmla="*/ 973479592 h 592"/>
                <a:gd name="T4" fmla="*/ 1783298672 w 1845"/>
                <a:gd name="T5" fmla="*/ 973479592 h 592"/>
                <a:gd name="T6" fmla="*/ 0 w 1845"/>
                <a:gd name="T7" fmla="*/ 406220659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id="{DE91454C-AFB0-4905-B6DF-6BF95DA73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12" name="Line 23">
                <a:extLst>
                  <a:ext uri="{FF2B5EF4-FFF2-40B4-BE49-F238E27FC236}">
                    <a16:creationId xmlns:a16="http://schemas.microsoft.com/office/drawing/2014/main" id="{DB05A9EA-7A38-4AC8-BA31-F313A7E06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24">
                <a:extLst>
                  <a:ext uri="{FF2B5EF4-FFF2-40B4-BE49-F238E27FC236}">
                    <a16:creationId xmlns:a16="http://schemas.microsoft.com/office/drawing/2014/main" id="{6E1EFE58-C80A-415F-99F2-A41CA7C0A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Line 25">
              <a:extLst>
                <a:ext uri="{FF2B5EF4-FFF2-40B4-BE49-F238E27FC236}">
                  <a16:creationId xmlns:a16="http://schemas.microsoft.com/office/drawing/2014/main" id="{2B336495-7F2B-4EF1-8CAA-CF6A26F57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6">
              <a:extLst>
                <a:ext uri="{FF2B5EF4-FFF2-40B4-BE49-F238E27FC236}">
                  <a16:creationId xmlns:a16="http://schemas.microsoft.com/office/drawing/2014/main" id="{9383F571-F132-43DE-9614-25BC55922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31">
            <a:extLst>
              <a:ext uri="{FF2B5EF4-FFF2-40B4-BE49-F238E27FC236}">
                <a16:creationId xmlns:a16="http://schemas.microsoft.com/office/drawing/2014/main" id="{A3385F6A-A7D6-4D43-97AD-71C6ACBFF051}"/>
              </a:ext>
            </a:extLst>
          </p:cNvPr>
          <p:cNvGrpSpPr>
            <a:grpSpLocks/>
          </p:cNvGrpSpPr>
          <p:nvPr/>
        </p:nvGrpSpPr>
        <p:grpSpPr bwMode="auto">
          <a:xfrm>
            <a:off x="5180655" y="3631858"/>
            <a:ext cx="1669491" cy="606425"/>
            <a:chOff x="12516" y="21425"/>
            <a:chExt cx="3386" cy="1025"/>
          </a:xfrm>
        </p:grpSpPr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1467633C-DC07-441F-BDEB-063F29228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516" y="21425"/>
              <a:ext cx="27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E6190F8D-5FE7-439D-9555-767DF67AB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2147483646 w 1845"/>
                <a:gd name="T3" fmla="*/ 973479592 h 592"/>
                <a:gd name="T4" fmla="*/ 1783298672 w 1845"/>
                <a:gd name="T5" fmla="*/ 973479592 h 592"/>
                <a:gd name="T6" fmla="*/ 0 w 1845"/>
                <a:gd name="T7" fmla="*/ 406220659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" name="Group 34">
              <a:extLst>
                <a:ext uri="{FF2B5EF4-FFF2-40B4-BE49-F238E27FC236}">
                  <a16:creationId xmlns:a16="http://schemas.microsoft.com/office/drawing/2014/main" id="{5FB0A976-7A76-4029-BE1A-68DAC5759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4580A530-BD91-494F-9765-5BF96A200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36">
                <a:extLst>
                  <a:ext uri="{FF2B5EF4-FFF2-40B4-BE49-F238E27FC236}">
                    <a16:creationId xmlns:a16="http://schemas.microsoft.com/office/drawing/2014/main" id="{DB745FD8-EFD4-4810-937B-126C4BD58E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" name="Line 37">
              <a:extLst>
                <a:ext uri="{FF2B5EF4-FFF2-40B4-BE49-F238E27FC236}">
                  <a16:creationId xmlns:a16="http://schemas.microsoft.com/office/drawing/2014/main" id="{9C8B9951-F52A-4BFF-A517-667982D42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38">
              <a:extLst>
                <a:ext uri="{FF2B5EF4-FFF2-40B4-BE49-F238E27FC236}">
                  <a16:creationId xmlns:a16="http://schemas.microsoft.com/office/drawing/2014/main" id="{BE0DB3C0-DC31-4463-BBEB-61623C2BA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42BB1215-82EA-40C8-B40D-E62B688A7AEB}"/>
              </a:ext>
            </a:extLst>
          </p:cNvPr>
          <p:cNvGrpSpPr>
            <a:grpSpLocks/>
          </p:cNvGrpSpPr>
          <p:nvPr/>
        </p:nvGrpSpPr>
        <p:grpSpPr bwMode="auto">
          <a:xfrm>
            <a:off x="5180685" y="3882683"/>
            <a:ext cx="1680570" cy="606425"/>
            <a:chOff x="12530" y="21425"/>
            <a:chExt cx="3372" cy="1025"/>
          </a:xfrm>
        </p:grpSpPr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13F182AE-F88A-449F-B249-322D1F1A9F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30" y="21425"/>
              <a:ext cx="2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C4E1650E-8D7B-4258-95B7-3677B2301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" y="21438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2147483646 w 1845"/>
                <a:gd name="T3" fmla="*/ 973479592 h 592"/>
                <a:gd name="T4" fmla="*/ 1783298672 w 1845"/>
                <a:gd name="T5" fmla="*/ 973479592 h 592"/>
                <a:gd name="T6" fmla="*/ 0 w 1845"/>
                <a:gd name="T7" fmla="*/ 406220659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" name="Group 42">
              <a:extLst>
                <a:ext uri="{FF2B5EF4-FFF2-40B4-BE49-F238E27FC236}">
                  <a16:creationId xmlns:a16="http://schemas.microsoft.com/office/drawing/2014/main" id="{F141A81F-6B17-4A9B-8EC9-1A2B678F5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DFBB1394-2964-4A63-9909-CC1410D9D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15" y="13225"/>
                <a:ext cx="1587" cy="5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44">
                <a:extLst>
                  <a:ext uri="{FF2B5EF4-FFF2-40B4-BE49-F238E27FC236}">
                    <a16:creationId xmlns:a16="http://schemas.microsoft.com/office/drawing/2014/main" id="{32730DFE-0938-4239-B513-BD51197A4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5" y="13737"/>
                <a:ext cx="1175" cy="40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" name="Line 45">
              <a:extLst>
                <a:ext uri="{FF2B5EF4-FFF2-40B4-BE49-F238E27FC236}">
                  <a16:creationId xmlns:a16="http://schemas.microsoft.com/office/drawing/2014/main" id="{7665E946-C5BA-4947-BF8F-B4CEC855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15" y="21837"/>
              <a:ext cx="687" cy="2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46">
              <a:extLst>
                <a:ext uri="{FF2B5EF4-FFF2-40B4-BE49-F238E27FC236}">
                  <a16:creationId xmlns:a16="http://schemas.microsoft.com/office/drawing/2014/main" id="{6BDA150B-EE9B-45BA-AC9A-794B7EDC4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15" y="22048"/>
              <a:ext cx="1175" cy="4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Text Box 5">
            <a:extLst>
              <a:ext uri="{FF2B5EF4-FFF2-40B4-BE49-F238E27FC236}">
                <a16:creationId xmlns:a16="http://schemas.microsoft.com/office/drawing/2014/main" id="{41F720B8-B22C-4B0B-85C6-C91620E83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847" y="1058227"/>
            <a:ext cx="3224611" cy="38198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首个分组的第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个比特被传输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t = 0</a:t>
            </a:r>
          </a:p>
          <a:p>
            <a:endParaRPr lang="en-US" altLang="zh-CN" sz="1400" b="1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8EF61289-DFCB-4BF0-8E8C-A1CFAB0CB1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4564" y="1060188"/>
            <a:ext cx="0" cy="336065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ED956459-EF90-44ED-B1BC-3C0F33139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1826" y="1072887"/>
            <a:ext cx="0" cy="329730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9DD1ED8C-6FD5-4AB8-8433-1652C6BF6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602" y="723638"/>
            <a:ext cx="946149" cy="3508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发送方</a:t>
            </a: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24E608D2-F8FD-412D-B0AC-C3881940F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976" y="723638"/>
            <a:ext cx="946150" cy="3508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接收方</a:t>
            </a:r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D252CAF9-F867-4703-B5B4-A53A00C39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76" y="1274501"/>
            <a:ext cx="2219324" cy="19048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Line 11">
            <a:extLst>
              <a:ext uri="{FF2B5EF4-FFF2-40B4-BE49-F238E27FC236}">
                <a16:creationId xmlns:a16="http://schemas.microsoft.com/office/drawing/2014/main" id="{5B3B9C61-F242-48CE-BFA6-DAD915146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138" y="3385874"/>
            <a:ext cx="2198690" cy="14395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ED9F868F-0D66-46C4-B9E0-CC71C488A9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3138" y="2442900"/>
            <a:ext cx="2209800" cy="9223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Line 14">
            <a:extLst>
              <a:ext uri="{FF2B5EF4-FFF2-40B4-BE49-F238E27FC236}">
                <a16:creationId xmlns:a16="http://schemas.microsoft.com/office/drawing/2014/main" id="{3ABA3676-CB44-4ACC-8387-2873B514B8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86451" y="1272913"/>
            <a:ext cx="1317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Line 15">
            <a:extLst>
              <a:ext uri="{FF2B5EF4-FFF2-40B4-BE49-F238E27FC236}">
                <a16:creationId xmlns:a16="http://schemas.microsoft.com/office/drawing/2014/main" id="{90BBB212-DA7B-4567-BE38-68751E2ADB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86451" y="1514213"/>
            <a:ext cx="1317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Line 16">
            <a:extLst>
              <a:ext uri="{FF2B5EF4-FFF2-40B4-BE49-F238E27FC236}">
                <a16:creationId xmlns:a16="http://schemas.microsoft.com/office/drawing/2014/main" id="{8CC1B34E-4DF9-4662-B87F-3FB233E8C6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7563" y="3373175"/>
            <a:ext cx="133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6D47E44C-69F6-496D-A333-B2A9639F7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88" y="2246050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6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RTT</a:t>
            </a:r>
            <a:r>
              <a:rPr lang="en-US" altLang="zh-CN" sz="10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="1">
              <a:solidFill>
                <a:srgbClr val="009FF6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Line 18">
            <a:extLst>
              <a:ext uri="{FF2B5EF4-FFF2-40B4-BE49-F238E27FC236}">
                <a16:creationId xmlns:a16="http://schemas.microsoft.com/office/drawing/2014/main" id="{59A5A96F-018E-462C-9703-55085E2577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376" y="2554025"/>
            <a:ext cx="11112" cy="811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Line 19">
            <a:extLst>
              <a:ext uri="{FF2B5EF4-FFF2-40B4-BE49-F238E27FC236}">
                <a16:creationId xmlns:a16="http://schemas.microsoft.com/office/drawing/2014/main" id="{438E4B3A-0F41-4378-AF22-9E81EAD40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6138" y="1536438"/>
            <a:ext cx="3175" cy="768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56EB5CCD-FA12-4678-BF15-43F367FBC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847" y="1324974"/>
            <a:ext cx="3301325" cy="33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首个分组的最后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比特被传输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14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 = L / R</a:t>
            </a:r>
          </a:p>
        </p:txBody>
      </p:sp>
      <p:sp>
        <p:nvSpPr>
          <p:cNvPr id="45" name="Line 21">
            <a:extLst>
              <a:ext uri="{FF2B5EF4-FFF2-40B4-BE49-F238E27FC236}">
                <a16:creationId xmlns:a16="http://schemas.microsoft.com/office/drawing/2014/main" id="{E28F5566-A49F-4E51-B236-1B4B91FEAA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9126" y="2187313"/>
            <a:ext cx="1333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Line 23">
            <a:extLst>
              <a:ext uri="{FF2B5EF4-FFF2-40B4-BE49-F238E27FC236}">
                <a16:creationId xmlns:a16="http://schemas.microsoft.com/office/drawing/2014/main" id="{2CDBD024-5435-4FE5-BF4E-973DFC5CB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2938" y="2436550"/>
            <a:ext cx="127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Text Box 25">
            <a:extLst>
              <a:ext uri="{FF2B5EF4-FFF2-40B4-BE49-F238E27FC236}">
                <a16:creationId xmlns:a16="http://schemas.microsoft.com/office/drawing/2014/main" id="{EF66EAA1-D390-4843-8965-CB187C55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143" y="3342827"/>
            <a:ext cx="3901598" cy="32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ACK </a:t>
            </a:r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到达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发送下一个分组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b="1">
                <a:solidFill>
                  <a:srgbClr val="009FF6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 = RTT + L / R</a:t>
            </a:r>
          </a:p>
        </p:txBody>
      </p:sp>
      <p:sp>
        <p:nvSpPr>
          <p:cNvPr id="48" name="Line 30">
            <a:extLst>
              <a:ext uri="{FF2B5EF4-FFF2-40B4-BE49-F238E27FC236}">
                <a16:creationId xmlns:a16="http://schemas.microsoft.com/office/drawing/2014/main" id="{F58CD9BF-287B-4771-859C-5508913D27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0913" y="2697110"/>
            <a:ext cx="2230439" cy="9410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47">
            <a:extLst>
              <a:ext uri="{FF2B5EF4-FFF2-40B4-BE49-F238E27FC236}">
                <a16:creationId xmlns:a16="http://schemas.microsoft.com/office/drawing/2014/main" id="{F2C708A1-CE77-4880-88EA-34A3D281ED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5674" y="2947935"/>
            <a:ext cx="2220915" cy="94268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5313B655-27AD-4A5F-A7EA-B21322A174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2938" y="2684121"/>
            <a:ext cx="1127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40139D73-7782-4574-86B2-C1B588D843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74051" y="2936533"/>
            <a:ext cx="1127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 Box 5">
            <a:extLst>
              <a:ext uri="{FF2B5EF4-FFF2-40B4-BE49-F238E27FC236}">
                <a16:creationId xmlns:a16="http://schemas.microsoft.com/office/drawing/2014/main" id="{99D66978-D633-4683-995F-5A1E0B434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240" y="2003500"/>
            <a:ext cx="3008333" cy="3524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首个分组的第</a:t>
            </a:r>
            <a:r>
              <a:rPr lang="en-US" altLang="zh-CN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400" b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个比特到达</a:t>
            </a:r>
          </a:p>
        </p:txBody>
      </p:sp>
      <p:graphicFrame>
        <p:nvGraphicFramePr>
          <p:cNvPr id="53" name="Object 50">
            <a:extLst>
              <a:ext uri="{FF2B5EF4-FFF2-40B4-BE49-F238E27FC236}">
                <a16:creationId xmlns:a16="http://schemas.microsoft.com/office/drawing/2014/main" id="{3965D884-1132-4C72-95B5-D658B7D4B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845839"/>
              </p:ext>
            </p:extLst>
          </p:nvPr>
        </p:nvGraphicFramePr>
        <p:xfrm>
          <a:off x="3900498" y="4561000"/>
          <a:ext cx="5592614" cy="864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Picture" r:id="rId4" imgW="3181320" imgH="495360" progId="Word.Picture.8">
                  <p:embed/>
                </p:oleObj>
              </mc:Choice>
              <mc:Fallback>
                <p:oleObj name="Picture" r:id="rId4" imgW="3181320" imgH="495360" progId="Word.Picture.8">
                  <p:embed/>
                  <p:pic>
                    <p:nvPicPr>
                      <p:cNvPr id="199" name="Object 50">
                        <a:extLst>
                          <a:ext uri="{FF2B5EF4-FFF2-40B4-BE49-F238E27FC236}">
                            <a16:creationId xmlns:a16="http://schemas.microsoft.com/office/drawing/2014/main" id="{42E997C9-57FC-445F-B9F9-7587642E6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98" y="4561000"/>
                        <a:ext cx="5592614" cy="8645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:a16="http://schemas.microsoft.com/office/drawing/2014/main" id="{57DF76BB-197C-4C4F-913F-AC197F2F0B06}"/>
              </a:ext>
            </a:extLst>
          </p:cNvPr>
          <p:cNvGrpSpPr/>
          <p:nvPr/>
        </p:nvGrpSpPr>
        <p:grpSpPr>
          <a:xfrm>
            <a:off x="4644951" y="5517108"/>
            <a:ext cx="4951112" cy="1323067"/>
            <a:chOff x="637541" y="5299868"/>
            <a:chExt cx="2231755" cy="2391836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2EA92D0-DAD6-4243-9E74-6F62739D27D8}"/>
                </a:ext>
              </a:extLst>
            </p:cNvPr>
            <p:cNvSpPr/>
            <p:nvPr/>
          </p:nvSpPr>
          <p:spPr>
            <a:xfrm>
              <a:off x="637541" y="5299868"/>
              <a:ext cx="1671384" cy="1305269"/>
            </a:xfrm>
            <a:prstGeom prst="roundRect">
              <a:avLst>
                <a:gd name="adj" fmla="val 7327"/>
              </a:avLst>
            </a:prstGeom>
            <a:solidFill>
              <a:srgbClr val="00B0F0"/>
            </a:solidFill>
            <a:ln>
              <a:solidFill>
                <a:schemeClr val="bg1"/>
              </a:solidFill>
            </a:ln>
            <a:effectLst>
              <a:innerShdw blurRad="114300">
                <a:schemeClr val="accent2">
                  <a:lumMod val="20000"/>
                  <a:lumOff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5606" tIns="37802" rIns="75606" bIns="378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50"/>
            </a:p>
          </p:txBody>
        </p:sp>
        <p:sp>
          <p:nvSpPr>
            <p:cNvPr id="56" name="Text Box 79">
              <a:extLst>
                <a:ext uri="{FF2B5EF4-FFF2-40B4-BE49-F238E27FC236}">
                  <a16:creationId xmlns:a16="http://schemas.microsoft.com/office/drawing/2014/main" id="{D0004524-5351-40D1-A446-35D46F3BE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196" y="5322957"/>
              <a:ext cx="2188100" cy="236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kumimoji="1"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这就是流水线技术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2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0" grpId="0"/>
      <p:bldP spid="31" grpId="0" animBg="1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流水线技术工作原理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402B75-AAC1-4149-80B3-F77E9A87D91E}"/>
              </a:ext>
            </a:extLst>
          </p:cNvPr>
          <p:cNvGrpSpPr/>
          <p:nvPr/>
        </p:nvGrpSpPr>
        <p:grpSpPr>
          <a:xfrm>
            <a:off x="1430914" y="2733614"/>
            <a:ext cx="7278338" cy="476221"/>
            <a:chOff x="1403750" y="3593123"/>
            <a:chExt cx="7278338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340532-299E-4904-A426-1DA3D3BF4C46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8B908174-E522-434F-ACB8-5C17D95DEF8D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DCFC3D62-7077-4FFE-B159-DB8CE5F9AEA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9516D472-7810-4DD3-BECA-19A153108A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696157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需要扩大分组序号范围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用</a:t>
              </a:r>
              <a:r>
                <a:rPr kumimoji="1" lang="en-US" altLang="zh-CN" sz="24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4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位进行序号编码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00A75F5-336F-4E69-83BE-CB4B262FA4A7}"/>
              </a:ext>
            </a:extLst>
          </p:cNvPr>
          <p:cNvGrpSpPr/>
          <p:nvPr/>
        </p:nvGrpSpPr>
        <p:grpSpPr>
          <a:xfrm>
            <a:off x="1430914" y="3414039"/>
            <a:ext cx="8272424" cy="498598"/>
            <a:chOff x="1403750" y="3593123"/>
            <a:chExt cx="8111194" cy="49859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2263F79-FCFC-40D0-94AC-068C05A56198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" name="对话气泡: 椭圆形 11">
                <a:extLst>
                  <a:ext uri="{FF2B5EF4-FFF2-40B4-BE49-F238E27FC236}">
                    <a16:creationId xmlns:a16="http://schemas.microsoft.com/office/drawing/2014/main" id="{1605C90A-8539-4AFD-ABDB-16F876F03075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-web-cam_17861">
                <a:extLst>
                  <a:ext uri="{FF2B5EF4-FFF2-40B4-BE49-F238E27FC236}">
                    <a16:creationId xmlns:a16="http://schemas.microsoft.com/office/drawing/2014/main" id="{9CFCF748-3AA4-427B-A0A4-69B6DC8D71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Text Box 79">
              <a:extLst>
                <a:ext uri="{FF2B5EF4-FFF2-40B4-BE49-F238E27FC236}">
                  <a16:creationId xmlns:a16="http://schemas.microsoft.com/office/drawing/2014/main" id="{B041366A-F2B2-4C08-A3C3-4A02E65C4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7529013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需要扩大发送方乃至接收方的缓冲区大小</a:t>
              </a:r>
              <a:r>
                <a:rPr kumimoji="1" lang="en-US" altLang="zh-C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solidFill>
                    <a:srgbClr val="009FF6"/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窗口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D73E9BA5-E9EE-463A-9DAA-419D0AF5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3095" y="4116841"/>
            <a:ext cx="7235136" cy="20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B25C6-E6B3-416E-87E0-9D58E614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如果丢失了一个分组，咋搞？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8EE4774-1E9F-4921-AE50-D96248E232AD}"/>
              </a:ext>
            </a:extLst>
          </p:cNvPr>
          <p:cNvGrpSpPr/>
          <p:nvPr/>
        </p:nvGrpSpPr>
        <p:grpSpPr>
          <a:xfrm>
            <a:off x="1582402" y="2986685"/>
            <a:ext cx="9636978" cy="476221"/>
            <a:chOff x="1403750" y="3593123"/>
            <a:chExt cx="9636978" cy="47622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C2035E-30C6-4232-9A83-1CA89BEF2F66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830AC047-FCCF-48FB-B404-874A29E44A54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ound-web-cam_17861">
                <a:extLst>
                  <a:ext uri="{FF2B5EF4-FFF2-40B4-BE49-F238E27FC236}">
                    <a16:creationId xmlns:a16="http://schemas.microsoft.com/office/drawing/2014/main" id="{4E03800F-AB95-48AA-AEE7-B32D3EC10A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Text Box 79">
              <a:extLst>
                <a:ext uri="{FF2B5EF4-FFF2-40B4-BE49-F238E27FC236}">
                  <a16:creationId xmlns:a16="http://schemas.microsoft.com/office/drawing/2014/main" id="{F7E590C7-221D-4DC3-A2D6-69BF438A4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9054797" cy="47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重传该分组及其后所有已发送分组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——Go-Back-N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（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GBN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）协议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083B30-9037-481D-B478-4B26A77DD0F8}"/>
              </a:ext>
            </a:extLst>
          </p:cNvPr>
          <p:cNvGrpSpPr/>
          <p:nvPr/>
        </p:nvGrpSpPr>
        <p:grpSpPr>
          <a:xfrm>
            <a:off x="1582402" y="3992799"/>
            <a:ext cx="6990471" cy="476221"/>
            <a:chOff x="1403750" y="3593123"/>
            <a:chExt cx="6990471" cy="47622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3145244-B58C-4ED0-BDD4-948BAA7AC38D}"/>
                </a:ext>
              </a:extLst>
            </p:cNvPr>
            <p:cNvGrpSpPr/>
            <p:nvPr/>
          </p:nvGrpSpPr>
          <p:grpSpPr>
            <a:xfrm>
              <a:off x="1403750" y="3593123"/>
              <a:ext cx="490436" cy="476221"/>
              <a:chOff x="1403750" y="3593123"/>
              <a:chExt cx="808892" cy="785446"/>
            </a:xfrm>
          </p:grpSpPr>
          <p:sp>
            <p:nvSpPr>
              <p:cNvPr id="12" name="对话气泡: 椭圆形 11">
                <a:extLst>
                  <a:ext uri="{FF2B5EF4-FFF2-40B4-BE49-F238E27FC236}">
                    <a16:creationId xmlns:a16="http://schemas.microsoft.com/office/drawing/2014/main" id="{9CA341AB-53BF-46DA-9E26-A113297AAA67}"/>
                  </a:ext>
                </a:extLst>
              </p:cNvPr>
              <p:cNvSpPr/>
              <p:nvPr/>
            </p:nvSpPr>
            <p:spPr>
              <a:xfrm>
                <a:off x="1403750" y="3593123"/>
                <a:ext cx="808892" cy="785446"/>
              </a:xfrm>
              <a:prstGeom prst="wedgeEllipseCallout">
                <a:avLst>
                  <a:gd name="adj1" fmla="val 66124"/>
                  <a:gd name="adj2" fmla="val 2799"/>
                </a:avLst>
              </a:prstGeom>
              <a:solidFill>
                <a:srgbClr val="009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ound-web-cam_17861">
                <a:extLst>
                  <a:ext uri="{FF2B5EF4-FFF2-40B4-BE49-F238E27FC236}">
                    <a16:creationId xmlns:a16="http://schemas.microsoft.com/office/drawing/2014/main" id="{7AD680A4-0B4C-4311-A6D0-75834D882C5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567764" y="3705353"/>
                <a:ext cx="480863" cy="560986"/>
              </a:xfrm>
              <a:custGeom>
                <a:avLst/>
                <a:gdLst>
                  <a:gd name="connsiteX0" fmla="*/ 382866 w 517527"/>
                  <a:gd name="connsiteY0" fmla="*/ 485037 h 603758"/>
                  <a:gd name="connsiteX1" fmla="*/ 258763 w 517527"/>
                  <a:gd name="connsiteY1" fmla="*/ 516800 h 603758"/>
                  <a:gd name="connsiteX2" fmla="*/ 136617 w 517527"/>
                  <a:gd name="connsiteY2" fmla="*/ 486079 h 603758"/>
                  <a:gd name="connsiteX3" fmla="*/ 81214 w 517527"/>
                  <a:gd name="connsiteY3" fmla="*/ 525522 h 603758"/>
                  <a:gd name="connsiteX4" fmla="*/ 261371 w 517527"/>
                  <a:gd name="connsiteY4" fmla="*/ 581888 h 603758"/>
                  <a:gd name="connsiteX5" fmla="*/ 441658 w 517527"/>
                  <a:gd name="connsiteY5" fmla="*/ 525522 h 603758"/>
                  <a:gd name="connsiteX6" fmla="*/ 382866 w 517527"/>
                  <a:gd name="connsiteY6" fmla="*/ 485037 h 603758"/>
                  <a:gd name="connsiteX7" fmla="*/ 258870 w 517527"/>
                  <a:gd name="connsiteY7" fmla="*/ 184740 h 603758"/>
                  <a:gd name="connsiteX8" fmla="*/ 332717 w 517527"/>
                  <a:gd name="connsiteY8" fmla="*/ 258481 h 603758"/>
                  <a:gd name="connsiteX9" fmla="*/ 258870 w 517527"/>
                  <a:gd name="connsiteY9" fmla="*/ 332222 h 603758"/>
                  <a:gd name="connsiteX10" fmla="*/ 185023 w 517527"/>
                  <a:gd name="connsiteY10" fmla="*/ 258481 h 603758"/>
                  <a:gd name="connsiteX11" fmla="*/ 258870 w 517527"/>
                  <a:gd name="connsiteY11" fmla="*/ 184740 h 603758"/>
                  <a:gd name="connsiteX12" fmla="*/ 258763 w 517527"/>
                  <a:gd name="connsiteY12" fmla="*/ 147620 h 603758"/>
                  <a:gd name="connsiteX13" fmla="*/ 147697 w 517527"/>
                  <a:gd name="connsiteY13" fmla="*/ 258400 h 603758"/>
                  <a:gd name="connsiteX14" fmla="*/ 258763 w 517527"/>
                  <a:gd name="connsiteY14" fmla="*/ 369310 h 603758"/>
                  <a:gd name="connsiteX15" fmla="*/ 369830 w 517527"/>
                  <a:gd name="connsiteY15" fmla="*/ 258400 h 603758"/>
                  <a:gd name="connsiteX16" fmla="*/ 258763 w 517527"/>
                  <a:gd name="connsiteY16" fmla="*/ 147620 h 603758"/>
                  <a:gd name="connsiteX17" fmla="*/ 258112 w 517527"/>
                  <a:gd name="connsiteY17" fmla="*/ 80189 h 603758"/>
                  <a:gd name="connsiteX18" fmla="*/ 236342 w 517527"/>
                  <a:gd name="connsiteY18" fmla="*/ 102058 h 603758"/>
                  <a:gd name="connsiteX19" fmla="*/ 258112 w 517527"/>
                  <a:gd name="connsiteY19" fmla="*/ 123798 h 603758"/>
                  <a:gd name="connsiteX20" fmla="*/ 280012 w 517527"/>
                  <a:gd name="connsiteY20" fmla="*/ 102058 h 603758"/>
                  <a:gd name="connsiteX21" fmla="*/ 258112 w 517527"/>
                  <a:gd name="connsiteY21" fmla="*/ 80189 h 603758"/>
                  <a:gd name="connsiteX22" fmla="*/ 258763 w 517527"/>
                  <a:gd name="connsiteY22" fmla="*/ 0 h 603758"/>
                  <a:gd name="connsiteX23" fmla="*/ 517527 w 517527"/>
                  <a:gd name="connsiteY23" fmla="*/ 258400 h 603758"/>
                  <a:gd name="connsiteX24" fmla="*/ 406852 w 517527"/>
                  <a:gd name="connsiteY24" fmla="*/ 470197 h 603758"/>
                  <a:gd name="connsiteX25" fmla="*/ 463428 w 517527"/>
                  <a:gd name="connsiteY25" fmla="*/ 525522 h 603758"/>
                  <a:gd name="connsiteX26" fmla="*/ 261371 w 517527"/>
                  <a:gd name="connsiteY26" fmla="*/ 603758 h 603758"/>
                  <a:gd name="connsiteX27" fmla="*/ 59314 w 517527"/>
                  <a:gd name="connsiteY27" fmla="*/ 525522 h 603758"/>
                  <a:gd name="connsiteX28" fmla="*/ 112631 w 517527"/>
                  <a:gd name="connsiteY28" fmla="*/ 471499 h 603758"/>
                  <a:gd name="connsiteX29" fmla="*/ 0 w 517527"/>
                  <a:gd name="connsiteY29" fmla="*/ 258400 h 603758"/>
                  <a:gd name="connsiteX30" fmla="*/ 258763 w 517527"/>
                  <a:gd name="connsiteY30" fmla="*/ 0 h 60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7527" h="603758">
                    <a:moveTo>
                      <a:pt x="382866" y="485037"/>
                    </a:moveTo>
                    <a:cubicBezTo>
                      <a:pt x="345974" y="505345"/>
                      <a:pt x="303737" y="516800"/>
                      <a:pt x="258763" y="516800"/>
                    </a:cubicBezTo>
                    <a:cubicBezTo>
                      <a:pt x="214572" y="516800"/>
                      <a:pt x="172987" y="505735"/>
                      <a:pt x="136617" y="486079"/>
                    </a:cubicBezTo>
                    <a:cubicBezTo>
                      <a:pt x="102463" y="497013"/>
                      <a:pt x="81214" y="511984"/>
                      <a:pt x="81214" y="525522"/>
                    </a:cubicBezTo>
                    <a:cubicBezTo>
                      <a:pt x="81214" y="549084"/>
                      <a:pt x="149783" y="581888"/>
                      <a:pt x="261371" y="581888"/>
                    </a:cubicBezTo>
                    <a:cubicBezTo>
                      <a:pt x="373089" y="581888"/>
                      <a:pt x="441658" y="549084"/>
                      <a:pt x="441658" y="525522"/>
                    </a:cubicBezTo>
                    <a:cubicBezTo>
                      <a:pt x="441658" y="511593"/>
                      <a:pt x="418584" y="495972"/>
                      <a:pt x="382866" y="485037"/>
                    </a:cubicBezTo>
                    <a:close/>
                    <a:moveTo>
                      <a:pt x="258870" y="184740"/>
                    </a:moveTo>
                    <a:cubicBezTo>
                      <a:pt x="299655" y="184740"/>
                      <a:pt x="332717" y="217755"/>
                      <a:pt x="332717" y="258481"/>
                    </a:cubicBezTo>
                    <a:cubicBezTo>
                      <a:pt x="332717" y="299207"/>
                      <a:pt x="299655" y="332222"/>
                      <a:pt x="258870" y="332222"/>
                    </a:cubicBezTo>
                    <a:cubicBezTo>
                      <a:pt x="218085" y="332222"/>
                      <a:pt x="185023" y="299207"/>
                      <a:pt x="185023" y="258481"/>
                    </a:cubicBezTo>
                    <a:cubicBezTo>
                      <a:pt x="185023" y="217755"/>
                      <a:pt x="218085" y="184740"/>
                      <a:pt x="258870" y="184740"/>
                    </a:cubicBezTo>
                    <a:close/>
                    <a:moveTo>
                      <a:pt x="258763" y="147620"/>
                    </a:moveTo>
                    <a:cubicBezTo>
                      <a:pt x="197495" y="147620"/>
                      <a:pt x="147697" y="197347"/>
                      <a:pt x="147697" y="258400"/>
                    </a:cubicBezTo>
                    <a:cubicBezTo>
                      <a:pt x="147697" y="319583"/>
                      <a:pt x="197495" y="369310"/>
                      <a:pt x="258763" y="369310"/>
                    </a:cubicBezTo>
                    <a:cubicBezTo>
                      <a:pt x="320032" y="369310"/>
                      <a:pt x="369830" y="319453"/>
                      <a:pt x="369830" y="258400"/>
                    </a:cubicBezTo>
                    <a:cubicBezTo>
                      <a:pt x="369830" y="197347"/>
                      <a:pt x="320032" y="147620"/>
                      <a:pt x="258763" y="147620"/>
                    </a:cubicBezTo>
                    <a:close/>
                    <a:moveTo>
                      <a:pt x="258112" y="80189"/>
                    </a:moveTo>
                    <a:cubicBezTo>
                      <a:pt x="246119" y="80189"/>
                      <a:pt x="236342" y="89952"/>
                      <a:pt x="236342" y="102058"/>
                    </a:cubicBezTo>
                    <a:cubicBezTo>
                      <a:pt x="236342" y="114034"/>
                      <a:pt x="246119" y="123798"/>
                      <a:pt x="258112" y="123798"/>
                    </a:cubicBezTo>
                    <a:cubicBezTo>
                      <a:pt x="270235" y="123798"/>
                      <a:pt x="280012" y="114034"/>
                      <a:pt x="280012" y="102058"/>
                    </a:cubicBezTo>
                    <a:cubicBezTo>
                      <a:pt x="280012" y="89952"/>
                      <a:pt x="270235" y="80189"/>
                      <a:pt x="258112" y="80189"/>
                    </a:cubicBezTo>
                    <a:close/>
                    <a:moveTo>
                      <a:pt x="258763" y="0"/>
                    </a:moveTo>
                    <a:cubicBezTo>
                      <a:pt x="401507" y="0"/>
                      <a:pt x="517527" y="115857"/>
                      <a:pt x="517527" y="258400"/>
                    </a:cubicBezTo>
                    <a:cubicBezTo>
                      <a:pt x="517527" y="346009"/>
                      <a:pt x="473726" y="423464"/>
                      <a:pt x="406852" y="470197"/>
                    </a:cubicBezTo>
                    <a:cubicBezTo>
                      <a:pt x="443483" y="484386"/>
                      <a:pt x="463428" y="503652"/>
                      <a:pt x="463428" y="525522"/>
                    </a:cubicBezTo>
                    <a:cubicBezTo>
                      <a:pt x="463428" y="576291"/>
                      <a:pt x="359401" y="603758"/>
                      <a:pt x="261371" y="603758"/>
                    </a:cubicBezTo>
                    <a:cubicBezTo>
                      <a:pt x="163471" y="603758"/>
                      <a:pt x="59314" y="576291"/>
                      <a:pt x="59314" y="525522"/>
                    </a:cubicBezTo>
                    <a:cubicBezTo>
                      <a:pt x="59314" y="504434"/>
                      <a:pt x="78085" y="485688"/>
                      <a:pt x="112631" y="471499"/>
                    </a:cubicBezTo>
                    <a:cubicBezTo>
                      <a:pt x="44713" y="424896"/>
                      <a:pt x="0" y="346790"/>
                      <a:pt x="0" y="258400"/>
                    </a:cubicBezTo>
                    <a:cubicBezTo>
                      <a:pt x="0" y="115857"/>
                      <a:pt x="116020" y="0"/>
                      <a:pt x="2587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Text Box 79">
              <a:extLst>
                <a:ext uri="{FF2B5EF4-FFF2-40B4-BE49-F238E27FC236}">
                  <a16:creationId xmlns:a16="http://schemas.microsoft.com/office/drawing/2014/main" id="{A7461D68-7284-4E1D-A77E-1B8AA5C74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931" y="3593123"/>
              <a:ext cx="6408290" cy="47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仅重传该分组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——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选择重传（</a:t>
              </a:r>
              <a:r>
                <a:rPr kumimoji="1"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SR</a:t>
              </a:r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）协议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9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13A57B55-62AB-4A20-95DC-8657C366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2256" y="3527048"/>
            <a:ext cx="609600" cy="609600"/>
          </a:xfrm>
          <a:prstGeom prst="ellipse">
            <a:avLst/>
          </a:prstGeom>
          <a:solidFill>
            <a:schemeClr val="accent2"/>
          </a:solidFill>
          <a:ln w="19050">
            <a:solidFill>
              <a:srgbClr val="0099FF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1529335-0BBF-4865-B3F7-40029B95C9C4}"/>
              </a:ext>
            </a:extLst>
          </p:cNvPr>
          <p:cNvGrpSpPr>
            <a:grpSpLocks/>
          </p:cNvGrpSpPr>
          <p:nvPr/>
        </p:nvGrpSpPr>
        <p:grpSpPr bwMode="auto">
          <a:xfrm>
            <a:off x="4653819" y="3536573"/>
            <a:ext cx="800100" cy="657225"/>
            <a:chOff x="1939" y="2515"/>
            <a:chExt cx="504" cy="414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7A239332-994F-4C6F-9581-E29E373D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305F56C3-87AF-4F36-9C42-E3EB9CE2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9" y="2611"/>
              <a:ext cx="50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>
                  <a:ea typeface="楷体" panose="02010609060101010101" pitchFamily="49" charset="-122"/>
                  <a:cs typeface="Arial" panose="020B0604020202020204" pitchFamily="34" charset="0"/>
                </a:rPr>
                <a:t>等待</a:t>
              </a:r>
            </a:p>
          </p:txBody>
        </p:sp>
      </p:grpSp>
      <p:sp>
        <p:nvSpPr>
          <p:cNvPr id="8" name="Line 8">
            <a:extLst>
              <a:ext uri="{FF2B5EF4-FFF2-40B4-BE49-F238E27FC236}">
                <a16:creationId xmlns:a16="http://schemas.microsoft.com/office/drawing/2014/main" id="{0571AF9C-FA5B-4443-A686-DCE7DCA03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7281" y="2623761"/>
            <a:ext cx="1624013" cy="1069975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132AC988-4D9E-43F7-9F2E-CBDCDC0D3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844" y="3603248"/>
            <a:ext cx="27765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start_timer</a:t>
            </a:r>
            <a:endParaRPr lang="en-US" altLang="zh-CN" sz="140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udt_send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[base])</a:t>
            </a:r>
          </a:p>
          <a:p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udt_send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[base+1])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…</a:t>
            </a:r>
          </a:p>
          <a:p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udt_send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[nextseqnum-1])</a:t>
            </a:r>
          </a:p>
          <a:p>
            <a:pPr algn="ctr"/>
            <a:endParaRPr lang="en-US" altLang="zh-CN" sz="1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B1EEDF44-76D1-4363-8FB9-96BF8C463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069" y="3368298"/>
            <a:ext cx="11001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timeout</a:t>
            </a:r>
          </a:p>
          <a:p>
            <a:pPr algn="ctr"/>
            <a:endParaRPr lang="en-US" altLang="zh-CN" sz="1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CDE19AA5-CC38-444E-BBAC-680C3A6ED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6206" y="3644523"/>
            <a:ext cx="16192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60CC486-EA5B-4F9D-A903-8EC5AE000E2D}"/>
              </a:ext>
            </a:extLst>
          </p:cNvPr>
          <p:cNvSpPr>
            <a:spLocks/>
          </p:cNvSpPr>
          <p:nvPr/>
        </p:nvSpPr>
        <p:spPr bwMode="auto">
          <a:xfrm>
            <a:off x="5479319" y="3292098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509B8840-A14E-4251-8861-16C0E26C0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506" y="863223"/>
            <a:ext cx="2333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rdt_send(data)</a:t>
            </a:r>
            <a:r>
              <a:rPr lang="en-US" altLang="zh-CN" sz="100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5371DEB8-5E3D-4EFD-8624-CEE4F406E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0456" y="1182311"/>
            <a:ext cx="19145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5D451A14-08DA-43E0-9DCE-505590701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506" y="1204536"/>
            <a:ext cx="55213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if (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&lt;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base+N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) {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[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] =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make_pkt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nextseqnum,data,chksum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udt_send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[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])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if (base ==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start_timer</a:t>
            </a:r>
            <a:endParaRPr lang="en-US" altLang="zh-CN" sz="1400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nextseqnum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++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  }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else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refuse_data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(data)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10DFD75-28B4-4E78-9BA8-70F3A6AE5EB4}"/>
              </a:ext>
            </a:extLst>
          </p:cNvPr>
          <p:cNvSpPr>
            <a:spLocks/>
          </p:cNvSpPr>
          <p:nvPr/>
        </p:nvSpPr>
        <p:spPr bwMode="auto">
          <a:xfrm rot="5142103" flipH="1">
            <a:off x="4906232" y="2726948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2A6A832E-7812-4D38-9A0A-C95B4B070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31" y="5020886"/>
            <a:ext cx="3686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base = getacknum(rcvpkt)+1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If (base == nextseqnum)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  stop_timer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else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  start_timer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8D8A63D5-921B-4609-9E51-36291A99A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431" y="4731961"/>
            <a:ext cx="307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rdt_rcv(rcvpkt) &amp;&amp; notcorrupt(rcvpkt) </a:t>
            </a:r>
          </a:p>
          <a:p>
            <a:pPr algn="ctr"/>
            <a:endParaRPr lang="en-US" altLang="zh-CN" sz="1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2ED75F18-9FA5-4506-8EF6-C8B89B94D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6506" y="5079623"/>
            <a:ext cx="16192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4352D3F-2912-4176-8D21-3B1402D3C1D2}"/>
              </a:ext>
            </a:extLst>
          </p:cNvPr>
          <p:cNvSpPr>
            <a:spLocks/>
          </p:cNvSpPr>
          <p:nvPr/>
        </p:nvSpPr>
        <p:spPr bwMode="auto">
          <a:xfrm>
            <a:off x="4623656" y="4239836"/>
            <a:ext cx="1054100" cy="674687"/>
          </a:xfrm>
          <a:custGeom>
            <a:avLst/>
            <a:gdLst>
              <a:gd name="T0" fmla="*/ 2147483646 w 664"/>
              <a:gd name="T1" fmla="*/ 2147483646 h 425"/>
              <a:gd name="T2" fmla="*/ 2147483646 w 664"/>
              <a:gd name="T3" fmla="*/ 0 h 425"/>
              <a:gd name="T4" fmla="*/ 0 60000 65536"/>
              <a:gd name="T5" fmla="*/ 0 60000 65536"/>
              <a:gd name="T6" fmla="*/ 0 w 664"/>
              <a:gd name="T7" fmla="*/ 0 h 425"/>
              <a:gd name="T8" fmla="*/ 664 w 664"/>
              <a:gd name="T9" fmla="*/ 425 h 4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705F4405-092E-4054-A6ED-E5198F17B7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2944" y="3050798"/>
            <a:ext cx="803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67450D89-ECBE-4793-8847-335439289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944" y="3020636"/>
            <a:ext cx="14859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base=1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nextseqnum=1</a:t>
            </a:r>
          </a:p>
          <a:p>
            <a:pPr algn="ctr"/>
            <a:endParaRPr lang="en-US" altLang="zh-CN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D8223EF5-FC5B-4EB3-BAA7-003669334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406" y="4082673"/>
            <a:ext cx="2047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rdt_rcv(rcvpkt) 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 &amp;&amp; corrupt(rcvpkt)</a:t>
            </a:r>
            <a:r>
              <a:rPr lang="en-US" altLang="zh-CN" sz="1000"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endParaRPr lang="en-US" altLang="zh-CN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2271532E-5502-4E70-ADF0-AC39C2373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1481" y="4581148"/>
            <a:ext cx="15208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A16224F-7DF7-4461-89D8-F12A4183387C}"/>
              </a:ext>
            </a:extLst>
          </p:cNvPr>
          <p:cNvSpPr>
            <a:spLocks/>
          </p:cNvSpPr>
          <p:nvPr/>
        </p:nvSpPr>
        <p:spPr bwMode="auto">
          <a:xfrm>
            <a:off x="4017231" y="4014411"/>
            <a:ext cx="695325" cy="638175"/>
          </a:xfrm>
          <a:custGeom>
            <a:avLst/>
            <a:gdLst>
              <a:gd name="T0" fmla="*/ 2147483646 w 1095"/>
              <a:gd name="T1" fmla="*/ 0 h 1005"/>
              <a:gd name="T2" fmla="*/ 2147483646 w 1095"/>
              <a:gd name="T3" fmla="*/ 2147483646 h 1005"/>
              <a:gd name="T4" fmla="*/ 0 60000 65536"/>
              <a:gd name="T5" fmla="*/ 0 60000 65536"/>
              <a:gd name="T6" fmla="*/ 0 w 1095"/>
              <a:gd name="T7" fmla="*/ 0 h 1005"/>
              <a:gd name="T8" fmla="*/ 1095 w 1095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9A5783EF-AB24-4F99-9F37-9A577AC74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219" y="2720598"/>
            <a:ext cx="327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latin typeface="Symbol" panose="05050102010706020507" pitchFamily="18" charset="2"/>
                <a:ea typeface="楷体" panose="02010609060101010101" pitchFamily="49" charset="-12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68F3E565-43A7-4D1D-BBC7-F41FF01CD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020" y="5435223"/>
            <a:ext cx="35445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GBN</a:t>
            </a:r>
            <a:r>
              <a:rPr lang="zh-CN" altLang="en-US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发送方的</a:t>
            </a:r>
            <a:r>
              <a:rPr lang="en-US" altLang="zh-CN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FSM</a:t>
            </a:r>
            <a:r>
              <a:rPr lang="zh-CN" altLang="en-US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2005069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D8A9A0B8-D7FF-480D-9801-1BF1A5FDA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328" y="2590265"/>
            <a:ext cx="685800" cy="685800"/>
          </a:xfrm>
          <a:prstGeom prst="ellipse">
            <a:avLst/>
          </a:prstGeom>
          <a:solidFill>
            <a:srgbClr val="339933"/>
          </a:solidFill>
          <a:ln w="19050">
            <a:solidFill>
              <a:srgbClr val="0099FF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CFB26589-3029-4ECD-80D2-B77D58D74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053" y="2650590"/>
            <a:ext cx="666750" cy="6572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 sz="16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1DD00E9-88B6-487C-B639-FC2D0D8A1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566" y="2818865"/>
            <a:ext cx="8001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>
                <a:ea typeface="楷体" panose="02010609060101010101" pitchFamily="49" charset="-122"/>
                <a:cs typeface="Arial" panose="020B0604020202020204" pitchFamily="34" charset="0"/>
              </a:rPr>
              <a:t>等待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E954DB6D-9190-4BA5-A266-6D5603E43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0478" y="2490253"/>
            <a:ext cx="2298700" cy="474662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43DFC56-7284-44F1-9611-162216D13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391" y="2077503"/>
            <a:ext cx="16176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udt_send(sndpkt)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F5453211-AF1D-4C5C-9E14-DDEC67DF1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078" y="1801278"/>
            <a:ext cx="7254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default</a:t>
            </a:r>
          </a:p>
          <a:p>
            <a:pPr algn="ctr"/>
            <a:endParaRPr lang="en-US" altLang="zh-CN" sz="240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2F32AB6-9E6B-4D3E-93F0-74FB7B8C1C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4041" y="2098140"/>
            <a:ext cx="8159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2E0ABAF-096A-4192-93EE-740C76228B2A}"/>
              </a:ext>
            </a:extLst>
          </p:cNvPr>
          <p:cNvSpPr>
            <a:spLocks/>
          </p:cNvSpPr>
          <p:nvPr/>
        </p:nvSpPr>
        <p:spPr bwMode="auto">
          <a:xfrm>
            <a:off x="5928153" y="2393415"/>
            <a:ext cx="828675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501E64BD-8FE4-47CF-9775-869EF572B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1866" y="2163228"/>
            <a:ext cx="35702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rdt_rcv(rcvpkt)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&amp;&amp; notcurrupt(rcvpkt)</a:t>
            </a:r>
          </a:p>
          <a:p>
            <a:r>
              <a:rPr lang="en-US" altLang="zh-CN" sz="1400">
                <a:ea typeface="楷体" panose="02010609060101010101" pitchFamily="49" charset="-122"/>
                <a:cs typeface="Arial" panose="020B0604020202020204" pitchFamily="34" charset="0"/>
              </a:rPr>
              <a:t>  &amp;&amp; hasseqnum(rcvpkt,expectedseqnum)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FCC56D69-13EF-4882-A9C0-61DE2F2E56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716" y="2855378"/>
            <a:ext cx="3175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64E2FFD6-C223-4F7D-90C6-A742CF7ADC66}"/>
              </a:ext>
            </a:extLst>
          </p:cNvPr>
          <p:cNvSpPr>
            <a:spLocks/>
          </p:cNvSpPr>
          <p:nvPr/>
        </p:nvSpPr>
        <p:spPr bwMode="auto">
          <a:xfrm rot="5142103" flipH="1">
            <a:off x="5401104" y="1869540"/>
            <a:ext cx="393700" cy="1152525"/>
          </a:xfrm>
          <a:custGeom>
            <a:avLst/>
            <a:gdLst>
              <a:gd name="T0" fmla="*/ 2147483646 w 619"/>
              <a:gd name="T1" fmla="*/ 2147483646 h 1815"/>
              <a:gd name="T2" fmla="*/ 0 w 619"/>
              <a:gd name="T3" fmla="*/ 2147483646 h 1815"/>
              <a:gd name="T4" fmla="*/ 0 60000 65536"/>
              <a:gd name="T5" fmla="*/ 0 60000 65536"/>
              <a:gd name="T6" fmla="*/ 0 w 619"/>
              <a:gd name="T7" fmla="*/ 0 h 1815"/>
              <a:gd name="T8" fmla="*/ 619 w 619"/>
              <a:gd name="T9" fmla="*/ 1815 h 181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DFB28962-6DDC-4BE9-ABFA-B181031E2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0153" y="2903003"/>
            <a:ext cx="12382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B6C3B914-502B-4F08-930F-34BA2C4E6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141" y="2880778"/>
            <a:ext cx="36417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expectedseqnum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=1</a:t>
            </a:r>
          </a:p>
          <a:p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sndpkt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=    </a:t>
            </a:r>
          </a:p>
          <a:p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make_pkt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ea typeface="楷体" panose="02010609060101010101" pitchFamily="49" charset="-122"/>
                <a:cs typeface="Arial" panose="020B0604020202020204" pitchFamily="34" charset="0"/>
              </a:rPr>
              <a:t>expectedseqnum,ACK,chksum</a:t>
            </a:r>
            <a:r>
              <a:rPr lang="en-US" altLang="zh-CN" sz="1400" dirty="0"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sz="2400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3C0CF48-97A1-4248-9470-62BE84A08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591" y="2599790"/>
            <a:ext cx="327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latin typeface="Symbol" panose="05050102010706020507" pitchFamily="18" charset="2"/>
                <a:ea typeface="楷体" panose="02010609060101010101" pitchFamily="49" charset="-12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C38382EE-1A20-4D88-8130-94B9BD8FE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4839" y="5434406"/>
            <a:ext cx="35445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GBN</a:t>
            </a:r>
            <a:r>
              <a:rPr lang="zh-CN" altLang="en-US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接收方的</a:t>
            </a:r>
            <a:r>
              <a:rPr lang="en-US" altLang="zh-CN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FSM</a:t>
            </a:r>
            <a:r>
              <a:rPr lang="zh-CN" altLang="en-US" sz="2800" b="1" u="sng" dirty="0">
                <a:solidFill>
                  <a:srgbClr val="0000FF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4109774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Custom 162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CBAF62"/>
      </a:accent1>
      <a:accent2>
        <a:srgbClr val="4096B0"/>
      </a:accent2>
      <a:accent3>
        <a:srgbClr val="803348"/>
      </a:accent3>
      <a:accent4>
        <a:srgbClr val="8E684C"/>
      </a:accent4>
      <a:accent5>
        <a:srgbClr val="AB946B"/>
      </a:accent5>
      <a:accent6>
        <a:srgbClr val="803348"/>
      </a:accent6>
      <a:hlink>
        <a:srgbClr val="86724D"/>
      </a:hlink>
      <a:folHlink>
        <a:srgbClr val="CBAF62"/>
      </a:folHlink>
    </a:clrScheme>
    <a:fontScheme name="Custom 169">
      <a:majorFont>
        <a:latin typeface="Rockwell"/>
        <a:ea typeface=""/>
        <a:cs typeface=""/>
      </a:majorFont>
      <a:minorFont>
        <a:latin typeface="Trebuchet MS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104309_TF66931312" id="{68CE55F3-E7BA-48C7-835B-8532C9162F81}" vid="{240E0DAE-8A64-469B-8A02-AF8C97071B9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11D34D-75D2-4894-A4B9-B889F28CA1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B8FAC4-99E7-4CF2-AA4F-E5F48F87B5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24EDED3-7967-4EF0-BE85-F4606019A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数字时间胶囊</Template>
  <TotalTime>2120</TotalTime>
  <Words>6844</Words>
  <Application>Microsoft Office PowerPoint</Application>
  <PresentationFormat>宽屏</PresentationFormat>
  <Paragraphs>1422</Paragraphs>
  <Slides>117</Slides>
  <Notes>84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36" baseType="lpstr">
      <vt:lpstr>Microsoft YaHei UI</vt:lpstr>
      <vt:lpstr>OPPOSans B</vt:lpstr>
      <vt:lpstr>等线</vt:lpstr>
      <vt:lpstr>黑体</vt:lpstr>
      <vt:lpstr>楷体</vt:lpstr>
      <vt:lpstr>思源黑体 CN Light</vt:lpstr>
      <vt:lpstr>思源黑体 CN Medium</vt:lpstr>
      <vt:lpstr>思源黑体 CN Normal</vt:lpstr>
      <vt:lpstr>宋体</vt:lpstr>
      <vt:lpstr>微软雅黑 Light</vt:lpstr>
      <vt:lpstr>造字工房朗倩（非商用）常规体</vt:lpstr>
      <vt:lpstr>Arial</vt:lpstr>
      <vt:lpstr>Cambria Math</vt:lpstr>
      <vt:lpstr>Symbol</vt:lpstr>
      <vt:lpstr>Times New Roman</vt:lpstr>
      <vt:lpstr>Trebuchet MS</vt:lpstr>
      <vt:lpstr>Wingdings</vt:lpstr>
      <vt:lpstr>环保</vt:lpstr>
      <vt:lpstr>Picture</vt:lpstr>
      <vt:lpstr>计算机通信与网络</vt:lpstr>
      <vt:lpstr>任务及目标</vt:lpstr>
      <vt:lpstr>2.1 网络中的信号及传输介质</vt:lpstr>
      <vt:lpstr>几个概念</vt:lpstr>
      <vt:lpstr>网络中的信号</vt:lpstr>
      <vt:lpstr>网络中的信号</vt:lpstr>
      <vt:lpstr>网络中的传输介质</vt:lpstr>
      <vt:lpstr>导引型传输介质</vt:lpstr>
      <vt:lpstr>双绞线(Twisted Pair)</vt:lpstr>
      <vt:lpstr>双绞线(Twisted Pair)</vt:lpstr>
      <vt:lpstr>同轴电缆（Coaxial Cable）</vt:lpstr>
      <vt:lpstr>光纤（Optical Fiber）</vt:lpstr>
      <vt:lpstr>以太网常用的传输介质和标准</vt:lpstr>
      <vt:lpstr>非导引型介质-无线电波</vt:lpstr>
      <vt:lpstr>2.2 网络中的数据传输</vt:lpstr>
      <vt:lpstr>通信模型</vt:lpstr>
      <vt:lpstr>数据通信系统</vt:lpstr>
      <vt:lpstr>信息编码</vt:lpstr>
      <vt:lpstr>数字-数字编码</vt:lpstr>
      <vt:lpstr>单极性编码</vt:lpstr>
      <vt:lpstr>极化编码</vt:lpstr>
      <vt:lpstr>非归零编码</vt:lpstr>
      <vt:lpstr>归零编码</vt:lpstr>
      <vt:lpstr>双相位编码</vt:lpstr>
      <vt:lpstr>MPE 和DME</vt:lpstr>
      <vt:lpstr>双极性编码</vt:lpstr>
      <vt:lpstr>数字—模拟编码</vt:lpstr>
      <vt:lpstr>正弦波的参数变化</vt:lpstr>
      <vt:lpstr>幅移键控(ASK)</vt:lpstr>
      <vt:lpstr>频移键控（FSK）</vt:lpstr>
      <vt:lpstr>相移键控（PSK）</vt:lpstr>
      <vt:lpstr>相移键控（PSK）</vt:lpstr>
      <vt:lpstr>相移键控星座图</vt:lpstr>
      <vt:lpstr>正交调幅（QAM）</vt:lpstr>
      <vt:lpstr>正交调幅星座图</vt:lpstr>
      <vt:lpstr>模拟—数字编码</vt:lpstr>
      <vt:lpstr>模拟—模拟编码</vt:lpstr>
      <vt:lpstr>基带信号和带通信号 </vt:lpstr>
      <vt:lpstr>奈氏准则</vt:lpstr>
      <vt:lpstr>比特率、波特率、码元状态的关系</vt:lpstr>
      <vt:lpstr>香农(Shannon)定理</vt:lpstr>
      <vt:lpstr>示例</vt:lpstr>
      <vt:lpstr>信道上的通信方式</vt:lpstr>
      <vt:lpstr>物理层的功能</vt:lpstr>
      <vt:lpstr>物理层常见设备——中继器</vt:lpstr>
      <vt:lpstr>物理层常见设备——集线器</vt:lpstr>
      <vt:lpstr>小小的回顾</vt:lpstr>
      <vt:lpstr>2.3 数据可靠传输的基本需求</vt:lpstr>
      <vt:lpstr>数据传输中可能的异常情况</vt:lpstr>
      <vt:lpstr>数据丢失的原因</vt:lpstr>
      <vt:lpstr>数据丢失的原因</vt:lpstr>
      <vt:lpstr>数据丢失的原因</vt:lpstr>
      <vt:lpstr>数据丢失的原因</vt:lpstr>
      <vt:lpstr>丢包的检测方法</vt:lpstr>
      <vt:lpstr>丢包率</vt:lpstr>
      <vt:lpstr>数据出错</vt:lpstr>
      <vt:lpstr>数据差错的检测思路</vt:lpstr>
      <vt:lpstr>常见的差错检测方法</vt:lpstr>
      <vt:lpstr>差错检测——检验和</vt:lpstr>
      <vt:lpstr>差错检测——检验和</vt:lpstr>
      <vt:lpstr>数据乱序</vt:lpstr>
      <vt:lpstr>数据重复</vt:lpstr>
      <vt:lpstr>有效数据和无效数据</vt:lpstr>
      <vt:lpstr>数据可靠传输的基本需求</vt:lpstr>
      <vt:lpstr>数据可靠传输的目标</vt:lpstr>
      <vt:lpstr>2.4 数据可靠传输模型及传输协议的设计</vt:lpstr>
      <vt:lpstr>数据可靠传输任务建模</vt:lpstr>
      <vt:lpstr>数据可靠传输任务建模</vt:lpstr>
      <vt:lpstr>接下来我们将要</vt:lpstr>
      <vt:lpstr>PowerPoint 演示文稿</vt:lpstr>
      <vt:lpstr>PowerPoint 演示文稿</vt:lpstr>
      <vt:lpstr>PowerPoint 演示文稿</vt:lpstr>
      <vt:lpstr>可靠信道上的可靠传输——Rdt 1.0</vt:lpstr>
      <vt:lpstr>可靠信道上的可靠传输——Rdt 1.0</vt:lpstr>
      <vt:lpstr>数据出错的解决方案</vt:lpstr>
      <vt:lpstr>问题和方法</vt:lpstr>
      <vt:lpstr>Rdt2.0的有限状态机FSM</vt:lpstr>
      <vt:lpstr>如何实现重传</vt:lpstr>
      <vt:lpstr>新的问题</vt:lpstr>
      <vt:lpstr>编号——数据乱序和重复的解决方案</vt:lpstr>
      <vt:lpstr>编号——数据乱序和重复的解决方案</vt:lpstr>
      <vt:lpstr>真实的互联网中没有NAK，只有ACK</vt:lpstr>
      <vt:lpstr>编号——数据乱序和重复的解决方案</vt:lpstr>
      <vt:lpstr>数据丢失的解决方案</vt:lpstr>
      <vt:lpstr>PowerPoint 演示文稿</vt:lpstr>
      <vt:lpstr>Rdt3.0举例</vt:lpstr>
      <vt:lpstr>Rdt3.0举例</vt:lpstr>
      <vt:lpstr>关于发送缓冲区</vt:lpstr>
      <vt:lpstr>关于接收缓冲区</vt:lpstr>
      <vt:lpstr>缓冲区大小设置规则</vt:lpstr>
      <vt:lpstr>2.5 数据可靠传输模型的性能优化</vt:lpstr>
      <vt:lpstr>Rdt3.0性能分析</vt:lpstr>
      <vt:lpstr>Rdt3.0性能低下的原因</vt:lpstr>
      <vt:lpstr>如何提高数据传输的性能呢？</vt:lpstr>
      <vt:lpstr>PowerPoint 演示文稿</vt:lpstr>
      <vt:lpstr>流水线技术工作原理</vt:lpstr>
      <vt:lpstr>如果丢失了一个分组，咋搞？</vt:lpstr>
      <vt:lpstr>PowerPoint 演示文稿</vt:lpstr>
      <vt:lpstr>PowerPoint 演示文稿</vt:lpstr>
      <vt:lpstr>PowerPoint 演示文稿</vt:lpstr>
      <vt:lpstr>GBN协议总结</vt:lpstr>
      <vt:lpstr>选择重传（SR）协议</vt:lpstr>
      <vt:lpstr>选择重传（SR）协议</vt:lpstr>
      <vt:lpstr>选择重传（SR）协议</vt:lpstr>
      <vt:lpstr>PowerPoint 演示文稿</vt:lpstr>
      <vt:lpstr>SR的窗口</vt:lpstr>
      <vt:lpstr>GBN vs  SR</vt:lpstr>
      <vt:lpstr>滑动窗口进一步讨论——发送窗口</vt:lpstr>
      <vt:lpstr>滑动窗口进一步讨论——接收窗口</vt:lpstr>
      <vt:lpstr>滑动窗口进一步讨论——窗口大小</vt:lpstr>
      <vt:lpstr>数据可靠传输协议——ARQ协议</vt:lpstr>
      <vt:lpstr>数据可靠传输协议——ARQ协议</vt:lpstr>
      <vt:lpstr>数据可靠传输协议——ARQ协议</vt:lpstr>
      <vt:lpstr>计算机网络中的流量控制机制初探</vt:lpstr>
      <vt:lpstr>本章咱们学习了</vt:lpstr>
      <vt:lpstr>接下来</vt:lpstr>
      <vt:lpstr>作  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计算机通信与网络</dc:title>
  <dc:creator>辉宇 刘</dc:creator>
  <cp:lastModifiedBy>辉宇 刘</cp:lastModifiedBy>
  <cp:revision>144</cp:revision>
  <dcterms:created xsi:type="dcterms:W3CDTF">2025-07-23T01:45:23Z</dcterms:created>
  <dcterms:modified xsi:type="dcterms:W3CDTF">2025-08-31T02:11:38Z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